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Aptos Bold" panose="020B0604020202020204" charset="0"/>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E"/>
        </a:solidFill>
        <a:effectLst/>
      </p:bgPr>
    </p:bg>
    <p:spTree>
      <p:nvGrpSpPr>
        <p:cNvPr id="1" name=""/>
        <p:cNvGrpSpPr/>
        <p:nvPr/>
      </p:nvGrpSpPr>
      <p:grpSpPr>
        <a:xfrm>
          <a:off x="0" y="0"/>
          <a:ext cx="0" cy="0"/>
          <a:chOff x="0" y="0"/>
          <a:chExt cx="0" cy="0"/>
        </a:xfrm>
      </p:grpSpPr>
      <p:grpSp>
        <p:nvGrpSpPr>
          <p:cNvPr id="2" name="Group 2"/>
          <p:cNvGrpSpPr/>
          <p:nvPr/>
        </p:nvGrpSpPr>
        <p:grpSpPr>
          <a:xfrm>
            <a:off x="585064" y="541430"/>
            <a:ext cx="16567471" cy="3415760"/>
            <a:chOff x="0" y="0"/>
            <a:chExt cx="22089961" cy="4554347"/>
          </a:xfrm>
        </p:grpSpPr>
        <p:sp>
          <p:nvSpPr>
            <p:cNvPr id="3" name="Freeform 3"/>
            <p:cNvSpPr/>
            <p:nvPr/>
          </p:nvSpPr>
          <p:spPr>
            <a:xfrm>
              <a:off x="0" y="0"/>
              <a:ext cx="22089999" cy="4554347"/>
            </a:xfrm>
            <a:custGeom>
              <a:avLst/>
              <a:gdLst/>
              <a:ahLst/>
              <a:cxnLst/>
              <a:rect l="l" t="t" r="r" b="b"/>
              <a:pathLst>
                <a:path w="22089999" h="4554347">
                  <a:moveTo>
                    <a:pt x="0" y="0"/>
                  </a:moveTo>
                  <a:lnTo>
                    <a:pt x="22089999" y="0"/>
                  </a:lnTo>
                  <a:lnTo>
                    <a:pt x="22089999" y="4554347"/>
                  </a:lnTo>
                  <a:lnTo>
                    <a:pt x="0" y="4554347"/>
                  </a:lnTo>
                  <a:lnTo>
                    <a:pt x="0" y="0"/>
                  </a:lnTo>
                  <a:close/>
                </a:path>
              </a:pathLst>
            </a:custGeom>
            <a:blipFill>
              <a:blip r:embed="rId2"/>
              <a:stretch>
                <a:fillRect/>
              </a:stretch>
            </a:blipFill>
          </p:spPr>
          <p:txBody>
            <a:bodyPr/>
            <a:lstStyle/>
            <a:p>
              <a:endParaRPr lang="it-IT"/>
            </a:p>
          </p:txBody>
        </p:sp>
      </p:grpSp>
      <p:sp>
        <p:nvSpPr>
          <p:cNvPr id="4" name="TextBox 4"/>
          <p:cNvSpPr txBox="1"/>
          <p:nvPr/>
        </p:nvSpPr>
        <p:spPr>
          <a:xfrm>
            <a:off x="676504" y="4666812"/>
            <a:ext cx="16974369" cy="5943600"/>
          </a:xfrm>
          <a:prstGeom prst="rect">
            <a:avLst/>
          </a:prstGeom>
        </p:spPr>
        <p:txBody>
          <a:bodyPr lIns="0" tIns="0" rIns="0" bIns="0" rtlCol="0" anchor="t">
            <a:spAutoFit/>
          </a:bodyPr>
          <a:lstStyle/>
          <a:p>
            <a:pPr algn="l">
              <a:lnSpc>
                <a:spcPts val="3600"/>
              </a:lnSpc>
            </a:pPr>
            <a:r>
              <a:rPr lang="en-US" sz="3000" b="1">
                <a:solidFill>
                  <a:srgbClr val="000000"/>
                </a:solidFill>
                <a:latin typeface="Aptos Bold"/>
                <a:ea typeface="Aptos Bold"/>
                <a:cs typeface="Aptos Bold"/>
                <a:sym typeface="Aptos Bold"/>
              </a:rPr>
              <a:t>UNIMPIEGO CONFINDUSTRIA </a:t>
            </a:r>
            <a:r>
              <a:rPr lang="en-US" sz="3000">
                <a:solidFill>
                  <a:srgbClr val="000000"/>
                </a:solidFill>
                <a:latin typeface="Aptos"/>
                <a:ea typeface="Aptos"/>
                <a:cs typeface="Aptos"/>
                <a:sym typeface="Aptos"/>
              </a:rPr>
              <a:t>is a Confindustria company (sole shareholder)  </a:t>
            </a:r>
            <a:r>
              <a:rPr lang="en-US" sz="3000" b="1">
                <a:solidFill>
                  <a:srgbClr val="000000"/>
                </a:solidFill>
                <a:latin typeface="Aptos Bold"/>
                <a:ea typeface="Aptos Bold"/>
                <a:cs typeface="Aptos Bold"/>
                <a:sym typeface="Aptos Bold"/>
              </a:rPr>
              <a:t>active since 2004</a:t>
            </a:r>
            <a:r>
              <a:rPr lang="en-US" sz="3000">
                <a:solidFill>
                  <a:srgbClr val="000000"/>
                </a:solidFill>
                <a:latin typeface="Aptos"/>
                <a:ea typeface="Aptos"/>
                <a:cs typeface="Aptos"/>
                <a:sym typeface="Aptos"/>
              </a:rPr>
              <a:t> and authorized by the Ministry of Labor to operate in the labor market intermediation sector. </a:t>
            </a:r>
          </a:p>
          <a:p>
            <a:pPr algn="l">
              <a:lnSpc>
                <a:spcPts val="3600"/>
              </a:lnSpc>
            </a:pPr>
            <a:r>
              <a:rPr lang="en-US" sz="3000">
                <a:solidFill>
                  <a:srgbClr val="000000"/>
                </a:solidFill>
                <a:latin typeface="Aptos"/>
                <a:ea typeface="Aptos"/>
                <a:cs typeface="Aptos"/>
                <a:sym typeface="Aptos"/>
              </a:rPr>
              <a:t>The service offered to companies is managed by a team of experts supported by a database of over 50.000 up-to-date resumes and a website. </a:t>
            </a:r>
          </a:p>
          <a:p>
            <a:pPr algn="l">
              <a:lnSpc>
                <a:spcPts val="3600"/>
              </a:lnSpc>
            </a:pPr>
            <a:r>
              <a:rPr lang="en-US" sz="3000">
                <a:solidFill>
                  <a:srgbClr val="000000"/>
                </a:solidFill>
                <a:latin typeface="Aptos"/>
                <a:ea typeface="Aptos"/>
                <a:cs typeface="Aptos"/>
                <a:sym typeface="Aptos"/>
              </a:rPr>
              <a:t>The candidate search process involves a thorough analysis of the job description for any position and at any professional level.</a:t>
            </a:r>
          </a:p>
          <a:p>
            <a:pPr algn="l">
              <a:lnSpc>
                <a:spcPts val="3600"/>
              </a:lnSpc>
            </a:pPr>
            <a:r>
              <a:rPr lang="en-US" sz="3000">
                <a:solidFill>
                  <a:srgbClr val="000000"/>
                </a:solidFill>
                <a:latin typeface="Aptos"/>
                <a:ea typeface="Aptos"/>
                <a:cs typeface="Aptos"/>
                <a:sym typeface="Aptos"/>
              </a:rPr>
              <a:t>UNIMPIEGO CONFINDUSTRIA has assisted over </a:t>
            </a:r>
            <a:r>
              <a:rPr lang="en-US" sz="3000" b="1">
                <a:solidFill>
                  <a:srgbClr val="000000"/>
                </a:solidFill>
                <a:latin typeface="Aptos Bold"/>
                <a:ea typeface="Aptos Bold"/>
                <a:cs typeface="Aptos Bold"/>
                <a:sym typeface="Aptos Bold"/>
              </a:rPr>
              <a:t>15.000 companies </a:t>
            </a:r>
            <a:r>
              <a:rPr lang="en-US" sz="3000">
                <a:solidFill>
                  <a:srgbClr val="000000"/>
                </a:solidFill>
                <a:latin typeface="Aptos"/>
                <a:ea typeface="Aptos"/>
                <a:cs typeface="Aptos"/>
                <a:sym typeface="Aptos"/>
              </a:rPr>
              <a:t>in recruiting and selecting personnel. </a:t>
            </a:r>
          </a:p>
          <a:p>
            <a:pPr algn="l">
              <a:lnSpc>
                <a:spcPts val="3600"/>
              </a:lnSpc>
            </a:pPr>
            <a:r>
              <a:rPr lang="en-US" sz="3000">
                <a:solidFill>
                  <a:srgbClr val="000000"/>
                </a:solidFill>
                <a:latin typeface="Aptos"/>
                <a:ea typeface="Aptos"/>
                <a:cs typeface="Aptos"/>
                <a:sym typeface="Aptos"/>
              </a:rPr>
              <a:t>These activities are carried out by the </a:t>
            </a:r>
            <a:r>
              <a:rPr lang="en-US" sz="3000" b="1">
                <a:solidFill>
                  <a:srgbClr val="000000"/>
                </a:solidFill>
                <a:latin typeface="Aptos Bold"/>
                <a:ea typeface="Aptos Bold"/>
                <a:cs typeface="Aptos Bold"/>
                <a:sym typeface="Aptos Bold"/>
              </a:rPr>
              <a:t>32 offices</a:t>
            </a:r>
            <a:r>
              <a:rPr lang="en-US" sz="3000">
                <a:solidFill>
                  <a:srgbClr val="000000"/>
                </a:solidFill>
                <a:latin typeface="Aptos"/>
                <a:ea typeface="Aptos"/>
                <a:cs typeface="Aptos"/>
                <a:sym typeface="Aptos"/>
              </a:rPr>
              <a:t> affiliated with Unimpiego Confindustria, with service counters located at member industrial associations. </a:t>
            </a:r>
          </a:p>
          <a:p>
            <a:pPr algn="l">
              <a:lnSpc>
                <a:spcPts val="3600"/>
              </a:lnSpc>
            </a:pPr>
            <a:r>
              <a:rPr lang="en-US" sz="3000">
                <a:solidFill>
                  <a:srgbClr val="000000"/>
                </a:solidFill>
                <a:latin typeface="Aptos"/>
                <a:ea typeface="Aptos"/>
                <a:cs typeface="Aptos"/>
                <a:sym typeface="Aptos"/>
              </a:rPr>
              <a:t>Each of these offices serves as a centre for data collection and service delivery, connected to the national network of which it is an integral part.</a:t>
            </a:r>
          </a:p>
          <a:p>
            <a:pPr algn="l">
              <a:lnSpc>
                <a:spcPts val="3600"/>
              </a:lnSpc>
            </a:pPr>
            <a:r>
              <a:rPr lang="en-US" sz="3000">
                <a:solidFill>
                  <a:srgbClr val="000000"/>
                </a:solidFill>
                <a:latin typeface="Aptos"/>
                <a:ea typeface="Aptos"/>
                <a:cs typeface="Aptos"/>
                <a:sym typeface="Aptos"/>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62206" y="558911"/>
            <a:ext cx="4348977" cy="2372169"/>
          </a:xfrm>
          <a:custGeom>
            <a:avLst/>
            <a:gdLst/>
            <a:ahLst/>
            <a:cxnLst/>
            <a:rect l="l" t="t" r="r" b="b"/>
            <a:pathLst>
              <a:path w="4348977" h="2372169">
                <a:moveTo>
                  <a:pt x="0" y="0"/>
                </a:moveTo>
                <a:lnTo>
                  <a:pt x="4348976" y="0"/>
                </a:lnTo>
                <a:lnTo>
                  <a:pt x="4348976" y="2372169"/>
                </a:lnTo>
                <a:lnTo>
                  <a:pt x="0" y="2372169"/>
                </a:lnTo>
                <a:lnTo>
                  <a:pt x="0" y="0"/>
                </a:lnTo>
                <a:close/>
              </a:path>
            </a:pathLst>
          </a:custGeom>
          <a:blipFill>
            <a:blip r:embed="rId2"/>
            <a:stretch>
              <a:fillRect/>
            </a:stretch>
          </a:blipFill>
        </p:spPr>
        <p:txBody>
          <a:bodyPr/>
          <a:lstStyle/>
          <a:p>
            <a:endParaRPr lang="it-IT"/>
          </a:p>
        </p:txBody>
      </p:sp>
      <p:sp>
        <p:nvSpPr>
          <p:cNvPr id="3" name="TextBox 3"/>
          <p:cNvSpPr txBox="1"/>
          <p:nvPr/>
        </p:nvSpPr>
        <p:spPr>
          <a:xfrm>
            <a:off x="3776887" y="3217095"/>
            <a:ext cx="13197089" cy="1398781"/>
          </a:xfrm>
          <a:prstGeom prst="rect">
            <a:avLst/>
          </a:prstGeom>
        </p:spPr>
        <p:txBody>
          <a:bodyPr lIns="0" tIns="0" rIns="0" bIns="0" rtlCol="0" anchor="t">
            <a:spAutoFit/>
          </a:bodyPr>
          <a:lstStyle/>
          <a:p>
            <a:pPr algn="ctr">
              <a:lnSpc>
                <a:spcPts val="5599"/>
              </a:lnSpc>
            </a:pPr>
            <a:r>
              <a:rPr lang="en-US" sz="3999">
                <a:solidFill>
                  <a:srgbClr val="000000"/>
                </a:solidFill>
                <a:latin typeface="Aptos"/>
                <a:ea typeface="Aptos"/>
                <a:cs typeface="Aptos"/>
                <a:sym typeface="Aptos"/>
              </a:rPr>
              <a:t>The data on the 329 students received to date come from the following university programs:</a:t>
            </a:r>
            <a:endParaRPr lang="en-US" sz="3999" dirty="0">
              <a:solidFill>
                <a:srgbClr val="000000"/>
              </a:solidFill>
              <a:latin typeface="Aptos"/>
              <a:ea typeface="Aptos"/>
              <a:cs typeface="Aptos"/>
              <a:sym typeface="Aptos"/>
            </a:endParaRPr>
          </a:p>
        </p:txBody>
      </p:sp>
      <p:sp>
        <p:nvSpPr>
          <p:cNvPr id="4" name="TextBox 4"/>
          <p:cNvSpPr txBox="1"/>
          <p:nvPr/>
        </p:nvSpPr>
        <p:spPr>
          <a:xfrm>
            <a:off x="6765356" y="4676427"/>
            <a:ext cx="5807644" cy="1398781"/>
          </a:xfrm>
          <a:prstGeom prst="rect">
            <a:avLst/>
          </a:prstGeom>
        </p:spPr>
        <p:txBody>
          <a:bodyPr wrap="square" lIns="0" tIns="0" rIns="0" bIns="0" rtlCol="0" anchor="t">
            <a:spAutoFit/>
          </a:bodyPr>
          <a:lstStyle/>
          <a:p>
            <a:pPr marL="863599" lvl="1" indent="-431800" algn="ctr">
              <a:lnSpc>
                <a:spcPts val="5599"/>
              </a:lnSpc>
              <a:buFont typeface="Arial"/>
              <a:buChar char="•"/>
            </a:pPr>
            <a:r>
              <a:rPr lang="en-US" sz="3999" dirty="0">
                <a:solidFill>
                  <a:srgbClr val="000000"/>
                </a:solidFill>
                <a:latin typeface="Aptos"/>
                <a:ea typeface="Aptos"/>
                <a:cs typeface="Aptos"/>
                <a:sym typeface="Aptos"/>
              </a:rPr>
              <a:t>17 Health Care</a:t>
            </a:r>
          </a:p>
          <a:p>
            <a:pPr algn="ctr">
              <a:lnSpc>
                <a:spcPts val="5599"/>
              </a:lnSpc>
            </a:pPr>
            <a:endParaRPr lang="en-US" sz="3999" dirty="0">
              <a:solidFill>
                <a:srgbClr val="000000"/>
              </a:solidFill>
              <a:latin typeface="Aptos"/>
              <a:ea typeface="Aptos"/>
              <a:cs typeface="Aptos"/>
              <a:sym typeface="Aptos"/>
            </a:endParaRPr>
          </a:p>
        </p:txBody>
      </p:sp>
      <p:sp>
        <p:nvSpPr>
          <p:cNvPr id="5" name="TextBox 5"/>
          <p:cNvSpPr txBox="1"/>
          <p:nvPr/>
        </p:nvSpPr>
        <p:spPr>
          <a:xfrm>
            <a:off x="7177557" y="5460374"/>
            <a:ext cx="4983241" cy="1398781"/>
          </a:xfrm>
          <a:prstGeom prst="rect">
            <a:avLst/>
          </a:prstGeom>
        </p:spPr>
        <p:txBody>
          <a:bodyPr wrap="square" lIns="0" tIns="0" rIns="0" bIns="0" rtlCol="0" anchor="t">
            <a:spAutoFit/>
          </a:bodyPr>
          <a:lstStyle/>
          <a:p>
            <a:pPr marL="863599" lvl="1" indent="-431800" algn="ctr">
              <a:lnSpc>
                <a:spcPts val="5599"/>
              </a:lnSpc>
              <a:buFont typeface="Arial"/>
              <a:buChar char="•"/>
            </a:pPr>
            <a:r>
              <a:rPr lang="en-US" sz="3999" dirty="0">
                <a:solidFill>
                  <a:srgbClr val="000000"/>
                </a:solidFill>
                <a:latin typeface="Aptos"/>
                <a:ea typeface="Aptos"/>
                <a:cs typeface="Aptos"/>
                <a:sym typeface="Aptos"/>
              </a:rPr>
              <a:t>43 Humanities</a:t>
            </a:r>
          </a:p>
          <a:p>
            <a:pPr algn="ctr">
              <a:lnSpc>
                <a:spcPts val="5599"/>
              </a:lnSpc>
            </a:pPr>
            <a:endParaRPr lang="en-US" sz="3999" dirty="0">
              <a:solidFill>
                <a:srgbClr val="000000"/>
              </a:solidFill>
              <a:latin typeface="Aptos"/>
              <a:ea typeface="Aptos"/>
              <a:cs typeface="Aptos"/>
              <a:sym typeface="Aptos"/>
            </a:endParaRPr>
          </a:p>
        </p:txBody>
      </p:sp>
      <p:sp>
        <p:nvSpPr>
          <p:cNvPr id="6" name="TextBox 6"/>
          <p:cNvSpPr txBox="1"/>
          <p:nvPr/>
        </p:nvSpPr>
        <p:spPr>
          <a:xfrm>
            <a:off x="6553200" y="7136830"/>
            <a:ext cx="4983241" cy="1398781"/>
          </a:xfrm>
          <a:prstGeom prst="rect">
            <a:avLst/>
          </a:prstGeom>
        </p:spPr>
        <p:txBody>
          <a:bodyPr wrap="square" lIns="0" tIns="0" rIns="0" bIns="0" rtlCol="0" anchor="t">
            <a:spAutoFit/>
          </a:bodyPr>
          <a:lstStyle/>
          <a:p>
            <a:pPr marL="863596" lvl="1" indent="-431798" algn="ctr">
              <a:lnSpc>
                <a:spcPts val="5599"/>
              </a:lnSpc>
              <a:buFont typeface="Arial"/>
              <a:buChar char="•"/>
            </a:pPr>
            <a:r>
              <a:rPr lang="en-US" sz="3999" dirty="0">
                <a:solidFill>
                  <a:srgbClr val="000000"/>
                </a:solidFill>
                <a:latin typeface="Aptos"/>
                <a:ea typeface="Aptos"/>
                <a:cs typeface="Aptos"/>
                <a:sym typeface="Aptos"/>
              </a:rPr>
              <a:t>185 Stem</a:t>
            </a:r>
          </a:p>
          <a:p>
            <a:pPr algn="ctr">
              <a:lnSpc>
                <a:spcPts val="5599"/>
              </a:lnSpc>
            </a:pPr>
            <a:endParaRPr lang="en-US" sz="3999" dirty="0">
              <a:solidFill>
                <a:srgbClr val="000000"/>
              </a:solidFill>
              <a:latin typeface="Aptos"/>
              <a:ea typeface="Aptos"/>
              <a:cs typeface="Aptos"/>
              <a:sym typeface="Aptos"/>
            </a:endParaRPr>
          </a:p>
        </p:txBody>
      </p:sp>
      <p:sp>
        <p:nvSpPr>
          <p:cNvPr id="7" name="TextBox 7"/>
          <p:cNvSpPr txBox="1"/>
          <p:nvPr/>
        </p:nvSpPr>
        <p:spPr>
          <a:xfrm>
            <a:off x="7614338" y="6268327"/>
            <a:ext cx="4983242" cy="1374775"/>
          </a:xfrm>
          <a:prstGeom prst="rect">
            <a:avLst/>
          </a:prstGeom>
        </p:spPr>
        <p:txBody>
          <a:bodyPr lIns="0" tIns="0" rIns="0" bIns="0" rtlCol="0" anchor="t">
            <a:spAutoFit/>
          </a:bodyPr>
          <a:lstStyle/>
          <a:p>
            <a:pPr marL="863596" lvl="1" indent="-431798" algn="ctr">
              <a:lnSpc>
                <a:spcPts val="5599"/>
              </a:lnSpc>
              <a:buFont typeface="Arial"/>
              <a:buChar char="•"/>
            </a:pPr>
            <a:r>
              <a:rPr lang="en-US" sz="3999" dirty="0">
                <a:solidFill>
                  <a:srgbClr val="000000"/>
                </a:solidFill>
                <a:latin typeface="Aptos"/>
                <a:ea typeface="Aptos"/>
                <a:cs typeface="Aptos"/>
                <a:sym typeface="Aptos"/>
              </a:rPr>
              <a:t>84 Social Sciences</a:t>
            </a:r>
          </a:p>
          <a:p>
            <a:pPr algn="ctr">
              <a:lnSpc>
                <a:spcPts val="5599"/>
              </a:lnSpc>
            </a:pPr>
            <a:endParaRPr lang="en-US" sz="3999" dirty="0">
              <a:solidFill>
                <a:srgbClr val="000000"/>
              </a:solidFill>
              <a:latin typeface="Aptos"/>
              <a:ea typeface="Aptos"/>
              <a:cs typeface="Aptos"/>
              <a:sym typeface="Apto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5867"/>
            <a:ext cx="18288000" cy="9975275"/>
            <a:chOff x="0" y="0"/>
            <a:chExt cx="24384000" cy="13300367"/>
          </a:xfrm>
        </p:grpSpPr>
        <p:sp>
          <p:nvSpPr>
            <p:cNvPr id="3" name="Freeform 3"/>
            <p:cNvSpPr/>
            <p:nvPr/>
          </p:nvSpPr>
          <p:spPr>
            <a:xfrm>
              <a:off x="0" y="0"/>
              <a:ext cx="24384000" cy="13300329"/>
            </a:xfrm>
            <a:custGeom>
              <a:avLst/>
              <a:gdLst/>
              <a:ahLst/>
              <a:cxnLst/>
              <a:rect l="l" t="t" r="r" b="b"/>
              <a:pathLst>
                <a:path w="24384000" h="13300329">
                  <a:moveTo>
                    <a:pt x="0" y="0"/>
                  </a:moveTo>
                  <a:lnTo>
                    <a:pt x="24384000" y="0"/>
                  </a:lnTo>
                  <a:lnTo>
                    <a:pt x="24384000" y="13300329"/>
                  </a:lnTo>
                  <a:lnTo>
                    <a:pt x="0" y="13300329"/>
                  </a:lnTo>
                  <a:lnTo>
                    <a:pt x="0" y="0"/>
                  </a:lnTo>
                  <a:close/>
                </a:path>
              </a:pathLst>
            </a:custGeom>
            <a:blipFill>
              <a:blip r:embed="rId2"/>
              <a:stretch>
                <a:fillRect/>
              </a:stretch>
            </a:blipFill>
          </p:spPr>
          <p:txBody>
            <a:bodyPr/>
            <a:lstStyle/>
            <a:p>
              <a:endParaRPr lang="it-IT"/>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49843" y="8454718"/>
            <a:ext cx="10508457" cy="643000"/>
          </a:xfrm>
          <a:custGeom>
            <a:avLst/>
            <a:gdLst/>
            <a:ahLst/>
            <a:cxnLst/>
            <a:rect l="l" t="t" r="r" b="b"/>
            <a:pathLst>
              <a:path w="10508457" h="643000">
                <a:moveTo>
                  <a:pt x="0" y="0"/>
                </a:moveTo>
                <a:lnTo>
                  <a:pt x="10508457" y="0"/>
                </a:lnTo>
                <a:lnTo>
                  <a:pt x="10508457" y="643000"/>
                </a:lnTo>
                <a:lnTo>
                  <a:pt x="0" y="643000"/>
                </a:lnTo>
                <a:lnTo>
                  <a:pt x="0" y="0"/>
                </a:lnTo>
                <a:close/>
              </a:path>
            </a:pathLst>
          </a:custGeom>
          <a:blipFill>
            <a:blip r:embed="rId2"/>
            <a:stretch>
              <a:fillRect/>
            </a:stretch>
          </a:blipFill>
        </p:spPr>
        <p:txBody>
          <a:bodyPr/>
          <a:lstStyle/>
          <a:p>
            <a:endParaRPr lang="it-IT"/>
          </a:p>
        </p:txBody>
      </p:sp>
      <p:sp>
        <p:nvSpPr>
          <p:cNvPr id="3" name="Freeform 3"/>
          <p:cNvSpPr/>
          <p:nvPr/>
        </p:nvSpPr>
        <p:spPr>
          <a:xfrm>
            <a:off x="3023595" y="3201153"/>
            <a:ext cx="4472600" cy="2690952"/>
          </a:xfrm>
          <a:custGeom>
            <a:avLst/>
            <a:gdLst/>
            <a:ahLst/>
            <a:cxnLst/>
            <a:rect l="l" t="t" r="r" b="b"/>
            <a:pathLst>
              <a:path w="4472600" h="2690952">
                <a:moveTo>
                  <a:pt x="0" y="0"/>
                </a:moveTo>
                <a:lnTo>
                  <a:pt x="4472601" y="0"/>
                </a:lnTo>
                <a:lnTo>
                  <a:pt x="4472601" y="2690951"/>
                </a:lnTo>
                <a:lnTo>
                  <a:pt x="0" y="2690951"/>
                </a:lnTo>
                <a:lnTo>
                  <a:pt x="0" y="0"/>
                </a:lnTo>
                <a:close/>
              </a:path>
            </a:pathLst>
          </a:custGeom>
          <a:blipFill>
            <a:blip r:embed="rId3"/>
            <a:stretch>
              <a:fillRect l="-1755" r="-1755"/>
            </a:stretch>
          </a:blipFill>
        </p:spPr>
        <p:txBody>
          <a:bodyPr/>
          <a:lstStyle/>
          <a:p>
            <a:endParaRPr lang="it-IT"/>
          </a:p>
        </p:txBody>
      </p:sp>
      <p:sp>
        <p:nvSpPr>
          <p:cNvPr id="4" name="Freeform 4"/>
          <p:cNvSpPr/>
          <p:nvPr/>
        </p:nvSpPr>
        <p:spPr>
          <a:xfrm>
            <a:off x="8223402" y="3942947"/>
            <a:ext cx="5431216" cy="1534318"/>
          </a:xfrm>
          <a:custGeom>
            <a:avLst/>
            <a:gdLst/>
            <a:ahLst/>
            <a:cxnLst/>
            <a:rect l="l" t="t" r="r" b="b"/>
            <a:pathLst>
              <a:path w="5431216" h="1534318">
                <a:moveTo>
                  <a:pt x="0" y="0"/>
                </a:moveTo>
                <a:lnTo>
                  <a:pt x="5431216" y="0"/>
                </a:lnTo>
                <a:lnTo>
                  <a:pt x="5431216" y="1534319"/>
                </a:lnTo>
                <a:lnTo>
                  <a:pt x="0" y="1534319"/>
                </a:lnTo>
                <a:lnTo>
                  <a:pt x="0" y="0"/>
                </a:lnTo>
                <a:close/>
              </a:path>
            </a:pathLst>
          </a:custGeom>
          <a:blipFill>
            <a:blip r:embed="rId4"/>
            <a:stretch>
              <a:fillRect/>
            </a:stretch>
          </a:blipFill>
        </p:spPr>
        <p:txBody>
          <a:bodyPr/>
          <a:lstStyle/>
          <a:p>
            <a:endParaRPr lang="it-IT"/>
          </a:p>
        </p:txBody>
      </p:sp>
      <p:sp>
        <p:nvSpPr>
          <p:cNvPr id="5" name="Freeform 5"/>
          <p:cNvSpPr/>
          <p:nvPr/>
        </p:nvSpPr>
        <p:spPr>
          <a:xfrm>
            <a:off x="5463614" y="6579459"/>
            <a:ext cx="5335528" cy="737880"/>
          </a:xfrm>
          <a:custGeom>
            <a:avLst/>
            <a:gdLst/>
            <a:ahLst/>
            <a:cxnLst/>
            <a:rect l="l" t="t" r="r" b="b"/>
            <a:pathLst>
              <a:path w="5335528" h="737880">
                <a:moveTo>
                  <a:pt x="0" y="0"/>
                </a:moveTo>
                <a:lnTo>
                  <a:pt x="5335527" y="0"/>
                </a:lnTo>
                <a:lnTo>
                  <a:pt x="5335527" y="737880"/>
                </a:lnTo>
                <a:lnTo>
                  <a:pt x="0" y="737880"/>
                </a:lnTo>
                <a:lnTo>
                  <a:pt x="0" y="0"/>
                </a:lnTo>
                <a:close/>
              </a:path>
            </a:pathLst>
          </a:custGeom>
          <a:blipFill>
            <a:blip r:embed="rId5"/>
            <a:stretch>
              <a:fillRect t="-2271" b="-2271"/>
            </a:stretch>
          </a:blipFill>
        </p:spPr>
        <p:txBody>
          <a:bodyPr/>
          <a:lstStyle/>
          <a:p>
            <a:endParaRPr lang="it-IT"/>
          </a:p>
        </p:txBody>
      </p:sp>
      <p:sp>
        <p:nvSpPr>
          <p:cNvPr id="6" name="Freeform 6"/>
          <p:cNvSpPr/>
          <p:nvPr/>
        </p:nvSpPr>
        <p:spPr>
          <a:xfrm>
            <a:off x="12468369" y="5477266"/>
            <a:ext cx="3351652" cy="2121688"/>
          </a:xfrm>
          <a:custGeom>
            <a:avLst/>
            <a:gdLst/>
            <a:ahLst/>
            <a:cxnLst/>
            <a:rect l="l" t="t" r="r" b="b"/>
            <a:pathLst>
              <a:path w="3351652" h="2121688">
                <a:moveTo>
                  <a:pt x="0" y="0"/>
                </a:moveTo>
                <a:lnTo>
                  <a:pt x="3351652" y="0"/>
                </a:lnTo>
                <a:lnTo>
                  <a:pt x="3351652" y="2121688"/>
                </a:lnTo>
                <a:lnTo>
                  <a:pt x="0" y="2121688"/>
                </a:lnTo>
                <a:lnTo>
                  <a:pt x="0" y="0"/>
                </a:lnTo>
                <a:close/>
              </a:path>
            </a:pathLst>
          </a:custGeom>
          <a:blipFill>
            <a:blip r:embed="rId6"/>
            <a:stretch>
              <a:fillRect/>
            </a:stretch>
          </a:blipFill>
        </p:spPr>
        <p:txBody>
          <a:bodyPr/>
          <a:lstStyle/>
          <a:p>
            <a:endParaRPr lang="it-IT"/>
          </a:p>
        </p:txBody>
      </p:sp>
      <p:sp>
        <p:nvSpPr>
          <p:cNvPr id="7" name="TextBox 7"/>
          <p:cNvSpPr txBox="1"/>
          <p:nvPr/>
        </p:nvSpPr>
        <p:spPr>
          <a:xfrm>
            <a:off x="1880659" y="553729"/>
            <a:ext cx="15870336" cy="2981325"/>
          </a:xfrm>
          <a:prstGeom prst="rect">
            <a:avLst/>
          </a:prstGeom>
        </p:spPr>
        <p:txBody>
          <a:bodyPr lIns="0" tIns="0" rIns="0" bIns="0" rtlCol="0" anchor="t">
            <a:spAutoFit/>
          </a:bodyPr>
          <a:lstStyle/>
          <a:p>
            <a:pPr algn="ctr">
              <a:lnSpc>
                <a:spcPts val="3719"/>
              </a:lnSpc>
            </a:pPr>
            <a:r>
              <a:rPr lang="en-US" sz="3099" b="1">
                <a:solidFill>
                  <a:srgbClr val="000000"/>
                </a:solidFill>
                <a:latin typeface="Aptos Bold"/>
                <a:ea typeface="Aptos Bold"/>
                <a:cs typeface="Aptos Bold"/>
                <a:sym typeface="Aptos Bold"/>
              </a:rPr>
              <a:t>ICI - ITALY CALLS INDIA: A University-Enterprise Talents Bridge</a:t>
            </a:r>
          </a:p>
          <a:p>
            <a:pPr algn="ctr">
              <a:lnSpc>
                <a:spcPts val="3719"/>
              </a:lnSpc>
            </a:pPr>
            <a:endParaRPr lang="en-US" sz="3099" b="1">
              <a:solidFill>
                <a:srgbClr val="000000"/>
              </a:solidFill>
              <a:latin typeface="Aptos Bold"/>
              <a:ea typeface="Aptos Bold"/>
              <a:cs typeface="Aptos Bold"/>
              <a:sym typeface="Aptos Bold"/>
            </a:endParaRPr>
          </a:p>
          <a:p>
            <a:pPr algn="l">
              <a:lnSpc>
                <a:spcPts val="3240"/>
              </a:lnSpc>
            </a:pPr>
            <a:r>
              <a:rPr lang="en-US" sz="2700">
                <a:solidFill>
                  <a:srgbClr val="000000"/>
                </a:solidFill>
                <a:latin typeface="Aptos"/>
                <a:ea typeface="Aptos"/>
                <a:cs typeface="Aptos"/>
                <a:sym typeface="Aptos"/>
              </a:rPr>
              <a:t>Connecting Indian Talents with the Italian Business Ecosystem</a:t>
            </a:r>
          </a:p>
          <a:p>
            <a:pPr algn="l">
              <a:lnSpc>
                <a:spcPts val="3240"/>
              </a:lnSpc>
            </a:pPr>
            <a:r>
              <a:rPr lang="en-US" sz="2700">
                <a:solidFill>
                  <a:srgbClr val="000000"/>
                </a:solidFill>
                <a:latin typeface="Aptos"/>
                <a:ea typeface="Aptos"/>
                <a:cs typeface="Aptos"/>
                <a:sym typeface="Aptos"/>
              </a:rPr>
              <a:t>An experimental project promoted by Confindustria, CRUI, and Uni-Italia, with the support of the Embassy of India in Italy and MAECI. Our goal is to profile and value the human capital of Indian students in Italy to facilitate their professional integration into national enterprises.</a:t>
            </a:r>
          </a:p>
          <a:p>
            <a:pPr algn="l">
              <a:lnSpc>
                <a:spcPts val="3240"/>
              </a:lnSpc>
            </a:pPr>
            <a:endParaRPr lang="en-US" sz="2700">
              <a:solidFill>
                <a:srgbClr val="000000"/>
              </a:solidFill>
              <a:latin typeface="Aptos"/>
              <a:ea typeface="Aptos"/>
              <a:cs typeface="Aptos"/>
              <a:sym typeface="Apto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69513" y="968721"/>
            <a:ext cx="14757235" cy="878053"/>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Interested students can access the site by clicking on the banner at the top for the ICI - ITALY CALLS INDIA project on the website www.unimpiego.it</a:t>
            </a:r>
          </a:p>
        </p:txBody>
      </p:sp>
      <p:grpSp>
        <p:nvGrpSpPr>
          <p:cNvPr id="3" name="Group 3"/>
          <p:cNvGrpSpPr/>
          <p:nvPr/>
        </p:nvGrpSpPr>
        <p:grpSpPr>
          <a:xfrm>
            <a:off x="0" y="2772442"/>
            <a:ext cx="18288000" cy="4742116"/>
            <a:chOff x="0" y="0"/>
            <a:chExt cx="24384000" cy="6322822"/>
          </a:xfrm>
        </p:grpSpPr>
        <p:sp>
          <p:nvSpPr>
            <p:cNvPr id="4" name="Freeform 4"/>
            <p:cNvSpPr/>
            <p:nvPr/>
          </p:nvSpPr>
          <p:spPr>
            <a:xfrm>
              <a:off x="0" y="0"/>
              <a:ext cx="24384000" cy="6322822"/>
            </a:xfrm>
            <a:custGeom>
              <a:avLst/>
              <a:gdLst/>
              <a:ahLst/>
              <a:cxnLst/>
              <a:rect l="l" t="t" r="r" b="b"/>
              <a:pathLst>
                <a:path w="24384000" h="6322822">
                  <a:moveTo>
                    <a:pt x="0" y="0"/>
                  </a:moveTo>
                  <a:lnTo>
                    <a:pt x="24384000" y="0"/>
                  </a:lnTo>
                  <a:lnTo>
                    <a:pt x="24384000" y="6322822"/>
                  </a:lnTo>
                  <a:lnTo>
                    <a:pt x="0" y="6322822"/>
                  </a:lnTo>
                  <a:lnTo>
                    <a:pt x="0" y="0"/>
                  </a:lnTo>
                  <a:close/>
                </a:path>
              </a:pathLst>
            </a:custGeom>
            <a:blipFill>
              <a:blip r:embed="rId2"/>
              <a:stretch>
                <a:fillRect/>
              </a:stretch>
            </a:blipFill>
          </p:spPr>
          <p:txBody>
            <a:bodyPr/>
            <a:lstStyle/>
            <a:p>
              <a:endParaRPr lang="it-IT"/>
            </a:p>
          </p:txBody>
        </p:sp>
      </p:grpSp>
      <p:sp>
        <p:nvSpPr>
          <p:cNvPr id="5" name="TextBox 5"/>
          <p:cNvSpPr txBox="1"/>
          <p:nvPr/>
        </p:nvSpPr>
        <p:spPr>
          <a:xfrm>
            <a:off x="2222583" y="8335537"/>
            <a:ext cx="14757235" cy="462563"/>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or access it directly via the link https://unimpiego.it/iciindia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67752" y="855013"/>
            <a:ext cx="14771989" cy="462563"/>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Those interested should fill out a simple form by clicking the button “REGISTER NOW”</a:t>
            </a:r>
          </a:p>
        </p:txBody>
      </p:sp>
      <p:grpSp>
        <p:nvGrpSpPr>
          <p:cNvPr id="3" name="Group 3"/>
          <p:cNvGrpSpPr/>
          <p:nvPr/>
        </p:nvGrpSpPr>
        <p:grpSpPr>
          <a:xfrm>
            <a:off x="5324423" y="1944948"/>
            <a:ext cx="6842741" cy="7313352"/>
            <a:chOff x="0" y="0"/>
            <a:chExt cx="9123655" cy="9751136"/>
          </a:xfrm>
        </p:grpSpPr>
        <p:sp>
          <p:nvSpPr>
            <p:cNvPr id="4" name="Freeform 4"/>
            <p:cNvSpPr/>
            <p:nvPr/>
          </p:nvSpPr>
          <p:spPr>
            <a:xfrm>
              <a:off x="0" y="0"/>
              <a:ext cx="9123680" cy="9751187"/>
            </a:xfrm>
            <a:custGeom>
              <a:avLst/>
              <a:gdLst/>
              <a:ahLst/>
              <a:cxnLst/>
              <a:rect l="l" t="t" r="r" b="b"/>
              <a:pathLst>
                <a:path w="9123680" h="9751187">
                  <a:moveTo>
                    <a:pt x="0" y="0"/>
                  </a:moveTo>
                  <a:lnTo>
                    <a:pt x="9123680" y="0"/>
                  </a:lnTo>
                  <a:lnTo>
                    <a:pt x="9123680" y="9751187"/>
                  </a:lnTo>
                  <a:lnTo>
                    <a:pt x="0" y="9751187"/>
                  </a:lnTo>
                  <a:lnTo>
                    <a:pt x="0" y="0"/>
                  </a:lnTo>
                  <a:close/>
                </a:path>
              </a:pathLst>
            </a:custGeom>
            <a:blipFill>
              <a:blip r:embed="rId2"/>
              <a:stretch>
                <a:fillRect/>
              </a:stretch>
            </a:blipFill>
          </p:spPr>
          <p:txBody>
            <a:bodyPr/>
            <a:lstStyle/>
            <a:p>
              <a:endParaRPr lang="it-IT"/>
            </a:p>
          </p:txBody>
        </p:sp>
      </p:grpSp>
      <p:sp>
        <p:nvSpPr>
          <p:cNvPr id="5" name="AutoShape 5"/>
          <p:cNvSpPr/>
          <p:nvPr/>
        </p:nvSpPr>
        <p:spPr>
          <a:xfrm flipH="1">
            <a:off x="7183662" y="1317575"/>
            <a:ext cx="5230262" cy="6873065"/>
          </a:xfrm>
          <a:prstGeom prst="line">
            <a:avLst/>
          </a:prstGeom>
          <a:ln w="123825" cap="flat">
            <a:solidFill>
              <a:srgbClr val="000000"/>
            </a:solidFill>
            <a:prstDash val="sysDot"/>
            <a:headEnd type="none" w="sm" len="sm"/>
            <a:tailEnd type="arrow" w="med" len="sm"/>
          </a:ln>
        </p:spPr>
        <p:txBody>
          <a:bodyPr/>
          <a:lstStyle/>
          <a:p>
            <a:endParaRPr 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445650" y="1314117"/>
            <a:ext cx="11396701" cy="7658767"/>
            <a:chOff x="0" y="0"/>
            <a:chExt cx="15195601" cy="10211689"/>
          </a:xfrm>
        </p:grpSpPr>
        <p:sp>
          <p:nvSpPr>
            <p:cNvPr id="3" name="Freeform 3"/>
            <p:cNvSpPr/>
            <p:nvPr/>
          </p:nvSpPr>
          <p:spPr>
            <a:xfrm>
              <a:off x="0" y="0"/>
              <a:ext cx="15195550" cy="10211689"/>
            </a:xfrm>
            <a:custGeom>
              <a:avLst/>
              <a:gdLst/>
              <a:ahLst/>
              <a:cxnLst/>
              <a:rect l="l" t="t" r="r" b="b"/>
              <a:pathLst>
                <a:path w="15195550" h="10211689">
                  <a:moveTo>
                    <a:pt x="0" y="0"/>
                  </a:moveTo>
                  <a:lnTo>
                    <a:pt x="15195550" y="0"/>
                  </a:lnTo>
                  <a:lnTo>
                    <a:pt x="15195550" y="10211689"/>
                  </a:lnTo>
                  <a:lnTo>
                    <a:pt x="0" y="10211689"/>
                  </a:lnTo>
                  <a:lnTo>
                    <a:pt x="0" y="0"/>
                  </a:lnTo>
                  <a:close/>
                </a:path>
              </a:pathLst>
            </a:custGeom>
            <a:blipFill>
              <a:blip r:embed="rId2"/>
              <a:stretch>
                <a:fillRect/>
              </a:stretch>
            </a:blipFill>
          </p:spPr>
          <p:txBody>
            <a:bodyPr/>
            <a:lstStyle/>
            <a:p>
              <a:endParaRPr lang="it-IT"/>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326972" y="312025"/>
            <a:ext cx="8733454" cy="6386707"/>
            <a:chOff x="0" y="0"/>
            <a:chExt cx="13442848" cy="9830651"/>
          </a:xfrm>
        </p:grpSpPr>
        <p:sp>
          <p:nvSpPr>
            <p:cNvPr id="3" name="Freeform 3"/>
            <p:cNvSpPr/>
            <p:nvPr/>
          </p:nvSpPr>
          <p:spPr>
            <a:xfrm>
              <a:off x="0" y="0"/>
              <a:ext cx="13442823" cy="9830689"/>
            </a:xfrm>
            <a:custGeom>
              <a:avLst/>
              <a:gdLst/>
              <a:ahLst/>
              <a:cxnLst/>
              <a:rect l="l" t="t" r="r" b="b"/>
              <a:pathLst>
                <a:path w="13442823" h="9830689">
                  <a:moveTo>
                    <a:pt x="0" y="0"/>
                  </a:moveTo>
                  <a:lnTo>
                    <a:pt x="13442823" y="0"/>
                  </a:lnTo>
                  <a:lnTo>
                    <a:pt x="13442823" y="9830689"/>
                  </a:lnTo>
                  <a:lnTo>
                    <a:pt x="0" y="9830689"/>
                  </a:lnTo>
                  <a:lnTo>
                    <a:pt x="0" y="0"/>
                  </a:lnTo>
                  <a:close/>
                </a:path>
              </a:pathLst>
            </a:custGeom>
            <a:blipFill>
              <a:blip r:embed="rId2"/>
              <a:stretch>
                <a:fillRect/>
              </a:stretch>
            </a:blipFill>
          </p:spPr>
          <p:txBody>
            <a:bodyPr/>
            <a:lstStyle/>
            <a:p>
              <a:endParaRPr lang="it-IT"/>
            </a:p>
          </p:txBody>
        </p:sp>
      </p:grpSp>
      <p:sp>
        <p:nvSpPr>
          <p:cNvPr id="4" name="TextBox 4"/>
          <p:cNvSpPr txBox="1"/>
          <p:nvPr/>
        </p:nvSpPr>
        <p:spPr>
          <a:xfrm>
            <a:off x="2719790" y="6917688"/>
            <a:ext cx="12568476" cy="409575"/>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Then you need to authorize Unimipiego Confindustria for privacy and click “SEND”</a:t>
            </a:r>
          </a:p>
        </p:txBody>
      </p:sp>
      <p:grpSp>
        <p:nvGrpSpPr>
          <p:cNvPr id="5" name="Group 5"/>
          <p:cNvGrpSpPr/>
          <p:nvPr/>
        </p:nvGrpSpPr>
        <p:grpSpPr>
          <a:xfrm>
            <a:off x="4326972" y="7546218"/>
            <a:ext cx="8733454" cy="2373459"/>
            <a:chOff x="0" y="0"/>
            <a:chExt cx="15815235" cy="4298048"/>
          </a:xfrm>
        </p:grpSpPr>
        <p:sp>
          <p:nvSpPr>
            <p:cNvPr id="6" name="Freeform 6"/>
            <p:cNvSpPr/>
            <p:nvPr/>
          </p:nvSpPr>
          <p:spPr>
            <a:xfrm>
              <a:off x="0" y="0"/>
              <a:ext cx="15815185" cy="4298061"/>
            </a:xfrm>
            <a:custGeom>
              <a:avLst/>
              <a:gdLst/>
              <a:ahLst/>
              <a:cxnLst/>
              <a:rect l="l" t="t" r="r" b="b"/>
              <a:pathLst>
                <a:path w="15815185" h="4298061">
                  <a:moveTo>
                    <a:pt x="0" y="0"/>
                  </a:moveTo>
                  <a:lnTo>
                    <a:pt x="15815185" y="0"/>
                  </a:lnTo>
                  <a:lnTo>
                    <a:pt x="15815185" y="4298061"/>
                  </a:lnTo>
                  <a:lnTo>
                    <a:pt x="0" y="4298061"/>
                  </a:lnTo>
                  <a:lnTo>
                    <a:pt x="0" y="0"/>
                  </a:lnTo>
                  <a:close/>
                </a:path>
              </a:pathLst>
            </a:custGeom>
            <a:blipFill>
              <a:blip r:embed="rId3"/>
              <a:stretch>
                <a:fillRect t="-15425" b="-15425"/>
              </a:stretch>
            </a:blipFill>
          </p:spPr>
          <p:txBody>
            <a:bodyPr/>
            <a:lstStyle/>
            <a:p>
              <a:endParaRPr lang="it-IT"/>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550967" y="3677137"/>
            <a:ext cx="8117018" cy="6888589"/>
          </a:xfrm>
          <a:custGeom>
            <a:avLst/>
            <a:gdLst/>
            <a:ahLst/>
            <a:cxnLst/>
            <a:rect l="l" t="t" r="r" b="b"/>
            <a:pathLst>
              <a:path w="8117018" h="6888589">
                <a:moveTo>
                  <a:pt x="0" y="0"/>
                </a:moveTo>
                <a:lnTo>
                  <a:pt x="8117018" y="0"/>
                </a:lnTo>
                <a:lnTo>
                  <a:pt x="8117018" y="6888589"/>
                </a:lnTo>
                <a:lnTo>
                  <a:pt x="0" y="6888589"/>
                </a:lnTo>
                <a:lnTo>
                  <a:pt x="0" y="0"/>
                </a:lnTo>
                <a:close/>
              </a:path>
            </a:pathLst>
          </a:custGeom>
          <a:blipFill>
            <a:blip r:embed="rId2"/>
            <a:stretch>
              <a:fillRect t="-383" b="-383"/>
            </a:stretch>
          </a:blipFill>
        </p:spPr>
        <p:txBody>
          <a:bodyPr/>
          <a:lstStyle/>
          <a:p>
            <a:endParaRPr lang="it-IT"/>
          </a:p>
        </p:txBody>
      </p:sp>
      <p:sp>
        <p:nvSpPr>
          <p:cNvPr id="3" name="TextBox 3"/>
          <p:cNvSpPr txBox="1"/>
          <p:nvPr/>
        </p:nvSpPr>
        <p:spPr>
          <a:xfrm>
            <a:off x="802594" y="1369147"/>
            <a:ext cx="15358139" cy="819150"/>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After registration, you’ll receive an e-mail for confirm your partecipation in the project and you'll need to log in to your email account to confirm that.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73972" y="639701"/>
            <a:ext cx="14771989" cy="409575"/>
          </a:xfrm>
          <a:prstGeom prst="rect">
            <a:avLst/>
          </a:prstGeom>
        </p:spPr>
        <p:txBody>
          <a:bodyPr lIns="0" tIns="0" rIns="0" bIns="0" rtlCol="0" anchor="t">
            <a:spAutoFit/>
          </a:bodyPr>
          <a:lstStyle/>
          <a:p>
            <a:pPr algn="l">
              <a:lnSpc>
                <a:spcPts val="3240"/>
              </a:lnSpc>
            </a:pPr>
            <a:r>
              <a:rPr lang="en-US" sz="2700">
                <a:solidFill>
                  <a:srgbClr val="000000"/>
                </a:solidFill>
                <a:latin typeface="Aptos"/>
                <a:ea typeface="Aptos"/>
                <a:cs typeface="Aptos"/>
                <a:sym typeface="Aptos"/>
              </a:rPr>
              <a:t>To update the form, you need to click on the “MODIFY YOUR DATA” button</a:t>
            </a:r>
          </a:p>
        </p:txBody>
      </p:sp>
      <p:grpSp>
        <p:nvGrpSpPr>
          <p:cNvPr id="3" name="Group 3"/>
          <p:cNvGrpSpPr/>
          <p:nvPr/>
        </p:nvGrpSpPr>
        <p:grpSpPr>
          <a:xfrm>
            <a:off x="5324423" y="1944948"/>
            <a:ext cx="6842741" cy="7313352"/>
            <a:chOff x="0" y="0"/>
            <a:chExt cx="9123655" cy="9751136"/>
          </a:xfrm>
        </p:grpSpPr>
        <p:sp>
          <p:nvSpPr>
            <p:cNvPr id="4" name="Freeform 4"/>
            <p:cNvSpPr/>
            <p:nvPr/>
          </p:nvSpPr>
          <p:spPr>
            <a:xfrm>
              <a:off x="0" y="0"/>
              <a:ext cx="9123680" cy="9751187"/>
            </a:xfrm>
            <a:custGeom>
              <a:avLst/>
              <a:gdLst/>
              <a:ahLst/>
              <a:cxnLst/>
              <a:rect l="l" t="t" r="r" b="b"/>
              <a:pathLst>
                <a:path w="9123680" h="9751187">
                  <a:moveTo>
                    <a:pt x="0" y="0"/>
                  </a:moveTo>
                  <a:lnTo>
                    <a:pt x="9123680" y="0"/>
                  </a:lnTo>
                  <a:lnTo>
                    <a:pt x="9123680" y="9751187"/>
                  </a:lnTo>
                  <a:lnTo>
                    <a:pt x="0" y="9751187"/>
                  </a:lnTo>
                  <a:lnTo>
                    <a:pt x="0" y="0"/>
                  </a:lnTo>
                  <a:close/>
                </a:path>
              </a:pathLst>
            </a:custGeom>
            <a:blipFill>
              <a:blip r:embed="rId2"/>
              <a:stretch>
                <a:fillRect/>
              </a:stretch>
            </a:blipFill>
          </p:spPr>
          <p:txBody>
            <a:bodyPr/>
            <a:lstStyle/>
            <a:p>
              <a:endParaRPr lang="it-IT"/>
            </a:p>
          </p:txBody>
        </p:sp>
      </p:grpSp>
      <p:sp>
        <p:nvSpPr>
          <p:cNvPr id="5" name="AutoShape 5"/>
          <p:cNvSpPr/>
          <p:nvPr/>
        </p:nvSpPr>
        <p:spPr>
          <a:xfrm flipH="1">
            <a:off x="10054479" y="1049276"/>
            <a:ext cx="1665664" cy="7428446"/>
          </a:xfrm>
          <a:prstGeom prst="line">
            <a:avLst/>
          </a:prstGeom>
          <a:ln w="123825" cap="flat">
            <a:solidFill>
              <a:srgbClr val="000000"/>
            </a:solidFill>
            <a:prstDash val="sysDot"/>
            <a:headEnd type="none" w="sm" len="sm"/>
            <a:tailEnd type="arrow" w="med" len="sm"/>
          </a:ln>
        </p:spPr>
        <p:txBody>
          <a:bodyPr/>
          <a:lstStyle/>
          <a:p>
            <a:endParaRPr lang="it-IT"/>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352</Words>
  <Application>Microsoft Office PowerPoint</Application>
  <PresentationFormat>Personalizzato</PresentationFormat>
  <Paragraphs>22</Paragraphs>
  <Slides>10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10</vt:i4>
      </vt:variant>
    </vt:vector>
  </HeadingPairs>
  <TitlesOfParts>
    <vt:vector size="15" baseType="lpstr">
      <vt:lpstr>Aptos</vt:lpstr>
      <vt:lpstr>Arial</vt:lpstr>
      <vt:lpstr>Aptos Bold</vt:lpstr>
      <vt:lpstr>Calibri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ICI rev (002).pptx</dc:title>
  <dc:creator>Calà Carolina UI Torino</dc:creator>
  <cp:lastModifiedBy>Carolina Calà</cp:lastModifiedBy>
  <cp:revision>3</cp:revision>
  <dcterms:created xsi:type="dcterms:W3CDTF">2006-08-16T00:00:00Z</dcterms:created>
  <dcterms:modified xsi:type="dcterms:W3CDTF">2026-07-22T10:16:24Z</dcterms:modified>
  <dc:identifier>DAHQF3pky2Y</dc:identifier>
</cp:coreProperties>
</file>