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0" r:id="rId4"/>
    <p:sldId id="261" r:id="rId5"/>
    <p:sldId id="264" r:id="rId6"/>
    <p:sldId id="257" r:id="rId7"/>
    <p:sldId id="263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133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74920"/>
            <a:ext cx="12191695" cy="1783080"/>
          </a:xfrm>
          <a:prstGeom prst="rect">
            <a:avLst/>
          </a:prstGeom>
          <a:solidFill>
            <a:srgbClr val="13345C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8778240" y="3566160"/>
            <a:ext cx="3017520" cy="301752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" y="548640"/>
            <a:ext cx="2057400" cy="100286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80" y="2148840"/>
            <a:ext cx="10607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Alta Formazione, Ricerca e Innovazione</a:t>
            </a:r>
            <a:endParaRPr lang="en-US" sz="4000" dirty="0"/>
          </a:p>
        </p:txBody>
      </p:sp>
      <p:sp>
        <p:nvSpPr>
          <p:cNvPr id="6" name="Text 2"/>
          <p:cNvSpPr/>
          <p:nvPr/>
        </p:nvSpPr>
        <p:spPr>
          <a:xfrm>
            <a:off x="658368" y="3154680"/>
            <a:ext cx="1042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5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Università e Imprese per la Competitività del Paese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658368" y="525780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Francesco De Santis</a:t>
            </a:r>
            <a:endParaRPr lang="en-US" sz="19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1400" dirty="0">
                <a:solidFill>
                  <a:srgbClr val="AEC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Vice Presidente per la Ricerca e Sviluppo, Confindustria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8">
            <a:extLst>
              <a:ext uri="{FF2B5EF4-FFF2-40B4-BE49-F238E27FC236}">
                <a16:creationId xmlns:a16="http://schemas.microsoft.com/office/drawing/2014/main" id="{3FB1E418-24FC-98C7-2E2E-31640342AC81}"/>
              </a:ext>
            </a:extLst>
          </p:cNvPr>
          <p:cNvSpPr/>
          <p:nvPr/>
        </p:nvSpPr>
        <p:spPr>
          <a:xfrm>
            <a:off x="1257243" y="1586058"/>
            <a:ext cx="393192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475488"/>
            <a:ext cx="1371600" cy="66857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66928"/>
            <a:ext cx="777240" cy="777240"/>
          </a:xfrm>
          <a:prstGeom prst="ellipse">
            <a:avLst/>
          </a:prstGeom>
          <a:solidFill>
            <a:srgbClr val="0A2540"/>
          </a:solidFill>
          <a:ln/>
        </p:spPr>
        <p:txBody>
          <a:bodyPr/>
          <a:lstStyle/>
          <a:p>
            <a:endParaRPr lang="it-IT" noProof="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761238"/>
            <a:ext cx="388620" cy="38862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81328" y="548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it-IT" sz="1150" b="1" kern="0" spc="200" noProof="0" dirty="0">
                <a:solidFill>
                  <a:srgbClr val="E0A1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INVESTIMENTI</a:t>
            </a:r>
            <a:endParaRPr lang="it-IT" sz="1150" noProof="0" dirty="0"/>
          </a:p>
        </p:txBody>
      </p:sp>
      <p:sp>
        <p:nvSpPr>
          <p:cNvPr id="6" name="Text 2"/>
          <p:cNvSpPr/>
          <p:nvPr/>
        </p:nvSpPr>
        <p:spPr>
          <a:xfrm>
            <a:off x="1481328" y="804672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it-IT" sz="2600" b="1" noProof="0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Aumentano gli investimenti delle imprese in R&amp;S</a:t>
            </a:r>
            <a:endParaRPr lang="it-IT" sz="2600" noProof="0" dirty="0"/>
          </a:p>
        </p:txBody>
      </p:sp>
      <p:sp>
        <p:nvSpPr>
          <p:cNvPr id="7" name="Text 3"/>
          <p:cNvSpPr/>
          <p:nvPr/>
        </p:nvSpPr>
        <p:spPr>
          <a:xfrm>
            <a:off x="625789" y="3162449"/>
            <a:ext cx="39319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8000"/>
              </a:lnSpc>
              <a:buNone/>
            </a:pPr>
            <a:r>
              <a:rPr lang="it-IT" sz="1300" noProof="0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sistema produttivo italiano - seconda manifattura d’Europa e primo esportatore di beni strumentali - dipende sempre più dalla capacità di innovare.</a:t>
            </a:r>
            <a:endParaRPr lang="it-IT" sz="1300" noProof="0" dirty="0"/>
          </a:p>
        </p:txBody>
      </p:sp>
      <p:sp>
        <p:nvSpPr>
          <p:cNvPr id="8" name="Shape 4"/>
          <p:cNvSpPr/>
          <p:nvPr/>
        </p:nvSpPr>
        <p:spPr>
          <a:xfrm>
            <a:off x="5725668" y="1600148"/>
            <a:ext cx="393192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9" name="Text 5"/>
          <p:cNvSpPr/>
          <p:nvPr/>
        </p:nvSpPr>
        <p:spPr>
          <a:xfrm>
            <a:off x="5890260" y="16764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it-IT" sz="3300" b="1" noProof="0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it-IT" sz="2600" b="1" noProof="0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ª</a:t>
            </a:r>
            <a:endParaRPr lang="it-IT" sz="2600" noProof="0" dirty="0"/>
          </a:p>
        </p:txBody>
      </p:sp>
      <p:sp>
        <p:nvSpPr>
          <p:cNvPr id="10" name="Shape 6"/>
          <p:cNvSpPr/>
          <p:nvPr/>
        </p:nvSpPr>
        <p:spPr>
          <a:xfrm>
            <a:off x="7389876" y="1878264"/>
            <a:ext cx="0" cy="694944"/>
          </a:xfrm>
          <a:prstGeom prst="line">
            <a:avLst/>
          </a:prstGeom>
          <a:noFill/>
          <a:ln w="12700">
            <a:solidFill>
              <a:srgbClr val="D8E2EE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1" name="Text 7"/>
          <p:cNvSpPr/>
          <p:nvPr/>
        </p:nvSpPr>
        <p:spPr>
          <a:xfrm>
            <a:off x="7536180" y="1745072"/>
            <a:ext cx="198424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2000"/>
              </a:lnSpc>
              <a:spcAft>
                <a:spcPts val="300"/>
              </a:spcAft>
              <a:buNone/>
            </a:pPr>
            <a:r>
              <a:rPr lang="it-IT" sz="1350" b="1" noProof="0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manifattura in Europa</a:t>
            </a:r>
            <a:endParaRPr lang="it-IT" sz="1350" noProof="0" dirty="0"/>
          </a:p>
          <a:p>
            <a:pPr marL="0" indent="0" algn="l">
              <a:lnSpc>
                <a:spcPct val="102000"/>
              </a:lnSpc>
              <a:buNone/>
            </a:pPr>
            <a:r>
              <a:rPr lang="it-IT" sz="1150" noProof="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dimensione del sistema produttivo</a:t>
            </a:r>
            <a:endParaRPr lang="it-IT" sz="1350" noProof="0" dirty="0"/>
          </a:p>
        </p:txBody>
      </p:sp>
      <p:sp>
        <p:nvSpPr>
          <p:cNvPr id="12" name="Shape 8"/>
          <p:cNvSpPr/>
          <p:nvPr/>
        </p:nvSpPr>
        <p:spPr>
          <a:xfrm>
            <a:off x="625789" y="4350555"/>
            <a:ext cx="393192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 noProof="0" dirty="0"/>
          </a:p>
        </p:txBody>
      </p:sp>
      <p:sp>
        <p:nvSpPr>
          <p:cNvPr id="13" name="Text 9"/>
          <p:cNvSpPr/>
          <p:nvPr/>
        </p:nvSpPr>
        <p:spPr>
          <a:xfrm>
            <a:off x="790381" y="4396275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it-IT" sz="3300" b="1" noProof="0" dirty="0">
                <a:solidFill>
                  <a:srgbClr val="E0A10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+7%</a:t>
            </a:r>
            <a:endParaRPr lang="it-IT" sz="3300" noProof="0" dirty="0"/>
          </a:p>
        </p:txBody>
      </p:sp>
      <p:sp>
        <p:nvSpPr>
          <p:cNvPr id="14" name="Shape 10"/>
          <p:cNvSpPr/>
          <p:nvPr/>
        </p:nvSpPr>
        <p:spPr>
          <a:xfrm>
            <a:off x="2797116" y="1817879"/>
            <a:ext cx="0" cy="694944"/>
          </a:xfrm>
          <a:prstGeom prst="line">
            <a:avLst/>
          </a:prstGeom>
          <a:noFill/>
          <a:ln w="12700">
            <a:solidFill>
              <a:srgbClr val="D8E2EE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15" name="Text 11"/>
          <p:cNvSpPr/>
          <p:nvPr/>
        </p:nvSpPr>
        <p:spPr>
          <a:xfrm>
            <a:off x="2436301" y="4441995"/>
            <a:ext cx="198424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2000"/>
              </a:lnSpc>
              <a:spcAft>
                <a:spcPts val="300"/>
              </a:spcAft>
              <a:buNone/>
            </a:pPr>
            <a:r>
              <a:rPr lang="it-IT" sz="1350" b="1" noProof="0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investimenti in R&amp;S</a:t>
            </a:r>
            <a:endParaRPr lang="it-IT" sz="1350" noProof="0" dirty="0"/>
          </a:p>
          <a:p>
            <a:pPr marL="0" indent="0" algn="l">
              <a:lnSpc>
                <a:spcPct val="102000"/>
              </a:lnSpc>
              <a:buNone/>
            </a:pPr>
            <a:r>
              <a:rPr lang="it-IT" sz="1150" noProof="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maggiore del tasso di crescita complessivo del Paese</a:t>
            </a:r>
            <a:endParaRPr lang="it-IT" sz="1350" noProof="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92" y="3432767"/>
            <a:ext cx="6366263" cy="334601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1140135" y="6400800"/>
            <a:ext cx="548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it-IT" sz="1100" b="1" noProof="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it-IT" sz="1100" noProof="0" dirty="0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00D1F4F0-BD59-EDC0-BA7A-5DCCA1DFE658}"/>
              </a:ext>
            </a:extLst>
          </p:cNvPr>
          <p:cNvSpPr/>
          <p:nvPr/>
        </p:nvSpPr>
        <p:spPr>
          <a:xfrm>
            <a:off x="1257243" y="1677498"/>
            <a:ext cx="15361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it-IT" sz="3300" b="1" noProof="0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</a:rPr>
              <a:t>+3,4%</a:t>
            </a:r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F83DA48E-8D50-B015-FF1E-877D0DF2B7F9}"/>
              </a:ext>
            </a:extLst>
          </p:cNvPr>
          <p:cNvSpPr/>
          <p:nvPr/>
        </p:nvSpPr>
        <p:spPr>
          <a:xfrm>
            <a:off x="3067755" y="1723218"/>
            <a:ext cx="198424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2000"/>
              </a:lnSpc>
              <a:spcAft>
                <a:spcPts val="300"/>
              </a:spcAft>
              <a:buNone/>
            </a:pPr>
            <a:r>
              <a:rPr lang="it-IT" sz="1350" b="1" noProof="0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AUMENTA L’ EXPORT </a:t>
            </a:r>
            <a:endParaRPr lang="it-IT" sz="1150" b="1" noProof="0" dirty="0">
              <a:solidFill>
                <a:srgbClr val="5F708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lnSpc>
                <a:spcPct val="102000"/>
              </a:lnSpc>
              <a:spcAft>
                <a:spcPts val="300"/>
              </a:spcAft>
              <a:buNone/>
            </a:pPr>
            <a:r>
              <a:rPr lang="it-IT" sz="1150" noProof="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634 miliardi di euro</a:t>
            </a:r>
          </a:p>
          <a:p>
            <a:pPr marL="0" indent="0" algn="l">
              <a:lnSpc>
                <a:spcPct val="102000"/>
              </a:lnSpc>
              <a:spcAft>
                <a:spcPts val="300"/>
              </a:spcAft>
              <a:buNone/>
            </a:pPr>
            <a:r>
              <a:rPr lang="it-IT" sz="1400" b="1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4° POSTO AL MONDO</a:t>
            </a:r>
            <a:endParaRPr lang="it-IT" sz="1400" b="1" noProof="0" dirty="0"/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8BF5A461-1649-D544-123B-6830371F0727}"/>
              </a:ext>
            </a:extLst>
          </p:cNvPr>
          <p:cNvSpPr/>
          <p:nvPr/>
        </p:nvSpPr>
        <p:spPr>
          <a:xfrm>
            <a:off x="2306761" y="4531480"/>
            <a:ext cx="0" cy="694944"/>
          </a:xfrm>
          <a:prstGeom prst="line">
            <a:avLst/>
          </a:prstGeom>
          <a:noFill/>
          <a:ln w="12700">
            <a:solidFill>
              <a:srgbClr val="D8E2EE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113C808-0676-F112-078D-8CF7EE61B9EA}"/>
              </a:ext>
            </a:extLst>
          </p:cNvPr>
          <p:cNvSpPr txBox="1"/>
          <p:nvPr/>
        </p:nvSpPr>
        <p:spPr>
          <a:xfrm>
            <a:off x="4971288" y="2742262"/>
            <a:ext cx="7114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noProof="0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Negli ultimi 10 anni gli investimenti in R&amp;S delle imprese</a:t>
            </a:r>
          </a:p>
          <a:p>
            <a:pPr algn="ctr"/>
            <a:r>
              <a:rPr lang="it-IT" b="1" noProof="0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sono cresciuti più della media del Paese </a:t>
            </a:r>
            <a:endParaRPr lang="it-IT" b="1" noProof="0" dirty="0"/>
          </a:p>
        </p:txBody>
      </p:sp>
      <p:sp>
        <p:nvSpPr>
          <p:cNvPr id="20" name="Shape 6">
            <a:extLst>
              <a:ext uri="{FF2B5EF4-FFF2-40B4-BE49-F238E27FC236}">
                <a16:creationId xmlns:a16="http://schemas.microsoft.com/office/drawing/2014/main" id="{0B737A93-9C81-7217-4E0A-C5B6A81D9F53}"/>
              </a:ext>
            </a:extLst>
          </p:cNvPr>
          <p:cNvSpPr/>
          <p:nvPr/>
        </p:nvSpPr>
        <p:spPr>
          <a:xfrm>
            <a:off x="7542276" y="2030664"/>
            <a:ext cx="0" cy="694944"/>
          </a:xfrm>
          <a:prstGeom prst="line">
            <a:avLst/>
          </a:prstGeom>
          <a:noFill/>
          <a:ln w="12700">
            <a:solidFill>
              <a:srgbClr val="D8E2EE"/>
            </a:solidFill>
            <a:prstDash val="solid"/>
          </a:ln>
        </p:spPr>
        <p:txBody>
          <a:bodyPr/>
          <a:lstStyle/>
          <a:p>
            <a:endParaRPr lang="it-IT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475488"/>
            <a:ext cx="1371600" cy="66857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66928"/>
            <a:ext cx="777240" cy="777240"/>
          </a:xfrm>
          <a:prstGeom prst="ellipse">
            <a:avLst/>
          </a:prstGeom>
          <a:solidFill>
            <a:srgbClr val="0A2540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761238"/>
            <a:ext cx="388620" cy="38862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81328" y="548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E0A1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BREVETTI E VALORIZZAZIONE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1481328" y="804672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Il paradosso italiano</a:t>
            </a:r>
            <a:endParaRPr lang="en-US" sz="2600" dirty="0"/>
          </a:p>
        </p:txBody>
      </p:sp>
      <p:sp>
        <p:nvSpPr>
          <p:cNvPr id="7" name="Text 3"/>
          <p:cNvSpPr/>
          <p:nvPr/>
        </p:nvSpPr>
        <p:spPr>
          <a:xfrm>
            <a:off x="566928" y="1755648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Eccellenza scientifica, ma ancora scarsa valorizzazione economica dei risultati. Le tendenze sono positive, la strada da fare è ancora molta.</a:t>
            </a:r>
            <a:endParaRPr lang="en-US" sz="1450" dirty="0"/>
          </a:p>
        </p:txBody>
      </p:sp>
      <p:sp>
        <p:nvSpPr>
          <p:cNvPr id="8" name="Shape 4"/>
          <p:cNvSpPr/>
          <p:nvPr/>
        </p:nvSpPr>
        <p:spPr>
          <a:xfrm>
            <a:off x="566928" y="2487168"/>
            <a:ext cx="2670048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9" name="Text 5"/>
          <p:cNvSpPr/>
          <p:nvPr/>
        </p:nvSpPr>
        <p:spPr>
          <a:xfrm>
            <a:off x="612648" y="2670048"/>
            <a:ext cx="25786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~115mila</a:t>
            </a:r>
            <a:endParaRPr lang="en-US" sz="3000" dirty="0"/>
          </a:p>
        </p:txBody>
      </p:sp>
      <p:sp>
        <p:nvSpPr>
          <p:cNvPr id="10" name="Text 6"/>
          <p:cNvSpPr/>
          <p:nvPr/>
        </p:nvSpPr>
        <p:spPr>
          <a:xfrm>
            <a:off x="731520" y="3355848"/>
            <a:ext cx="2340864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pubblicazioni scientifiche l’anno: Italia tra i primi 5 al mondo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3456432" y="2487168"/>
            <a:ext cx="2670048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2" name="Text 8"/>
          <p:cNvSpPr/>
          <p:nvPr/>
        </p:nvSpPr>
        <p:spPr>
          <a:xfrm>
            <a:off x="3502152" y="2670048"/>
            <a:ext cx="25786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594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3621024" y="3355848"/>
            <a:ext cx="2340864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domande di brevetto da università ed enti pubblici (UIBM, 2026)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345936" y="2487168"/>
            <a:ext cx="2670048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5" name="Text 11"/>
          <p:cNvSpPr/>
          <p:nvPr/>
        </p:nvSpPr>
        <p:spPr>
          <a:xfrm>
            <a:off x="6391656" y="2670048"/>
            <a:ext cx="25786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+20%</a:t>
            </a:r>
            <a:endParaRPr lang="en-US" sz="3000" dirty="0"/>
          </a:p>
        </p:txBody>
      </p:sp>
      <p:sp>
        <p:nvSpPr>
          <p:cNvPr id="16" name="Text 12"/>
          <p:cNvSpPr/>
          <p:nvPr/>
        </p:nvSpPr>
        <p:spPr>
          <a:xfrm>
            <a:off x="6510528" y="3355848"/>
            <a:ext cx="2340864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domande di brevetto rispetto al 2024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9235440" y="2487168"/>
            <a:ext cx="2670048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8" name="Text 14"/>
          <p:cNvSpPr/>
          <p:nvPr/>
        </p:nvSpPr>
        <p:spPr>
          <a:xfrm>
            <a:off x="9281160" y="2670048"/>
            <a:ext cx="25786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~9.000</a:t>
            </a:r>
            <a:endParaRPr lang="en-US" sz="3000" dirty="0"/>
          </a:p>
        </p:txBody>
      </p:sp>
      <p:sp>
        <p:nvSpPr>
          <p:cNvPr id="19" name="Text 15"/>
          <p:cNvSpPr/>
          <p:nvPr/>
        </p:nvSpPr>
        <p:spPr>
          <a:xfrm>
            <a:off x="9400032" y="3355848"/>
            <a:ext cx="2340864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brevetti complessivi detenuti dal sistema pubblico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566928" y="448056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0A254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7"/>
          <p:cNvSpPr/>
          <p:nvPr/>
        </p:nvSpPr>
        <p:spPr>
          <a:xfrm>
            <a:off x="822960" y="4480560"/>
            <a:ext cx="105156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divario di valorizzazione economica:  </a:t>
            </a:r>
            <a:r>
              <a:rPr lang="en-US" sz="2100" b="1" dirty="0">
                <a:solidFill>
                  <a:srgbClr val="E0A1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: 10 </a:t>
            </a: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rispetto alla Francia    </a:t>
            </a:r>
            <a:r>
              <a:rPr lang="en-US" sz="2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</a:t>
            </a: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sz="2100" b="1" dirty="0">
                <a:solidFill>
                  <a:srgbClr val="E0A1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: 100 </a:t>
            </a: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rispetto alla Gran Bretagna</a:t>
            </a:r>
            <a:endParaRPr lang="en-US" sz="1500" dirty="0"/>
          </a:p>
        </p:txBody>
      </p:sp>
      <p:sp>
        <p:nvSpPr>
          <p:cNvPr id="22" name="Text 18"/>
          <p:cNvSpPr/>
          <p:nvPr/>
        </p:nvSpPr>
        <p:spPr>
          <a:xfrm>
            <a:off x="11140135" y="6400800"/>
            <a:ext cx="548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475488"/>
            <a:ext cx="1371600" cy="66857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66928"/>
            <a:ext cx="777240" cy="777240"/>
          </a:xfrm>
          <a:prstGeom prst="ellipse">
            <a:avLst/>
          </a:prstGeom>
          <a:solidFill>
            <a:srgbClr val="0A2540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761238"/>
            <a:ext cx="388620" cy="38862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81328" y="548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E0A1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SPIN-OFF E DOTTORATI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1481328" y="804672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Cresce il capitale di conoscenza del Paese</a:t>
            </a:r>
            <a:endParaRPr lang="en-US" sz="2600" dirty="0"/>
          </a:p>
        </p:txBody>
      </p:sp>
      <p:sp>
        <p:nvSpPr>
          <p:cNvPr id="7" name="Shape 3"/>
          <p:cNvSpPr/>
          <p:nvPr/>
        </p:nvSpPr>
        <p:spPr>
          <a:xfrm>
            <a:off x="566928" y="1874520"/>
            <a:ext cx="5358384" cy="3703320"/>
          </a:xfrm>
          <a:prstGeom prst="roundRect">
            <a:avLst>
              <a:gd name="adj" fmla="val 2469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8" name="Shape 4"/>
          <p:cNvSpPr/>
          <p:nvPr/>
        </p:nvSpPr>
        <p:spPr>
          <a:xfrm>
            <a:off x="978408" y="2286000"/>
            <a:ext cx="822960" cy="822960"/>
          </a:xfrm>
          <a:prstGeom prst="ellipse">
            <a:avLst/>
          </a:prstGeom>
          <a:solidFill>
            <a:srgbClr val="0A2540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148" y="2491740"/>
            <a:ext cx="411480" cy="4114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05840" y="3246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Spin-off accademici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969264" y="3657600"/>
            <a:ext cx="453542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E0A10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~1.900</a:t>
            </a:r>
            <a:endParaRPr lang="en-US" sz="4800" dirty="0"/>
          </a:p>
        </p:txBody>
      </p:sp>
      <p:sp>
        <p:nvSpPr>
          <p:cNvPr id="12" name="Text 7"/>
          <p:cNvSpPr/>
          <p:nvPr/>
        </p:nvSpPr>
        <p:spPr>
          <a:xfrm>
            <a:off x="1005840" y="4663440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3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poche </a:t>
            </a:r>
            <a:r>
              <a:rPr lang="it-IT" sz="1350" noProof="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decine nel </a:t>
            </a:r>
            <a:r>
              <a:rPr lang="en-US" sz="13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2020. Nel 2025 gli spin-off hanno raccolto un quarto dell’intero miliardo del quinquennio, generando 4–5 miliardi di euro di valore.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6330391" y="1874520"/>
            <a:ext cx="5358384" cy="3703320"/>
          </a:xfrm>
          <a:prstGeom prst="roundRect">
            <a:avLst>
              <a:gd name="adj" fmla="val 2469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4" name="Shape 9"/>
          <p:cNvSpPr/>
          <p:nvPr/>
        </p:nvSpPr>
        <p:spPr>
          <a:xfrm>
            <a:off x="6675120" y="2286000"/>
            <a:ext cx="822960" cy="822960"/>
          </a:xfrm>
          <a:prstGeom prst="ellipse">
            <a:avLst/>
          </a:prstGeom>
          <a:solidFill>
            <a:srgbClr val="0A2540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0860" y="2491740"/>
            <a:ext cx="411480" cy="4114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702552" y="3246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it-IT" sz="1600" b="1" noProof="0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Dottorati innovativi</a:t>
            </a:r>
            <a:endParaRPr lang="it-IT" sz="1600" noProof="0" dirty="0"/>
          </a:p>
        </p:txBody>
      </p:sp>
      <p:sp>
        <p:nvSpPr>
          <p:cNvPr id="17" name="Text 11"/>
          <p:cNvSpPr/>
          <p:nvPr/>
        </p:nvSpPr>
        <p:spPr>
          <a:xfrm>
            <a:off x="6665976" y="3657600"/>
            <a:ext cx="453542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E0A10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6.000+</a:t>
            </a:r>
            <a:endParaRPr lang="en-US" sz="4800" dirty="0"/>
          </a:p>
        </p:txBody>
      </p:sp>
      <p:sp>
        <p:nvSpPr>
          <p:cNvPr id="18" name="Text 12"/>
          <p:cNvSpPr/>
          <p:nvPr/>
        </p:nvSpPr>
        <p:spPr>
          <a:xfrm>
            <a:off x="6702552" y="4663440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3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poche centinaia grazie al PNRR. Molti dottorandi sono già assunti dalle imprese coinvolte: uno strumento fondamentale da rendere strutturale.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11140135" y="6400800"/>
            <a:ext cx="548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480" y="475488"/>
            <a:ext cx="1371600" cy="6685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02920" y="566928"/>
            <a:ext cx="777240" cy="777240"/>
          </a:xfrm>
          <a:prstGeom prst="ellipse">
            <a:avLst/>
          </a:prstGeom>
          <a:solidFill>
            <a:srgbClr val="0A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" y="761238"/>
            <a:ext cx="388620" cy="3886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81328" y="54864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it-IT" sz="1150" b="1" i="0" spc="200" noProof="0" dirty="0">
                <a:solidFill>
                  <a:srgbClr val="E0A106"/>
                </a:solidFill>
                <a:latin typeface="Calibri"/>
              </a:rPr>
              <a:t>LA STRATEGIA EUROPEA PER LA CRESCITA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1328" y="804672"/>
            <a:ext cx="8503920" cy="800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it-IT" sz="2600" b="1" i="0" noProof="0" dirty="0">
                <a:solidFill>
                  <a:srgbClr val="0A2540"/>
                </a:solidFill>
                <a:latin typeface="Cambria"/>
              </a:rPr>
              <a:t>Mettere al centro della strategia </a:t>
            </a:r>
            <a:r>
              <a:rPr lang="it-IT" sz="2600" b="1" noProof="0" dirty="0">
                <a:solidFill>
                  <a:srgbClr val="0A2540"/>
                </a:solidFill>
                <a:latin typeface="Cambria"/>
              </a:rPr>
              <a:t>nazionale ed europea</a:t>
            </a:r>
          </a:p>
          <a:p>
            <a:pPr algn="l"/>
            <a:r>
              <a:rPr lang="it-IT" sz="2600" b="1" noProof="0" dirty="0">
                <a:solidFill>
                  <a:srgbClr val="0A2540"/>
                </a:solidFill>
                <a:latin typeface="Cambria"/>
              </a:rPr>
              <a:t> la </a:t>
            </a:r>
            <a:r>
              <a:rPr lang="it-IT" sz="2600" b="1" i="0" noProof="0" dirty="0">
                <a:solidFill>
                  <a:srgbClr val="0A2540"/>
                </a:solidFill>
                <a:latin typeface="Cambria"/>
              </a:rPr>
              <a:t>competitività collegata a  ricerca</a:t>
            </a:r>
            <a:r>
              <a:rPr lang="it-IT" sz="2600" b="1" noProof="0" dirty="0">
                <a:solidFill>
                  <a:srgbClr val="0A2540"/>
                </a:solidFill>
                <a:latin typeface="Cambria"/>
              </a:rPr>
              <a:t> e sviluppo</a:t>
            </a:r>
            <a:endParaRPr lang="it-IT" sz="2600" b="1" i="0" noProof="0" dirty="0">
              <a:solidFill>
                <a:srgbClr val="0A2540"/>
              </a:solidFill>
              <a:latin typeface="Cambr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7230" y="1912323"/>
            <a:ext cx="11064240" cy="5325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550" noProof="0" dirty="0">
                <a:solidFill>
                  <a:srgbClr val="1A2233"/>
                </a:solidFill>
                <a:latin typeface="Calibri"/>
              </a:rPr>
              <a:t>Rafforzare gli strumenti di supporto agli investimenti e alle partnership pubblico privato. </a:t>
            </a:r>
          </a:p>
          <a:p>
            <a:pPr algn="l">
              <a:lnSpc>
                <a:spcPct val="115000"/>
              </a:lnSpc>
            </a:pPr>
            <a:r>
              <a:rPr lang="it-IT" sz="1550" noProof="0" dirty="0">
                <a:solidFill>
                  <a:srgbClr val="1A2233"/>
                </a:solidFill>
                <a:latin typeface="Calibri"/>
              </a:rPr>
              <a:t>M</a:t>
            </a:r>
            <a:r>
              <a:rPr lang="it-IT" sz="1550" b="0" i="0" noProof="0" dirty="0">
                <a:solidFill>
                  <a:srgbClr val="1A2233"/>
                </a:solidFill>
                <a:latin typeface="Calibri"/>
              </a:rPr>
              <a:t>ettere la competitività e la ricerca e sviluppo al centro della nuova strategia.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2788920"/>
            <a:ext cx="3520440" cy="2880360"/>
          </a:xfrm>
          <a:prstGeom prst="roundRect">
            <a:avLst>
              <a:gd name="adj" fmla="val 3174"/>
            </a:avLst>
          </a:prstGeom>
          <a:solidFill>
            <a:srgbClr val="FFFFFF"/>
          </a:solidFill>
          <a:ln w="12700">
            <a:solidFill>
              <a:srgbClr val="D8E2EE"/>
            </a:solidFill>
          </a:ln>
          <a:effectLst>
            <a:outerShdw blurRad="76200" dist="25400" dir="5400000" rotWithShape="0">
              <a:srgbClr val="BFCBD8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9" name="Oval 8"/>
          <p:cNvSpPr/>
          <p:nvPr/>
        </p:nvSpPr>
        <p:spPr>
          <a:xfrm>
            <a:off x="886968" y="3136391"/>
            <a:ext cx="822960" cy="822960"/>
          </a:xfrm>
          <a:prstGeom prst="ellipse">
            <a:avLst/>
          </a:prstGeom>
          <a:solidFill>
            <a:srgbClr val="EAF1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pic>
        <p:nvPicPr>
          <p:cNvPr id="10" name="Picture 9" descr="link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708" y="3342132"/>
            <a:ext cx="411480" cy="4114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8680" y="4114800"/>
            <a:ext cx="2916936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it-IT" sz="1550" b="1" i="0" noProof="0" dirty="0">
                <a:solidFill>
                  <a:srgbClr val="0A2540"/>
                </a:solidFill>
                <a:latin typeface="Calibri"/>
              </a:rPr>
              <a:t>Competitività e R&amp;S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432354"/>
            <a:ext cx="2916936" cy="10656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lang="it-IT" sz="1250" b="0" i="0" noProof="0" dirty="0">
                <a:solidFill>
                  <a:srgbClr val="5F7085"/>
                </a:solidFill>
                <a:latin typeface="Calibri"/>
              </a:rPr>
              <a:t>Sviluppare le tecnologie e applicarle in prodotti, processi e servizi innovativi che rafforzano la base economica e riducono le dipendenze. Potenziare gli strumenti di supporto s</a:t>
            </a:r>
            <a:r>
              <a:rPr lang="it-IT" sz="1250" noProof="0" dirty="0">
                <a:solidFill>
                  <a:srgbClr val="5F7085"/>
                </a:solidFill>
                <a:latin typeface="Calibri"/>
              </a:rPr>
              <a:t>oprattutto nelle tecnologie STEP.</a:t>
            </a:r>
            <a:endParaRPr lang="it-IT" sz="1250" b="0" i="0" noProof="0" dirty="0">
              <a:solidFill>
                <a:srgbClr val="5F7085"/>
              </a:solidFill>
              <a:latin typeface="Calibri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07408" y="2788920"/>
            <a:ext cx="3520440" cy="2880360"/>
          </a:xfrm>
          <a:prstGeom prst="roundRect">
            <a:avLst>
              <a:gd name="adj" fmla="val 3174"/>
            </a:avLst>
          </a:prstGeom>
          <a:solidFill>
            <a:srgbClr val="FFFFFF"/>
          </a:solidFill>
          <a:ln w="12700">
            <a:solidFill>
              <a:srgbClr val="D8E2EE"/>
            </a:solidFill>
          </a:ln>
          <a:effectLst>
            <a:outerShdw blurRad="76200" dist="25400" dir="5400000" rotWithShape="0">
              <a:srgbClr val="BFCBD8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4" name="Oval 13"/>
          <p:cNvSpPr/>
          <p:nvPr/>
        </p:nvSpPr>
        <p:spPr>
          <a:xfrm>
            <a:off x="4727448" y="3136391"/>
            <a:ext cx="822960" cy="822960"/>
          </a:xfrm>
          <a:prstGeom prst="ellipse">
            <a:avLst/>
          </a:prstGeom>
          <a:solidFill>
            <a:srgbClr val="EAF1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3188" y="3342132"/>
            <a:ext cx="411480" cy="4114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709160" y="4114800"/>
            <a:ext cx="2916936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it-IT" sz="1550" b="1" i="0" noProof="0" dirty="0">
                <a:solidFill>
                  <a:srgbClr val="0A2540"/>
                </a:solidFill>
                <a:latin typeface="Calibri"/>
              </a:rPr>
              <a:t>Sfide globali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60" y="4617720"/>
            <a:ext cx="2916936" cy="6347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lang="it-IT" sz="1250" b="0" i="0" noProof="0" dirty="0">
                <a:solidFill>
                  <a:srgbClr val="5F7085"/>
                </a:solidFill>
                <a:latin typeface="Calibri"/>
              </a:rPr>
              <a:t>Rafforzare la base economica per affrontare le sfide globali — a partire da salute e ambiente</a:t>
            </a:r>
            <a:r>
              <a:rPr lang="it-IT" sz="1250" noProof="0" dirty="0">
                <a:solidFill>
                  <a:srgbClr val="5F7085"/>
                </a:solidFill>
                <a:latin typeface="Calibri"/>
              </a:rPr>
              <a:t>, digitale, energia…</a:t>
            </a:r>
            <a:endParaRPr lang="it-IT" sz="1250" b="0" i="0" noProof="0" dirty="0">
              <a:solidFill>
                <a:srgbClr val="5F7085"/>
              </a:solidFill>
              <a:latin typeface="Calibri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247888" y="2788920"/>
            <a:ext cx="3520440" cy="2880360"/>
          </a:xfrm>
          <a:prstGeom prst="roundRect">
            <a:avLst>
              <a:gd name="adj" fmla="val 3174"/>
            </a:avLst>
          </a:prstGeom>
          <a:solidFill>
            <a:srgbClr val="FFFFFF"/>
          </a:solidFill>
          <a:ln w="12700">
            <a:solidFill>
              <a:srgbClr val="D8E2EE"/>
            </a:solidFill>
          </a:ln>
          <a:effectLst>
            <a:outerShdw blurRad="76200" dist="25400" dir="5400000" rotWithShape="0">
              <a:srgbClr val="BFCBD8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9" name="Oval 18"/>
          <p:cNvSpPr/>
          <p:nvPr/>
        </p:nvSpPr>
        <p:spPr>
          <a:xfrm>
            <a:off x="8567928" y="3136391"/>
            <a:ext cx="822960" cy="822960"/>
          </a:xfrm>
          <a:prstGeom prst="ellipse">
            <a:avLst/>
          </a:prstGeom>
          <a:solidFill>
            <a:srgbClr val="EAF1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pic>
        <p:nvPicPr>
          <p:cNvPr id="20" name="Picture 19" descr="users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3667" y="3342132"/>
            <a:ext cx="411480" cy="41148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549640" y="4114800"/>
            <a:ext cx="2916936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it-IT" sz="1550" b="1" i="0" noProof="0" dirty="0">
                <a:solidFill>
                  <a:srgbClr val="0A2540"/>
                </a:solidFill>
                <a:latin typeface="Calibri"/>
              </a:rPr>
              <a:t>Italia protagonista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49640" y="4617720"/>
            <a:ext cx="2916936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lang="it-IT" sz="1250" b="0" i="0" noProof="0" dirty="0">
                <a:solidFill>
                  <a:srgbClr val="5F7085"/>
                </a:solidFill>
                <a:latin typeface="Calibri"/>
              </a:rPr>
              <a:t>Un approccio ambizioso in Europa e una strategia nazionale sinergica: ricerca pubblica e imprese al lavoro per un obiettivo comune.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40440" y="6471609"/>
            <a:ext cx="54864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lang="it-IT" sz="1100" b="1" i="0" noProof="0" dirty="0">
                <a:solidFill>
                  <a:srgbClr val="5F708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475488"/>
            <a:ext cx="1371600" cy="66857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66928"/>
            <a:ext cx="777240" cy="777240"/>
          </a:xfrm>
          <a:prstGeom prst="ellipse">
            <a:avLst/>
          </a:prstGeom>
          <a:solidFill>
            <a:srgbClr val="0A2540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761238"/>
            <a:ext cx="388620" cy="38862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81328" y="548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E0A1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SFIDE DELLA CRESCITA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1481328" y="804672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A25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sfida principale: crescita, competitività, tecnologia</a:t>
            </a:r>
            <a:endParaRPr lang="en-US" sz="2600" dirty="0"/>
          </a:p>
        </p:txBody>
      </p:sp>
      <p:sp>
        <p:nvSpPr>
          <p:cNvPr id="7" name="Text 3"/>
          <p:cNvSpPr/>
          <p:nvPr/>
        </p:nvSpPr>
        <p:spPr>
          <a:xfrm>
            <a:off x="566928" y="1755648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50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sfida principale è rafforzare la capacità del Paese di </a:t>
            </a:r>
            <a:r>
              <a:rPr lang="en-US" sz="1550" b="1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crescere</a:t>
            </a:r>
            <a:r>
              <a:rPr lang="en-US" sz="1550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la </a:t>
            </a:r>
            <a:r>
              <a:rPr lang="en-US" sz="1550" b="1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competitività</a:t>
            </a:r>
            <a:r>
              <a:rPr lang="en-US" sz="1550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dell’Europa e il suo </a:t>
            </a:r>
            <a:r>
              <a:rPr lang="en-US" sz="1550" b="1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rafforzamento tecnologico</a:t>
            </a:r>
            <a:r>
              <a:rPr lang="en-US" sz="1550" dirty="0">
                <a:solidFill>
                  <a:srgbClr val="1A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5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Crescita, competitività e sviluppo sono strettamente collegati.</a:t>
            </a:r>
            <a:endParaRPr lang="en-US" sz="1550" dirty="0"/>
          </a:p>
        </p:txBody>
      </p:sp>
      <p:sp>
        <p:nvSpPr>
          <p:cNvPr id="8" name="Shape 4"/>
          <p:cNvSpPr/>
          <p:nvPr/>
        </p:nvSpPr>
        <p:spPr>
          <a:xfrm>
            <a:off x="566928" y="2788920"/>
            <a:ext cx="352044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9" name="Shape 5"/>
          <p:cNvSpPr/>
          <p:nvPr/>
        </p:nvSpPr>
        <p:spPr>
          <a:xfrm>
            <a:off x="886968" y="3136392"/>
            <a:ext cx="822960" cy="822960"/>
          </a:xfrm>
          <a:prstGeom prst="ellipse">
            <a:avLst/>
          </a:prstGeom>
          <a:solidFill>
            <a:srgbClr val="EAF1F8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708" y="3342132"/>
            <a:ext cx="411480" cy="411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68680" y="4114800"/>
            <a:ext cx="291693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Crescita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868680" y="4617720"/>
            <a:ext cx="291693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Rafforzare la capacità del Paese di crescere per creare sviluppo economico, sociale e culturale diffuso e migliorare la qualità della vita.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4407408" y="2788920"/>
            <a:ext cx="352044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4" name="Shape 9"/>
          <p:cNvSpPr/>
          <p:nvPr/>
        </p:nvSpPr>
        <p:spPr>
          <a:xfrm>
            <a:off x="4727448" y="3136392"/>
            <a:ext cx="822960" cy="822960"/>
          </a:xfrm>
          <a:prstGeom prst="ellipse">
            <a:avLst/>
          </a:prstGeom>
          <a:solidFill>
            <a:srgbClr val="EAF1F8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3188" y="3342132"/>
            <a:ext cx="411480" cy="4114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709160" y="4114800"/>
            <a:ext cx="291693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Competitività dell’Europa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4709160" y="4617720"/>
            <a:ext cx="291693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L’Europa non può perdere terreno rispetto a Stati Uniti e Cina: la competitività va messa al centro della strategia europea e nazionale.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8247888" y="2788920"/>
            <a:ext cx="352044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blurRad="76200" dist="25400" dir="5400000" algn="bl" rotWithShape="0">
              <a:srgbClr val="C4D0DE">
                <a:alpha val="5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9" name="Shape 13"/>
          <p:cNvSpPr/>
          <p:nvPr/>
        </p:nvSpPr>
        <p:spPr>
          <a:xfrm>
            <a:off x="8567928" y="3136392"/>
            <a:ext cx="822960" cy="822960"/>
          </a:xfrm>
          <a:prstGeom prst="ellipse">
            <a:avLst/>
          </a:prstGeom>
          <a:solidFill>
            <a:srgbClr val="EAF1F8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3668" y="3342132"/>
            <a:ext cx="411480" cy="41148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549640" y="4114800"/>
            <a:ext cx="291693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Rafforzamento tecnologico</a:t>
            </a:r>
            <a:endParaRPr lang="en-US" sz="1550" dirty="0"/>
          </a:p>
        </p:txBody>
      </p:sp>
      <p:sp>
        <p:nvSpPr>
          <p:cNvPr id="22" name="Text 15"/>
          <p:cNvSpPr/>
          <p:nvPr/>
        </p:nvSpPr>
        <p:spPr>
          <a:xfrm>
            <a:off x="8549640" y="4617720"/>
            <a:ext cx="291693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Sviluppare le tecnologie e applicarle in prodotti, processi e servizi innovativi, collegando la competitività alla R&amp;S e riducendo le dipendenze.</a:t>
            </a:r>
            <a:endParaRPr lang="en-US" sz="1250" dirty="0"/>
          </a:p>
        </p:txBody>
      </p:sp>
      <p:sp>
        <p:nvSpPr>
          <p:cNvPr id="23" name="Text 16"/>
          <p:cNvSpPr/>
          <p:nvPr/>
        </p:nvSpPr>
        <p:spPr>
          <a:xfrm>
            <a:off x="11140135" y="6400800"/>
            <a:ext cx="548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F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869680" y="3657600"/>
            <a:ext cx="2926080" cy="292608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" y="548640"/>
            <a:ext cx="2057400" cy="100286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19202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0A1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strada è tracciata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40080" y="2377440"/>
            <a:ext cx="111556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Crescita, competitività e R&amp;S sono strettamente collegate: devono essere al </a:t>
            </a:r>
            <a:r>
              <a:rPr lang="it-IT" sz="3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centro</a:t>
            </a: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it-IT" sz="3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dell’</a:t>
            </a:r>
            <a:r>
              <a:rPr lang="it-IT" sz="3400" b="1" noProof="0" dirty="0">
                <a:solidFill>
                  <a:srgbClr val="E0A10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azione comune</a:t>
            </a:r>
            <a:endParaRPr lang="en-US" sz="3400" dirty="0"/>
          </a:p>
        </p:txBody>
      </p:sp>
      <p:sp>
        <p:nvSpPr>
          <p:cNvPr id="6" name="Text 2"/>
          <p:cNvSpPr/>
          <p:nvPr/>
        </p:nvSpPr>
        <p:spPr>
          <a:xfrm>
            <a:off x="658368" y="434340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D5E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L’incontro di oggi non è un punto di partenza né di arrivo, ma un momento di un lavoro congiunto tra ricerca pubblica e imprese.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658368" y="5440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Lavorare insieme. Rapidamente.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11140135" y="6400800"/>
            <a:ext cx="548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9DB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599</Words>
  <Application>Microsoft Office PowerPoint</Application>
  <PresentationFormat>Widescreen</PresentationFormat>
  <Paragraphs>75</Paragraphs>
  <Slides>7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Amodio Nicoletta</cp:lastModifiedBy>
  <cp:revision>8</cp:revision>
  <dcterms:created xsi:type="dcterms:W3CDTF">2026-07-22T09:36:05Z</dcterms:created>
  <dcterms:modified xsi:type="dcterms:W3CDTF">2026-07-23T09:04:35Z</dcterms:modified>
</cp:coreProperties>
</file>