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8" r:id="rId5"/>
    <p:sldId id="365" r:id="rId6"/>
    <p:sldId id="378" r:id="rId7"/>
    <p:sldId id="364" r:id="rId8"/>
    <p:sldId id="367" r:id="rId9"/>
    <p:sldId id="370" r:id="rId10"/>
    <p:sldId id="373" r:id="rId11"/>
    <p:sldId id="376" r:id="rId12"/>
    <p:sldId id="363" r:id="rId13"/>
    <p:sldId id="375" r:id="rId14"/>
    <p:sldId id="372" r:id="rId15"/>
    <p:sldId id="354" r:id="rId1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60" autoAdjust="0"/>
    <p:restoredTop sz="86402"/>
  </p:normalViewPr>
  <p:slideViewPr>
    <p:cSldViewPr snapToGrid="0">
      <p:cViewPr varScale="1">
        <p:scale>
          <a:sx n="105" d="100"/>
          <a:sy n="105" d="100"/>
        </p:scale>
        <p:origin x="672" y="46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rts/_rels/chart1.xml.rels><?xml version="1.0" encoding="UTF-8" standalone="yes"?>
<Relationships xmlns="http://schemas.openxmlformats.org/package/2006/relationships"><Relationship Id="rId3" Type="http://schemas.openxmlformats.org/officeDocument/2006/relationships/oleObject" Target="file:////Users\enrico\Documents\Universita&#768;\Joint%20Undertaking\CHIPS%20JU\Italy%20Chips%20JU%20Day%202026%20Rome\iscritti1anno_analisi.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enrico\Documents\Universita&#768;\Joint%20Undertaking\CHIPS%20JU\Italy%20Chips%20JU%20Day%202026%20Rome\Immatricolazioni%20%20LM29.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it-IT" baseline="0" dirty="0"/>
              <a:t>Lauree triennali Ing. Informazione (L8)</a:t>
            </a:r>
            <a:endParaRPr lang="it-IT" dirty="0"/>
          </a:p>
        </c:rich>
      </c:tx>
      <c:layout>
        <c:manualLayout>
          <c:xMode val="edge"/>
          <c:yMode val="edge"/>
          <c:x val="8.646561902894144E-2"/>
          <c:y val="2.401372212692967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9.1137601520643374E-2"/>
          <c:y val="0.12969138720438675"/>
          <c:w val="0.88316143553032112"/>
          <c:h val="0.79513404735214277"/>
        </c:manualLayout>
      </c:layout>
      <c:lineChart>
        <c:grouping val="standard"/>
        <c:varyColors val="0"/>
        <c:ser>
          <c:idx val="0"/>
          <c:order val="0"/>
          <c:tx>
            <c:strRef>
              <c:f>CdS_aggregato!$A$22</c:f>
              <c:strCache>
                <c:ptCount val="1"/>
                <c:pt idx="0">
                  <c:v>ELETTRONICA</c:v>
                </c:pt>
              </c:strCache>
            </c:strRef>
          </c:tx>
          <c:spPr>
            <a:ln w="50800" cap="rnd">
              <a:solidFill>
                <a:schemeClr val="accent1"/>
              </a:solidFill>
              <a:round/>
            </a:ln>
            <a:effectLst/>
          </c:spPr>
          <c:marker>
            <c:symbol val="circle"/>
            <c:size val="10"/>
            <c:spPr>
              <a:solidFill>
                <a:schemeClr val="accent1"/>
              </a:solidFill>
              <a:ln w="9525">
                <a:solidFill>
                  <a:schemeClr val="accent1"/>
                </a:solidFill>
              </a:ln>
              <a:effectLst/>
            </c:spPr>
          </c:marker>
          <c:cat>
            <c:strRef>
              <c:f>CdS_aggregato!$B$21:$O$21</c:f>
              <c:strCache>
                <c:ptCount val="14"/>
                <c:pt idx="0">
                  <c:v>10-11</c:v>
                </c:pt>
                <c:pt idx="1">
                  <c:v>11-12</c:v>
                </c:pt>
                <c:pt idx="2">
                  <c:v>12-13</c:v>
                </c:pt>
                <c:pt idx="3">
                  <c:v>13-14</c:v>
                </c:pt>
                <c:pt idx="4">
                  <c:v>14-15</c:v>
                </c:pt>
                <c:pt idx="5">
                  <c:v>15-16</c:v>
                </c:pt>
                <c:pt idx="6">
                  <c:v>16-17</c:v>
                </c:pt>
                <c:pt idx="7">
                  <c:v>17-18</c:v>
                </c:pt>
                <c:pt idx="8">
                  <c:v>18-19</c:v>
                </c:pt>
                <c:pt idx="9">
                  <c:v>19-20</c:v>
                </c:pt>
                <c:pt idx="10">
                  <c:v>20-21</c:v>
                </c:pt>
                <c:pt idx="11">
                  <c:v>21-22</c:v>
                </c:pt>
                <c:pt idx="12">
                  <c:v>22-23</c:v>
                </c:pt>
                <c:pt idx="13">
                  <c:v>23-24</c:v>
                </c:pt>
              </c:strCache>
            </c:strRef>
          </c:cat>
          <c:val>
            <c:numRef>
              <c:f>CdS_aggregato!$B$22:$O$22</c:f>
              <c:numCache>
                <c:formatCode>General</c:formatCode>
                <c:ptCount val="14"/>
                <c:pt idx="0">
                  <c:v>1739</c:v>
                </c:pt>
                <c:pt idx="1">
                  <c:v>1498</c:v>
                </c:pt>
                <c:pt idx="2">
                  <c:v>1641</c:v>
                </c:pt>
                <c:pt idx="3">
                  <c:v>1673</c:v>
                </c:pt>
                <c:pt idx="4">
                  <c:v>1685</c:v>
                </c:pt>
                <c:pt idx="5">
                  <c:v>1671</c:v>
                </c:pt>
                <c:pt idx="6">
                  <c:v>1803</c:v>
                </c:pt>
                <c:pt idx="7">
                  <c:v>1758</c:v>
                </c:pt>
                <c:pt idx="8">
                  <c:v>1673</c:v>
                </c:pt>
                <c:pt idx="9">
                  <c:v>1766</c:v>
                </c:pt>
                <c:pt idx="10">
                  <c:v>1680</c:v>
                </c:pt>
                <c:pt idx="11">
                  <c:v>1598</c:v>
                </c:pt>
                <c:pt idx="12">
                  <c:v>1477</c:v>
                </c:pt>
                <c:pt idx="13">
                  <c:v>1597</c:v>
                </c:pt>
              </c:numCache>
            </c:numRef>
          </c:val>
          <c:smooth val="0"/>
          <c:extLst>
            <c:ext xmlns:c16="http://schemas.microsoft.com/office/drawing/2014/chart" uri="{C3380CC4-5D6E-409C-BE32-E72D297353CC}">
              <c16:uniqueId val="{00000000-D8A6-F147-8831-D3E0F83E4849}"/>
            </c:ext>
          </c:extLst>
        </c:ser>
        <c:ser>
          <c:idx val="1"/>
          <c:order val="1"/>
          <c:tx>
            <c:strRef>
              <c:f>CdS_aggregato!$A$23</c:f>
              <c:strCache>
                <c:ptCount val="1"/>
                <c:pt idx="0">
                  <c:v>TLC</c:v>
                </c:pt>
              </c:strCache>
            </c:strRef>
          </c:tx>
          <c:spPr>
            <a:ln w="28575" cap="rnd">
              <a:solidFill>
                <a:schemeClr val="accent2"/>
              </a:solidFill>
              <a:round/>
            </a:ln>
            <a:effectLst/>
          </c:spPr>
          <c:marker>
            <c:symbol val="circle"/>
            <c:size val="8"/>
            <c:spPr>
              <a:solidFill>
                <a:schemeClr val="accent2"/>
              </a:solidFill>
              <a:ln w="9525">
                <a:solidFill>
                  <a:schemeClr val="accent2"/>
                </a:solidFill>
              </a:ln>
              <a:effectLst/>
            </c:spPr>
          </c:marker>
          <c:cat>
            <c:strRef>
              <c:f>CdS_aggregato!$B$21:$O$21</c:f>
              <c:strCache>
                <c:ptCount val="14"/>
                <c:pt idx="0">
                  <c:v>10-11</c:v>
                </c:pt>
                <c:pt idx="1">
                  <c:v>11-12</c:v>
                </c:pt>
                <c:pt idx="2">
                  <c:v>12-13</c:v>
                </c:pt>
                <c:pt idx="3">
                  <c:v>13-14</c:v>
                </c:pt>
                <c:pt idx="4">
                  <c:v>14-15</c:v>
                </c:pt>
                <c:pt idx="5">
                  <c:v>15-16</c:v>
                </c:pt>
                <c:pt idx="6">
                  <c:v>16-17</c:v>
                </c:pt>
                <c:pt idx="7">
                  <c:v>17-18</c:v>
                </c:pt>
                <c:pt idx="8">
                  <c:v>18-19</c:v>
                </c:pt>
                <c:pt idx="9">
                  <c:v>19-20</c:v>
                </c:pt>
                <c:pt idx="10">
                  <c:v>20-21</c:v>
                </c:pt>
                <c:pt idx="11">
                  <c:v>21-22</c:v>
                </c:pt>
                <c:pt idx="12">
                  <c:v>22-23</c:v>
                </c:pt>
                <c:pt idx="13">
                  <c:v>23-24</c:v>
                </c:pt>
              </c:strCache>
            </c:strRef>
          </c:cat>
          <c:val>
            <c:numRef>
              <c:f>CdS_aggregato!$B$23:$O$23</c:f>
              <c:numCache>
                <c:formatCode>General</c:formatCode>
                <c:ptCount val="14"/>
                <c:pt idx="0">
                  <c:v>429</c:v>
                </c:pt>
                <c:pt idx="1">
                  <c:v>413</c:v>
                </c:pt>
                <c:pt idx="2">
                  <c:v>355</c:v>
                </c:pt>
                <c:pt idx="3">
                  <c:v>326</c:v>
                </c:pt>
                <c:pt idx="4">
                  <c:v>327</c:v>
                </c:pt>
                <c:pt idx="5">
                  <c:v>107</c:v>
                </c:pt>
                <c:pt idx="6">
                  <c:v>94</c:v>
                </c:pt>
                <c:pt idx="7">
                  <c:v>140</c:v>
                </c:pt>
                <c:pt idx="8">
                  <c:v>121</c:v>
                </c:pt>
                <c:pt idx="9">
                  <c:v>119</c:v>
                </c:pt>
                <c:pt idx="10">
                  <c:v>115</c:v>
                </c:pt>
                <c:pt idx="11">
                  <c:v>122</c:v>
                </c:pt>
                <c:pt idx="12">
                  <c:v>44</c:v>
                </c:pt>
                <c:pt idx="13">
                  <c:v>159</c:v>
                </c:pt>
              </c:numCache>
            </c:numRef>
          </c:val>
          <c:smooth val="0"/>
          <c:extLst>
            <c:ext xmlns:c16="http://schemas.microsoft.com/office/drawing/2014/chart" uri="{C3380CC4-5D6E-409C-BE32-E72D297353CC}">
              <c16:uniqueId val="{00000001-D8A6-F147-8831-D3E0F83E4849}"/>
            </c:ext>
          </c:extLst>
        </c:ser>
        <c:ser>
          <c:idx val="2"/>
          <c:order val="2"/>
          <c:tx>
            <c:strRef>
              <c:f>CdS_aggregato!$A$24</c:f>
              <c:strCache>
                <c:ptCount val="1"/>
                <c:pt idx="0">
                  <c:v>INFORMATICA (presenza)</c:v>
                </c:pt>
              </c:strCache>
            </c:strRef>
          </c:tx>
          <c:spPr>
            <a:ln w="28575" cap="rnd">
              <a:solidFill>
                <a:schemeClr val="accent3"/>
              </a:solidFill>
              <a:round/>
            </a:ln>
            <a:effectLst/>
          </c:spPr>
          <c:marker>
            <c:symbol val="circle"/>
            <c:size val="8"/>
            <c:spPr>
              <a:solidFill>
                <a:schemeClr val="accent3"/>
              </a:solidFill>
              <a:ln w="9525">
                <a:solidFill>
                  <a:schemeClr val="accent3"/>
                </a:solidFill>
              </a:ln>
              <a:effectLst/>
            </c:spPr>
          </c:marker>
          <c:cat>
            <c:strRef>
              <c:f>CdS_aggregato!$B$21:$O$21</c:f>
              <c:strCache>
                <c:ptCount val="14"/>
                <c:pt idx="0">
                  <c:v>10-11</c:v>
                </c:pt>
                <c:pt idx="1">
                  <c:v>11-12</c:v>
                </c:pt>
                <c:pt idx="2">
                  <c:v>12-13</c:v>
                </c:pt>
                <c:pt idx="3">
                  <c:v>13-14</c:v>
                </c:pt>
                <c:pt idx="4">
                  <c:v>14-15</c:v>
                </c:pt>
                <c:pt idx="5">
                  <c:v>15-16</c:v>
                </c:pt>
                <c:pt idx="6">
                  <c:v>16-17</c:v>
                </c:pt>
                <c:pt idx="7">
                  <c:v>17-18</c:v>
                </c:pt>
                <c:pt idx="8">
                  <c:v>18-19</c:v>
                </c:pt>
                <c:pt idx="9">
                  <c:v>19-20</c:v>
                </c:pt>
                <c:pt idx="10">
                  <c:v>20-21</c:v>
                </c:pt>
                <c:pt idx="11">
                  <c:v>21-22</c:v>
                </c:pt>
                <c:pt idx="12">
                  <c:v>22-23</c:v>
                </c:pt>
                <c:pt idx="13">
                  <c:v>23-24</c:v>
                </c:pt>
              </c:strCache>
            </c:strRef>
          </c:cat>
          <c:val>
            <c:numRef>
              <c:f>CdS_aggregato!$B$24:$O$24</c:f>
              <c:numCache>
                <c:formatCode>General</c:formatCode>
                <c:ptCount val="14"/>
                <c:pt idx="0">
                  <c:v>3509</c:v>
                </c:pt>
                <c:pt idx="1">
                  <c:v>3521</c:v>
                </c:pt>
                <c:pt idx="2">
                  <c:v>3554</c:v>
                </c:pt>
                <c:pt idx="3">
                  <c:v>3750</c:v>
                </c:pt>
                <c:pt idx="4">
                  <c:v>4369</c:v>
                </c:pt>
                <c:pt idx="5">
                  <c:v>4880</c:v>
                </c:pt>
                <c:pt idx="6">
                  <c:v>5158</c:v>
                </c:pt>
                <c:pt idx="7">
                  <c:v>5273</c:v>
                </c:pt>
                <c:pt idx="8">
                  <c:v>5370</c:v>
                </c:pt>
                <c:pt idx="9">
                  <c:v>5723</c:v>
                </c:pt>
                <c:pt idx="10">
                  <c:v>5811</c:v>
                </c:pt>
                <c:pt idx="11">
                  <c:v>5777</c:v>
                </c:pt>
                <c:pt idx="12">
                  <c:v>5761</c:v>
                </c:pt>
                <c:pt idx="13">
                  <c:v>5705</c:v>
                </c:pt>
              </c:numCache>
            </c:numRef>
          </c:val>
          <c:smooth val="0"/>
          <c:extLst>
            <c:ext xmlns:c16="http://schemas.microsoft.com/office/drawing/2014/chart" uri="{C3380CC4-5D6E-409C-BE32-E72D297353CC}">
              <c16:uniqueId val="{00000002-D8A6-F147-8831-D3E0F83E4849}"/>
            </c:ext>
          </c:extLst>
        </c:ser>
        <c:ser>
          <c:idx val="3"/>
          <c:order val="3"/>
          <c:tx>
            <c:strRef>
              <c:f>CdS_aggregato!$A$25</c:f>
              <c:strCache>
                <c:ptCount val="1"/>
                <c:pt idx="0">
                  <c:v>INFORMATICA (telematica)</c:v>
                </c:pt>
              </c:strCache>
            </c:strRef>
          </c:tx>
          <c:spPr>
            <a:ln w="28575" cap="rnd">
              <a:solidFill>
                <a:schemeClr val="accent4"/>
              </a:solidFill>
              <a:round/>
            </a:ln>
            <a:effectLst/>
          </c:spPr>
          <c:marker>
            <c:symbol val="circle"/>
            <c:size val="8"/>
            <c:spPr>
              <a:solidFill>
                <a:schemeClr val="accent4"/>
              </a:solidFill>
              <a:ln w="9525">
                <a:solidFill>
                  <a:schemeClr val="accent4"/>
                </a:solidFill>
              </a:ln>
              <a:effectLst/>
            </c:spPr>
          </c:marker>
          <c:cat>
            <c:strRef>
              <c:f>CdS_aggregato!$B$21:$O$21</c:f>
              <c:strCache>
                <c:ptCount val="14"/>
                <c:pt idx="0">
                  <c:v>10-11</c:v>
                </c:pt>
                <c:pt idx="1">
                  <c:v>11-12</c:v>
                </c:pt>
                <c:pt idx="2">
                  <c:v>12-13</c:v>
                </c:pt>
                <c:pt idx="3">
                  <c:v>13-14</c:v>
                </c:pt>
                <c:pt idx="4">
                  <c:v>14-15</c:v>
                </c:pt>
                <c:pt idx="5">
                  <c:v>15-16</c:v>
                </c:pt>
                <c:pt idx="6">
                  <c:v>16-17</c:v>
                </c:pt>
                <c:pt idx="7">
                  <c:v>17-18</c:v>
                </c:pt>
                <c:pt idx="8">
                  <c:v>18-19</c:v>
                </c:pt>
                <c:pt idx="9">
                  <c:v>19-20</c:v>
                </c:pt>
                <c:pt idx="10">
                  <c:v>20-21</c:v>
                </c:pt>
                <c:pt idx="11">
                  <c:v>21-22</c:v>
                </c:pt>
                <c:pt idx="12">
                  <c:v>22-23</c:v>
                </c:pt>
                <c:pt idx="13">
                  <c:v>23-24</c:v>
                </c:pt>
              </c:strCache>
            </c:strRef>
          </c:cat>
          <c:val>
            <c:numRef>
              <c:f>CdS_aggregato!$B$25:$O$25</c:f>
              <c:numCache>
                <c:formatCode>General</c:formatCode>
                <c:ptCount val="14"/>
                <c:pt idx="0">
                  <c:v>502</c:v>
                </c:pt>
                <c:pt idx="1">
                  <c:v>427</c:v>
                </c:pt>
                <c:pt idx="2">
                  <c:v>283</c:v>
                </c:pt>
                <c:pt idx="3">
                  <c:v>317</c:v>
                </c:pt>
                <c:pt idx="4">
                  <c:v>351</c:v>
                </c:pt>
                <c:pt idx="5">
                  <c:v>380</c:v>
                </c:pt>
                <c:pt idx="6">
                  <c:v>423</c:v>
                </c:pt>
                <c:pt idx="7">
                  <c:v>428</c:v>
                </c:pt>
                <c:pt idx="8">
                  <c:v>665</c:v>
                </c:pt>
                <c:pt idx="9">
                  <c:v>838</c:v>
                </c:pt>
                <c:pt idx="10">
                  <c:v>1724</c:v>
                </c:pt>
                <c:pt idx="11">
                  <c:v>1932</c:v>
                </c:pt>
                <c:pt idx="12">
                  <c:v>1216</c:v>
                </c:pt>
                <c:pt idx="13">
                  <c:v>1546</c:v>
                </c:pt>
              </c:numCache>
            </c:numRef>
          </c:val>
          <c:smooth val="0"/>
          <c:extLst>
            <c:ext xmlns:c16="http://schemas.microsoft.com/office/drawing/2014/chart" uri="{C3380CC4-5D6E-409C-BE32-E72D297353CC}">
              <c16:uniqueId val="{00000003-D8A6-F147-8831-D3E0F83E4849}"/>
            </c:ext>
          </c:extLst>
        </c:ser>
        <c:ser>
          <c:idx val="4"/>
          <c:order val="4"/>
          <c:tx>
            <c:strRef>
              <c:f>CdS_aggregato!$A$26</c:f>
              <c:strCache>
                <c:ptCount val="1"/>
                <c:pt idx="0">
                  <c:v>BIOMEDICA</c:v>
                </c:pt>
              </c:strCache>
            </c:strRef>
          </c:tx>
          <c:spPr>
            <a:ln w="28575" cap="rnd">
              <a:solidFill>
                <a:schemeClr val="accent5"/>
              </a:solidFill>
              <a:round/>
            </a:ln>
            <a:effectLst/>
          </c:spPr>
          <c:marker>
            <c:symbol val="circle"/>
            <c:size val="8"/>
            <c:spPr>
              <a:solidFill>
                <a:schemeClr val="accent5"/>
              </a:solidFill>
              <a:ln w="9525">
                <a:solidFill>
                  <a:schemeClr val="accent5"/>
                </a:solidFill>
              </a:ln>
              <a:effectLst/>
            </c:spPr>
          </c:marker>
          <c:cat>
            <c:strRef>
              <c:f>CdS_aggregato!$B$21:$O$21</c:f>
              <c:strCache>
                <c:ptCount val="14"/>
                <c:pt idx="0">
                  <c:v>10-11</c:v>
                </c:pt>
                <c:pt idx="1">
                  <c:v>11-12</c:v>
                </c:pt>
                <c:pt idx="2">
                  <c:v>12-13</c:v>
                </c:pt>
                <c:pt idx="3">
                  <c:v>13-14</c:v>
                </c:pt>
                <c:pt idx="4">
                  <c:v>14-15</c:v>
                </c:pt>
                <c:pt idx="5">
                  <c:v>15-16</c:v>
                </c:pt>
                <c:pt idx="6">
                  <c:v>16-17</c:v>
                </c:pt>
                <c:pt idx="7">
                  <c:v>17-18</c:v>
                </c:pt>
                <c:pt idx="8">
                  <c:v>18-19</c:v>
                </c:pt>
                <c:pt idx="9">
                  <c:v>19-20</c:v>
                </c:pt>
                <c:pt idx="10">
                  <c:v>20-21</c:v>
                </c:pt>
                <c:pt idx="11">
                  <c:v>21-22</c:v>
                </c:pt>
                <c:pt idx="12">
                  <c:v>22-23</c:v>
                </c:pt>
                <c:pt idx="13">
                  <c:v>23-24</c:v>
                </c:pt>
              </c:strCache>
            </c:strRef>
          </c:cat>
          <c:val>
            <c:numRef>
              <c:f>CdS_aggregato!$B$26:$O$26</c:f>
              <c:numCache>
                <c:formatCode>General</c:formatCode>
                <c:ptCount val="14"/>
                <c:pt idx="0">
                  <c:v>1322</c:v>
                </c:pt>
                <c:pt idx="1">
                  <c:v>1574</c:v>
                </c:pt>
                <c:pt idx="2">
                  <c:v>1647</c:v>
                </c:pt>
                <c:pt idx="3">
                  <c:v>1636</c:v>
                </c:pt>
                <c:pt idx="4">
                  <c:v>1767</c:v>
                </c:pt>
                <c:pt idx="5">
                  <c:v>1737</c:v>
                </c:pt>
                <c:pt idx="6">
                  <c:v>1875</c:v>
                </c:pt>
                <c:pt idx="7">
                  <c:v>1860</c:v>
                </c:pt>
                <c:pt idx="8">
                  <c:v>1860</c:v>
                </c:pt>
                <c:pt idx="9">
                  <c:v>1976</c:v>
                </c:pt>
                <c:pt idx="10">
                  <c:v>2109</c:v>
                </c:pt>
                <c:pt idx="11">
                  <c:v>2200</c:v>
                </c:pt>
                <c:pt idx="12">
                  <c:v>2371</c:v>
                </c:pt>
                <c:pt idx="13">
                  <c:v>2591</c:v>
                </c:pt>
              </c:numCache>
            </c:numRef>
          </c:val>
          <c:smooth val="0"/>
          <c:extLst>
            <c:ext xmlns:c16="http://schemas.microsoft.com/office/drawing/2014/chart" uri="{C3380CC4-5D6E-409C-BE32-E72D297353CC}">
              <c16:uniqueId val="{00000004-D8A6-F147-8831-D3E0F83E4849}"/>
            </c:ext>
          </c:extLst>
        </c:ser>
        <c:ser>
          <c:idx val="5"/>
          <c:order val="5"/>
          <c:tx>
            <c:strRef>
              <c:f>CdS_aggregato!$A$27</c:f>
              <c:strCache>
                <c:ptCount val="1"/>
                <c:pt idx="0">
                  <c:v>AUTOMAZIONE</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CdS_aggregato!$B$21:$O$21</c:f>
              <c:strCache>
                <c:ptCount val="14"/>
                <c:pt idx="0">
                  <c:v>10-11</c:v>
                </c:pt>
                <c:pt idx="1">
                  <c:v>11-12</c:v>
                </c:pt>
                <c:pt idx="2">
                  <c:v>12-13</c:v>
                </c:pt>
                <c:pt idx="3">
                  <c:v>13-14</c:v>
                </c:pt>
                <c:pt idx="4">
                  <c:v>14-15</c:v>
                </c:pt>
                <c:pt idx="5">
                  <c:v>15-16</c:v>
                </c:pt>
                <c:pt idx="6">
                  <c:v>16-17</c:v>
                </c:pt>
                <c:pt idx="7">
                  <c:v>17-18</c:v>
                </c:pt>
                <c:pt idx="8">
                  <c:v>18-19</c:v>
                </c:pt>
                <c:pt idx="9">
                  <c:v>19-20</c:v>
                </c:pt>
                <c:pt idx="10">
                  <c:v>20-21</c:v>
                </c:pt>
                <c:pt idx="11">
                  <c:v>21-22</c:v>
                </c:pt>
                <c:pt idx="12">
                  <c:v>22-23</c:v>
                </c:pt>
                <c:pt idx="13">
                  <c:v>23-24</c:v>
                </c:pt>
              </c:strCache>
            </c:strRef>
          </c:cat>
          <c:val>
            <c:numRef>
              <c:f>CdS_aggregato!$B$27:$O$27</c:f>
              <c:numCache>
                <c:formatCode>General</c:formatCode>
                <c:ptCount val="14"/>
                <c:pt idx="0">
                  <c:v>247</c:v>
                </c:pt>
                <c:pt idx="1">
                  <c:v>219</c:v>
                </c:pt>
                <c:pt idx="2">
                  <c:v>216</c:v>
                </c:pt>
                <c:pt idx="3">
                  <c:v>378</c:v>
                </c:pt>
                <c:pt idx="4">
                  <c:v>370</c:v>
                </c:pt>
                <c:pt idx="5">
                  <c:v>426</c:v>
                </c:pt>
                <c:pt idx="6">
                  <c:v>375</c:v>
                </c:pt>
                <c:pt idx="7">
                  <c:v>453</c:v>
                </c:pt>
                <c:pt idx="8">
                  <c:v>451</c:v>
                </c:pt>
                <c:pt idx="9">
                  <c:v>513</c:v>
                </c:pt>
                <c:pt idx="10">
                  <c:v>569</c:v>
                </c:pt>
                <c:pt idx="11">
                  <c:v>404</c:v>
                </c:pt>
                <c:pt idx="12">
                  <c:v>391</c:v>
                </c:pt>
                <c:pt idx="13">
                  <c:v>733</c:v>
                </c:pt>
              </c:numCache>
            </c:numRef>
          </c:val>
          <c:smooth val="0"/>
          <c:extLst>
            <c:ext xmlns:c16="http://schemas.microsoft.com/office/drawing/2014/chart" uri="{C3380CC4-5D6E-409C-BE32-E72D297353CC}">
              <c16:uniqueId val="{00000005-D8A6-F147-8831-D3E0F83E4849}"/>
            </c:ext>
          </c:extLst>
        </c:ser>
        <c:dLbls>
          <c:showLegendKey val="0"/>
          <c:showVal val="0"/>
          <c:showCatName val="0"/>
          <c:showSerName val="0"/>
          <c:showPercent val="0"/>
          <c:showBubbleSize val="0"/>
        </c:dLbls>
        <c:marker val="1"/>
        <c:smooth val="0"/>
        <c:axId val="312803887"/>
        <c:axId val="313290783"/>
      </c:lineChart>
      <c:catAx>
        <c:axId val="312803887"/>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noFill/>
              <a:round/>
            </a:ln>
            <a:effectLst/>
          </c:spPr>
        </c:min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it-IT"/>
          </a:p>
        </c:txPr>
        <c:crossAx val="313290783"/>
        <c:crosses val="autoZero"/>
        <c:auto val="1"/>
        <c:lblAlgn val="ctr"/>
        <c:lblOffset val="100"/>
        <c:noMultiLvlLbl val="0"/>
      </c:catAx>
      <c:valAx>
        <c:axId val="31329078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it-IT"/>
          </a:p>
        </c:txPr>
        <c:crossAx val="312803887"/>
        <c:crosses val="autoZero"/>
        <c:crossBetween val="between"/>
      </c:valAx>
      <c:spPr>
        <a:noFill/>
        <a:ln>
          <a:noFill/>
        </a:ln>
        <a:effectLst/>
      </c:spPr>
    </c:plotArea>
    <c:legend>
      <c:legendPos val="b"/>
      <c:layout>
        <c:manualLayout>
          <c:xMode val="edge"/>
          <c:yMode val="edge"/>
          <c:x val="0.43924496973599786"/>
          <c:y val="0.39746737818910077"/>
          <c:w val="0.50555327637956737"/>
          <c:h val="0.26978517495739573"/>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defTabSz="914400" rtl="0" eaLnBrk="1" latinLnBrk="0" hangingPunct="1">
              <a:lnSpc>
                <a:spcPct val="90000"/>
              </a:lnSpc>
              <a:spcBef>
                <a:spcPct val="0"/>
              </a:spcBef>
              <a:buNone/>
              <a:defRPr sz="1400" b="0" i="0" u="none" strike="noStrike" kern="1200" spc="0" baseline="0">
                <a:solidFill>
                  <a:schemeClr val="tx1">
                    <a:lumMod val="65000"/>
                    <a:lumOff val="35000"/>
                  </a:schemeClr>
                </a:solidFill>
                <a:latin typeface="+mn-lt"/>
                <a:ea typeface="+mn-ea"/>
                <a:cs typeface="+mn-cs"/>
              </a:defRPr>
            </a:pPr>
            <a:r>
              <a:rPr lang="en-US" sz="2800" kern="1200" noProof="1">
                <a:solidFill>
                  <a:schemeClr val="tx1"/>
                </a:solidFill>
                <a:latin typeface="+mj-lt"/>
                <a:ea typeface="+mj-ea"/>
                <a:cs typeface="+mj-cs"/>
              </a:rPr>
              <a:t>Freshmen in Electronic Engineering (LM-29) with Italian or non-Italian Bachelor degree  </a:t>
            </a:r>
          </a:p>
          <a:p>
            <a:pPr algn="ctr" defTabSz="914400" rtl="0" eaLnBrk="1" latinLnBrk="0" hangingPunct="1">
              <a:lnSpc>
                <a:spcPct val="90000"/>
              </a:lnSpc>
              <a:spcBef>
                <a:spcPct val="0"/>
              </a:spcBef>
              <a:buNone/>
              <a:defRPr/>
            </a:pPr>
            <a:endParaRPr lang="it-IT" sz="2800" b="0" dirty="0">
              <a:solidFill>
                <a:srgbClr val="002060"/>
              </a:solidFill>
              <a:effectLst/>
            </a:endParaRPr>
          </a:p>
        </c:rich>
      </c:tx>
      <c:layout>
        <c:manualLayout>
          <c:xMode val="edge"/>
          <c:yMode val="edge"/>
          <c:x val="0.11953333628230123"/>
          <c:y val="4.1450777202072537E-3"/>
        </c:manualLayout>
      </c:layout>
      <c:overlay val="0"/>
      <c:spPr>
        <a:noFill/>
        <a:ln>
          <a:noFill/>
        </a:ln>
        <a:effectLst/>
      </c:spPr>
      <c:txPr>
        <a:bodyPr rot="0" spcFirstLastPara="1" vertOverflow="ellipsis" vert="horz" wrap="square" anchor="ctr" anchorCtr="1"/>
        <a:lstStyle/>
        <a:p>
          <a:pPr algn="ctr" defTabSz="914400" rtl="0" eaLnBrk="1" latinLnBrk="0" hangingPunct="1">
            <a:lnSpc>
              <a:spcPct val="90000"/>
            </a:lnSpc>
            <a:spcBef>
              <a:spcPct val="0"/>
            </a:spcBef>
            <a:buNone/>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8.3136861250945202E-2"/>
          <c:y val="0.16976475867977642"/>
          <c:w val="0.88337270341207352"/>
          <c:h val="0.73498067949839607"/>
        </c:manualLayout>
      </c:layout>
      <c:lineChart>
        <c:grouping val="standard"/>
        <c:varyColors val="0"/>
        <c:ser>
          <c:idx val="0"/>
          <c:order val="0"/>
          <c:tx>
            <c:strRef>
              <c:f>Grafici!$B$1</c:f>
              <c:strCache>
                <c:ptCount val="1"/>
                <c:pt idx="0">
                  <c:v>TOT. immatricolati</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9.7402622303564348E-3"/>
                  <c:y val="-4.62962962962962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F1F-3F4D-A62F-AAA7613C6FBA}"/>
                </c:ext>
              </c:extLst>
            </c:dLbl>
            <c:dLbl>
              <c:idx val="1"/>
              <c:layout>
                <c:manualLayout>
                  <c:x val="-1.2987016307141913E-2"/>
                  <c:y val="-4.629629629629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F1F-3F4D-A62F-AAA7613C6FBA}"/>
                </c:ext>
              </c:extLst>
            </c:dLbl>
            <c:dLbl>
              <c:idx val="2"/>
              <c:layout>
                <c:manualLayout>
                  <c:x val="-2.2727278537498407E-2"/>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F1F-3F4D-A62F-AAA7613C6FBA}"/>
                </c:ext>
              </c:extLst>
            </c:dLbl>
            <c:dLbl>
              <c:idx val="3"/>
              <c:layout>
                <c:manualLayout>
                  <c:x val="-2.9220786691069364E-2"/>
                  <c:y val="-4.16666666666667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F1F-3F4D-A62F-AAA7613C6FBA}"/>
                </c:ext>
              </c:extLst>
            </c:dLbl>
            <c:dLbl>
              <c:idx val="4"/>
              <c:layout>
                <c:manualLayout>
                  <c:x val="-2.5974032614283767E-2"/>
                  <c:y val="-3.7037037037037077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extLst>
                <c:ext xmlns:c15="http://schemas.microsoft.com/office/drawing/2012/chart" uri="{CE6537A1-D6FC-4f65-9D91-7224C49458BB}">
                  <c15:layout>
                    <c:manualLayout>
                      <c:w val="7.8701318821279995E-2"/>
                      <c:h val="5.5486293379994167E-2"/>
                    </c:manualLayout>
                  </c15:layout>
                </c:ext>
                <c:ext xmlns:c16="http://schemas.microsoft.com/office/drawing/2014/chart" uri="{C3380CC4-5D6E-409C-BE32-E72D297353CC}">
                  <c16:uniqueId val="{00000004-2F1F-3F4D-A62F-AAA7613C6FBA}"/>
                </c:ext>
              </c:extLst>
            </c:dLbl>
            <c:dLbl>
              <c:idx val="5"/>
              <c:layout>
                <c:manualLayout>
                  <c:x val="-3.8961048921425739E-2"/>
                  <c:y val="-4.62962962962963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1F-3F4D-A62F-AAA7613C6FBA}"/>
                </c:ext>
              </c:extLst>
            </c:dLbl>
            <c:dLbl>
              <c:idx val="6"/>
              <c:layout>
                <c:manualLayout>
                  <c:x val="-5.194806522856777E-2"/>
                  <c:y val="-3.70370370370370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F1F-3F4D-A62F-AAA7613C6FBA}"/>
                </c:ext>
              </c:extLst>
            </c:dLbl>
            <c:dLbl>
              <c:idx val="7"/>
              <c:layout>
                <c:manualLayout>
                  <c:x val="-5.1948065228567653E-2"/>
                  <c:y val="-5.0925743657042867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extLst>
                <c:ext xmlns:c15="http://schemas.microsoft.com/office/drawing/2012/chart" uri="{CE6537A1-D6FC-4f65-9D91-7224C49458BB}">
                  <c15:layout>
                    <c:manualLayout>
                      <c:w val="7.8701318821279995E-2"/>
                      <c:h val="7.4004811898512671E-2"/>
                    </c:manualLayout>
                  </c15:layout>
                </c:ext>
                <c:ext xmlns:c16="http://schemas.microsoft.com/office/drawing/2014/chart" uri="{C3380CC4-5D6E-409C-BE32-E72D297353CC}">
                  <c16:uniqueId val="{00000007-2F1F-3F4D-A62F-AAA7613C6FBA}"/>
                </c:ext>
              </c:extLst>
            </c:dLbl>
            <c:dLbl>
              <c:idx val="8"/>
              <c:layout>
                <c:manualLayout>
                  <c:x val="-1.9480524460712988E-2"/>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F1F-3F4D-A62F-AAA7613C6FB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Grafici!$A$2:$A$12</c:f>
              <c:strCache>
                <c:ptCount val="11"/>
                <c:pt idx="0">
                  <c:v>14-15</c:v>
                </c:pt>
                <c:pt idx="1">
                  <c:v>15-16</c:v>
                </c:pt>
                <c:pt idx="2">
                  <c:v>16-17</c:v>
                </c:pt>
                <c:pt idx="3">
                  <c:v>17-18</c:v>
                </c:pt>
                <c:pt idx="4">
                  <c:v>18-19</c:v>
                </c:pt>
                <c:pt idx="5">
                  <c:v>19-20</c:v>
                </c:pt>
                <c:pt idx="6">
                  <c:v>20-21</c:v>
                </c:pt>
                <c:pt idx="7">
                  <c:v>21-22</c:v>
                </c:pt>
                <c:pt idx="8">
                  <c:v>22-23</c:v>
                </c:pt>
                <c:pt idx="9">
                  <c:v>23-24</c:v>
                </c:pt>
                <c:pt idx="10">
                  <c:v>24-25</c:v>
                </c:pt>
              </c:strCache>
            </c:strRef>
          </c:cat>
          <c:val>
            <c:numRef>
              <c:f>Grafici!$B$2:$B$12</c:f>
              <c:numCache>
                <c:formatCode>0</c:formatCode>
                <c:ptCount val="11"/>
                <c:pt idx="0">
                  <c:v>892</c:v>
                </c:pt>
                <c:pt idx="1">
                  <c:v>896</c:v>
                </c:pt>
                <c:pt idx="2">
                  <c:v>952</c:v>
                </c:pt>
                <c:pt idx="3">
                  <c:v>1090</c:v>
                </c:pt>
                <c:pt idx="4">
                  <c:v>1205</c:v>
                </c:pt>
                <c:pt idx="5">
                  <c:v>1243</c:v>
                </c:pt>
                <c:pt idx="6">
                  <c:v>1409</c:v>
                </c:pt>
                <c:pt idx="7">
                  <c:v>1234</c:v>
                </c:pt>
                <c:pt idx="8">
                  <c:v>1327</c:v>
                </c:pt>
                <c:pt idx="9">
                  <c:v>1321</c:v>
                </c:pt>
                <c:pt idx="10">
                  <c:v>1457</c:v>
                </c:pt>
              </c:numCache>
            </c:numRef>
          </c:val>
          <c:smooth val="0"/>
          <c:extLst>
            <c:ext xmlns:c16="http://schemas.microsoft.com/office/drawing/2014/chart" uri="{C3380CC4-5D6E-409C-BE32-E72D297353CC}">
              <c16:uniqueId val="{00000009-2F1F-3F4D-A62F-AAA7613C6FBA}"/>
            </c:ext>
          </c:extLst>
        </c:ser>
        <c:ser>
          <c:idx val="1"/>
          <c:order val="1"/>
          <c:tx>
            <c:strRef>
              <c:f>Grafici!$C$1</c:f>
              <c:strCache>
                <c:ptCount val="1"/>
                <c:pt idx="0">
                  <c:v>TOT. laurea italiana</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2.5974032614283826E-2"/>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F1F-3F4D-A62F-AAA7613C6FBA}"/>
                </c:ext>
              </c:extLst>
            </c:dLbl>
            <c:dLbl>
              <c:idx val="1"/>
              <c:layout>
                <c:manualLayout>
                  <c:x val="-3.2467540767854811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F1F-3F4D-A62F-AAA7613C6FBA}"/>
                </c:ext>
              </c:extLst>
            </c:dLbl>
            <c:dLbl>
              <c:idx val="2"/>
              <c:layout>
                <c:manualLayout>
                  <c:x val="-2.5974032614283826E-2"/>
                  <c:y val="3.70370370370370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F1F-3F4D-A62F-AAA7613C6FBA}"/>
                </c:ext>
              </c:extLst>
            </c:dLbl>
            <c:dLbl>
              <c:idx val="3"/>
              <c:layout>
                <c:manualLayout>
                  <c:x val="-3.2467540767854783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F1F-3F4D-A62F-AAA7613C6FBA}"/>
                </c:ext>
              </c:extLst>
            </c:dLbl>
            <c:dLbl>
              <c:idx val="4"/>
              <c:layout>
                <c:manualLayout>
                  <c:x val="-3.8961048921425739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2F1F-3F4D-A62F-AAA7613C6FBA}"/>
                </c:ext>
              </c:extLst>
            </c:dLbl>
            <c:dLbl>
              <c:idx val="5"/>
              <c:layout>
                <c:manualLayout>
                  <c:x val="-3.5714294844640379E-2"/>
                  <c:y val="2.3148148148148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2F1F-3F4D-A62F-AAA7613C6FBA}"/>
                </c:ext>
              </c:extLst>
            </c:dLbl>
            <c:dLbl>
              <c:idx val="6"/>
              <c:layout>
                <c:manualLayout>
                  <c:x val="-2.2727278537498466E-2"/>
                  <c:y val="-2.3148148148148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2F1F-3F4D-A62F-AAA7613C6FBA}"/>
                </c:ext>
              </c:extLst>
            </c:dLbl>
            <c:dLbl>
              <c:idx val="7"/>
              <c:layout>
                <c:manualLayout>
                  <c:x val="-3.8961048921425739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2F1F-3F4D-A62F-AAA7613C6FBA}"/>
                </c:ext>
              </c:extLst>
            </c:dLbl>
            <c:dLbl>
              <c:idx val="8"/>
              <c:layout>
                <c:manualLayout>
                  <c:x val="-2.5974032614283944E-2"/>
                  <c:y val="2.3148148148148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2F1F-3F4D-A62F-AAA7613C6FB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Grafici!$A$2:$A$12</c:f>
              <c:strCache>
                <c:ptCount val="11"/>
                <c:pt idx="0">
                  <c:v>14-15</c:v>
                </c:pt>
                <c:pt idx="1">
                  <c:v>15-16</c:v>
                </c:pt>
                <c:pt idx="2">
                  <c:v>16-17</c:v>
                </c:pt>
                <c:pt idx="3">
                  <c:v>17-18</c:v>
                </c:pt>
                <c:pt idx="4">
                  <c:v>18-19</c:v>
                </c:pt>
                <c:pt idx="5">
                  <c:v>19-20</c:v>
                </c:pt>
                <c:pt idx="6">
                  <c:v>20-21</c:v>
                </c:pt>
                <c:pt idx="7">
                  <c:v>21-22</c:v>
                </c:pt>
                <c:pt idx="8">
                  <c:v>22-23</c:v>
                </c:pt>
                <c:pt idx="9">
                  <c:v>23-24</c:v>
                </c:pt>
                <c:pt idx="10">
                  <c:v>24-25</c:v>
                </c:pt>
              </c:strCache>
            </c:strRef>
          </c:cat>
          <c:val>
            <c:numRef>
              <c:f>Grafici!$C$2:$C$12</c:f>
              <c:numCache>
                <c:formatCode>0</c:formatCode>
                <c:ptCount val="11"/>
                <c:pt idx="0">
                  <c:v>818</c:v>
                </c:pt>
                <c:pt idx="1">
                  <c:v>819</c:v>
                </c:pt>
                <c:pt idx="2">
                  <c:v>894</c:v>
                </c:pt>
                <c:pt idx="3">
                  <c:v>938</c:v>
                </c:pt>
                <c:pt idx="4">
                  <c:v>1034</c:v>
                </c:pt>
                <c:pt idx="5">
                  <c:v>1067</c:v>
                </c:pt>
                <c:pt idx="6">
                  <c:v>1194</c:v>
                </c:pt>
                <c:pt idx="7">
                  <c:v>987</c:v>
                </c:pt>
                <c:pt idx="8">
                  <c:v>990</c:v>
                </c:pt>
                <c:pt idx="9">
                  <c:v>1047</c:v>
                </c:pt>
                <c:pt idx="10">
                  <c:v>1139</c:v>
                </c:pt>
              </c:numCache>
            </c:numRef>
          </c:val>
          <c:smooth val="0"/>
          <c:extLst>
            <c:ext xmlns:c16="http://schemas.microsoft.com/office/drawing/2014/chart" uri="{C3380CC4-5D6E-409C-BE32-E72D297353CC}">
              <c16:uniqueId val="{00000013-2F1F-3F4D-A62F-AAA7613C6FBA}"/>
            </c:ext>
          </c:extLst>
        </c:ser>
        <c:ser>
          <c:idx val="2"/>
          <c:order val="2"/>
          <c:tx>
            <c:strRef>
              <c:f>Grafici!$D$1</c:f>
              <c:strCache>
                <c:ptCount val="1"/>
                <c:pt idx="0">
                  <c:v>TOT. laurea estero</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3.2467540767854783E-2"/>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2F1F-3F4D-A62F-AAA7613C6FBA}"/>
                </c:ext>
              </c:extLst>
            </c:dLbl>
            <c:dLbl>
              <c:idx val="1"/>
              <c:layout>
                <c:manualLayout>
                  <c:x val="-3.5714294844640289E-2"/>
                  <c:y val="-3.24074074074075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2F1F-3F4D-A62F-AAA7613C6FBA}"/>
                </c:ext>
              </c:extLst>
            </c:dLbl>
            <c:dLbl>
              <c:idx val="2"/>
              <c:layout>
                <c:manualLayout>
                  <c:x val="-3.8961048921425739E-2"/>
                  <c:y val="-3.70370370370370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2F1F-3F4D-A62F-AAA7613C6FBA}"/>
                </c:ext>
              </c:extLst>
            </c:dLbl>
            <c:dLbl>
              <c:idx val="3"/>
              <c:layout>
                <c:manualLayout>
                  <c:x val="-4.5454557074996696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2F1F-3F4D-A62F-AAA7613C6FBA}"/>
                </c:ext>
              </c:extLst>
            </c:dLbl>
            <c:dLbl>
              <c:idx val="4"/>
              <c:layout>
                <c:manualLayout>
                  <c:x val="-4.5454557074996696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2F1F-3F4D-A62F-AAA7613C6FBA}"/>
                </c:ext>
              </c:extLst>
            </c:dLbl>
            <c:dLbl>
              <c:idx val="5"/>
              <c:layout>
                <c:manualLayout>
                  <c:x val="-4.5454557074996696E-2"/>
                  <c:y val="-2.77777777777778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2F1F-3F4D-A62F-AAA7613C6FBA}"/>
                </c:ext>
              </c:extLst>
            </c:dLbl>
            <c:dLbl>
              <c:idx val="6"/>
              <c:layout>
                <c:manualLayout>
                  <c:x val="-4.8701311151782174E-2"/>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2F1F-3F4D-A62F-AAA7613C6FBA}"/>
                </c:ext>
              </c:extLst>
            </c:dLbl>
            <c:dLbl>
              <c:idx val="7"/>
              <c:layout>
                <c:manualLayout>
                  <c:x val="-5.1948065228567653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2F1F-3F4D-A62F-AAA7613C6FBA}"/>
                </c:ext>
              </c:extLst>
            </c:dLbl>
            <c:dLbl>
              <c:idx val="8"/>
              <c:layout>
                <c:manualLayout>
                  <c:x val="-3.2467540767854901E-2"/>
                  <c:y val="-2.77777777777778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2F1F-3F4D-A62F-AAA7613C6FB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Grafici!$A$2:$A$12</c:f>
              <c:strCache>
                <c:ptCount val="11"/>
                <c:pt idx="0">
                  <c:v>14-15</c:v>
                </c:pt>
                <c:pt idx="1">
                  <c:v>15-16</c:v>
                </c:pt>
                <c:pt idx="2">
                  <c:v>16-17</c:v>
                </c:pt>
                <c:pt idx="3">
                  <c:v>17-18</c:v>
                </c:pt>
                <c:pt idx="4">
                  <c:v>18-19</c:v>
                </c:pt>
                <c:pt idx="5">
                  <c:v>19-20</c:v>
                </c:pt>
                <c:pt idx="6">
                  <c:v>20-21</c:v>
                </c:pt>
                <c:pt idx="7">
                  <c:v>21-22</c:v>
                </c:pt>
                <c:pt idx="8">
                  <c:v>22-23</c:v>
                </c:pt>
                <c:pt idx="9">
                  <c:v>23-24</c:v>
                </c:pt>
                <c:pt idx="10">
                  <c:v>24-25</c:v>
                </c:pt>
              </c:strCache>
            </c:strRef>
          </c:cat>
          <c:val>
            <c:numRef>
              <c:f>Grafici!$D$2:$D$12</c:f>
              <c:numCache>
                <c:formatCode>0</c:formatCode>
                <c:ptCount val="11"/>
                <c:pt idx="0">
                  <c:v>74</c:v>
                </c:pt>
                <c:pt idx="1">
                  <c:v>77</c:v>
                </c:pt>
                <c:pt idx="2">
                  <c:v>58</c:v>
                </c:pt>
                <c:pt idx="3">
                  <c:v>152</c:v>
                </c:pt>
                <c:pt idx="4">
                  <c:v>171</c:v>
                </c:pt>
                <c:pt idx="5">
                  <c:v>176</c:v>
                </c:pt>
                <c:pt idx="6">
                  <c:v>215</c:v>
                </c:pt>
                <c:pt idx="7">
                  <c:v>247</c:v>
                </c:pt>
                <c:pt idx="8">
                  <c:v>337</c:v>
                </c:pt>
                <c:pt idx="9">
                  <c:v>274</c:v>
                </c:pt>
                <c:pt idx="10">
                  <c:v>318</c:v>
                </c:pt>
              </c:numCache>
            </c:numRef>
          </c:val>
          <c:smooth val="0"/>
          <c:extLst>
            <c:ext xmlns:c16="http://schemas.microsoft.com/office/drawing/2014/chart" uri="{C3380CC4-5D6E-409C-BE32-E72D297353CC}">
              <c16:uniqueId val="{0000001D-2F1F-3F4D-A62F-AAA7613C6FBA}"/>
            </c:ext>
          </c:extLst>
        </c:ser>
        <c:dLbls>
          <c:showLegendKey val="0"/>
          <c:showVal val="0"/>
          <c:showCatName val="0"/>
          <c:showSerName val="0"/>
          <c:showPercent val="0"/>
          <c:showBubbleSize val="0"/>
        </c:dLbls>
        <c:marker val="1"/>
        <c:smooth val="0"/>
        <c:axId val="1946273408"/>
        <c:axId val="1541994528"/>
      </c:lineChart>
      <c:dateAx>
        <c:axId val="1946273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002060"/>
                </a:solidFill>
                <a:latin typeface="+mn-lt"/>
                <a:ea typeface="+mn-ea"/>
                <a:cs typeface="+mn-cs"/>
              </a:defRPr>
            </a:pPr>
            <a:endParaRPr lang="it-IT"/>
          </a:p>
        </c:txPr>
        <c:crossAx val="1541994528"/>
        <c:crosses val="autoZero"/>
        <c:auto val="0"/>
        <c:lblOffset val="100"/>
        <c:baseTimeUnit val="days"/>
      </c:dateAx>
      <c:valAx>
        <c:axId val="15419945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002060"/>
                </a:solidFill>
                <a:latin typeface="+mn-lt"/>
                <a:ea typeface="+mn-ea"/>
                <a:cs typeface="+mn-cs"/>
              </a:defRPr>
            </a:pPr>
            <a:endParaRPr lang="it-IT"/>
          </a:p>
        </c:txPr>
        <c:crossAx val="1946273408"/>
        <c:crosses val="autoZero"/>
        <c:crossBetween val="between"/>
      </c:valAx>
      <c:spPr>
        <a:noFill/>
        <a:ln>
          <a:solidFill>
            <a:schemeClr val="tx1"/>
          </a:solidFill>
        </a:ln>
        <a:effectLst/>
      </c:spPr>
    </c:plotArea>
    <c:legend>
      <c:legendPos val="b"/>
      <c:layout>
        <c:manualLayout>
          <c:xMode val="edge"/>
          <c:yMode val="edge"/>
          <c:x val="8.8888888888888892E-2"/>
          <c:y val="0.17187445319335082"/>
          <c:w val="0.35364361224143886"/>
          <c:h val="0.14930664916885386"/>
        </c:manualLayout>
      </c:layout>
      <c:overlay val="0"/>
      <c:spPr>
        <a:solidFill>
          <a:schemeClr val="accent1">
            <a:lumMod val="20000"/>
            <a:lumOff val="80000"/>
          </a:schemeClr>
        </a:solid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2B0C55-35DF-CA41-9B2F-FB489436026A}" type="datetimeFigureOut">
              <a:rPr lang="en-US" smtClean="0"/>
              <a:t>2/19/26</a:t>
            </a:fld>
            <a:endParaRPr lang="en-US"/>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2CD34F-C385-7E4D-8765-BD36D61B295C}" type="slidenum">
              <a:rPr lang="en-US" smtClean="0"/>
              <a:t>‹N›</a:t>
            </a:fld>
            <a:endParaRPr lang="en-US"/>
          </a:p>
        </p:txBody>
      </p:sp>
    </p:spTree>
    <p:extLst>
      <p:ext uri="{BB962C8B-B14F-4D97-AF65-F5344CB8AC3E}">
        <p14:creationId xmlns:p14="http://schemas.microsoft.com/office/powerpoint/2010/main" val="578229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37C3418-C97B-4B60-A35F-98DC59334099}"/>
              </a:ext>
            </a:extLst>
          </p:cNvPr>
          <p:cNvSpPr>
            <a:spLocks noGrp="1"/>
          </p:cNvSpPr>
          <p:nvPr>
            <p:ph type="ctrTitle"/>
          </p:nvPr>
        </p:nvSpPr>
        <p:spPr>
          <a:xfrm>
            <a:off x="1524000" y="1122363"/>
            <a:ext cx="9144000" cy="2387600"/>
          </a:xfrm>
        </p:spPr>
        <p:txBody>
          <a:bodyPr anchor="b"/>
          <a:lstStyle>
            <a:lvl1pPr algn="ctr">
              <a:defRPr sz="6000"/>
            </a:lvl1pPr>
          </a:lstStyle>
          <a:p>
            <a:r>
              <a:rPr lang="it-IT" dirty="0"/>
              <a:t>Fare clic per modificare lo stile del titolo dello schema</a:t>
            </a:r>
          </a:p>
        </p:txBody>
      </p:sp>
      <p:sp>
        <p:nvSpPr>
          <p:cNvPr id="3" name="Sottotitolo 2">
            <a:extLst>
              <a:ext uri="{FF2B5EF4-FFF2-40B4-BE49-F238E27FC236}">
                <a16:creationId xmlns:a16="http://schemas.microsoft.com/office/drawing/2014/main" id="{67EB8631-2B03-4D6E-B553-2BC769EC9A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8FD4E31E-E93C-44D8-A455-4A60814BBB8C}"/>
              </a:ext>
            </a:extLst>
          </p:cNvPr>
          <p:cNvSpPr>
            <a:spLocks noGrp="1"/>
          </p:cNvSpPr>
          <p:nvPr>
            <p:ph type="dt" sz="half" idx="10"/>
          </p:nvPr>
        </p:nvSpPr>
        <p:spPr/>
        <p:txBody>
          <a:bodyPr/>
          <a:lstStyle>
            <a:lvl1pPr>
              <a:defRPr>
                <a:solidFill>
                  <a:srgbClr val="0070C0"/>
                </a:solidFill>
              </a:defRPr>
            </a:lvl1pPr>
          </a:lstStyle>
          <a:p>
            <a:fld id="{115FEAEB-AF0D-0646-828A-D0A4976A1466}" type="datetime1">
              <a:rPr lang="it-IT" smtClean="0"/>
              <a:t>19/02/26</a:t>
            </a:fld>
            <a:endParaRPr lang="it-IT"/>
          </a:p>
        </p:txBody>
      </p:sp>
      <p:sp>
        <p:nvSpPr>
          <p:cNvPr id="5" name="Segnaposto piè di pagina 4">
            <a:extLst>
              <a:ext uri="{FF2B5EF4-FFF2-40B4-BE49-F238E27FC236}">
                <a16:creationId xmlns:a16="http://schemas.microsoft.com/office/drawing/2014/main" id="{846E52E9-B83C-4A56-AD7F-DB533699E3E4}"/>
              </a:ext>
            </a:extLst>
          </p:cNvPr>
          <p:cNvSpPr>
            <a:spLocks noGrp="1"/>
          </p:cNvSpPr>
          <p:nvPr>
            <p:ph type="ftr" sz="quarter" idx="11"/>
          </p:nvPr>
        </p:nvSpPr>
        <p:spPr/>
        <p:txBody>
          <a:bodyPr/>
          <a:lstStyle>
            <a:lvl1pPr>
              <a:defRPr>
                <a:solidFill>
                  <a:srgbClr val="0070C0"/>
                </a:solidFill>
              </a:defRPr>
            </a:lvl1pPr>
          </a:lstStyle>
          <a:p>
            <a:r>
              <a:rPr lang="it-IT"/>
              <a:t>@FONDAZIONE Chips-IT</a:t>
            </a:r>
          </a:p>
        </p:txBody>
      </p:sp>
      <p:sp>
        <p:nvSpPr>
          <p:cNvPr id="6" name="Segnaposto numero diapositiva 5">
            <a:extLst>
              <a:ext uri="{FF2B5EF4-FFF2-40B4-BE49-F238E27FC236}">
                <a16:creationId xmlns:a16="http://schemas.microsoft.com/office/drawing/2014/main" id="{008CB9CE-C7F8-4236-912A-933482092B4A}"/>
              </a:ext>
            </a:extLst>
          </p:cNvPr>
          <p:cNvSpPr>
            <a:spLocks noGrp="1"/>
          </p:cNvSpPr>
          <p:nvPr>
            <p:ph type="sldNum" sz="quarter" idx="12"/>
          </p:nvPr>
        </p:nvSpPr>
        <p:spPr/>
        <p:txBody>
          <a:bodyPr/>
          <a:lstStyle>
            <a:lvl1pPr>
              <a:defRPr>
                <a:solidFill>
                  <a:srgbClr val="0070C0"/>
                </a:solidFill>
              </a:defRPr>
            </a:lvl1pPr>
          </a:lstStyle>
          <a:p>
            <a:fld id="{C76C6D34-8EF5-4D14-ABEC-9FFF567B206A}" type="slidenum">
              <a:rPr lang="it-IT" smtClean="0"/>
              <a:pPr/>
              <a:t>‹N›</a:t>
            </a:fld>
            <a:endParaRPr lang="it-IT"/>
          </a:p>
        </p:txBody>
      </p:sp>
      <p:cxnSp>
        <p:nvCxnSpPr>
          <p:cNvPr id="7" name="Connettore diritto 6">
            <a:extLst>
              <a:ext uri="{FF2B5EF4-FFF2-40B4-BE49-F238E27FC236}">
                <a16:creationId xmlns:a16="http://schemas.microsoft.com/office/drawing/2014/main" id="{D4EDB5EA-2711-4A65-9AFB-5A83678DF310}"/>
              </a:ext>
            </a:extLst>
          </p:cNvPr>
          <p:cNvCxnSpPr/>
          <p:nvPr userDrawn="1"/>
        </p:nvCxnSpPr>
        <p:spPr>
          <a:xfrm flipH="1">
            <a:off x="177800" y="1122363"/>
            <a:ext cx="1265220" cy="1223864"/>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Connettore diritto 7">
            <a:extLst>
              <a:ext uri="{FF2B5EF4-FFF2-40B4-BE49-F238E27FC236}">
                <a16:creationId xmlns:a16="http://schemas.microsoft.com/office/drawing/2014/main" id="{4A010BA1-6A42-4883-86AF-85D60076C77C}"/>
              </a:ext>
            </a:extLst>
          </p:cNvPr>
          <p:cNvCxnSpPr/>
          <p:nvPr userDrawn="1"/>
        </p:nvCxnSpPr>
        <p:spPr>
          <a:xfrm flipH="1" flipV="1">
            <a:off x="177800" y="2301055"/>
            <a:ext cx="1273550" cy="1325245"/>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id="{6437C127-E53F-42C8-9842-403A8BB8B85A}"/>
              </a:ext>
            </a:extLst>
          </p:cNvPr>
          <p:cNvCxnSpPr/>
          <p:nvPr userDrawn="1"/>
        </p:nvCxnSpPr>
        <p:spPr>
          <a:xfrm flipH="1">
            <a:off x="377040" y="1122364"/>
            <a:ext cx="1265220" cy="122386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Connettore diritto 9">
            <a:extLst>
              <a:ext uri="{FF2B5EF4-FFF2-40B4-BE49-F238E27FC236}">
                <a16:creationId xmlns:a16="http://schemas.microsoft.com/office/drawing/2014/main" id="{0F960FE7-03EF-4070-8DD4-66403D0B2F27}"/>
              </a:ext>
            </a:extLst>
          </p:cNvPr>
          <p:cNvCxnSpPr/>
          <p:nvPr userDrawn="1"/>
        </p:nvCxnSpPr>
        <p:spPr>
          <a:xfrm flipH="1" flipV="1">
            <a:off x="377040" y="2301056"/>
            <a:ext cx="1273550" cy="1325245"/>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1EDDF35C-65D7-4467-B41D-963C3C706473}"/>
              </a:ext>
            </a:extLst>
          </p:cNvPr>
          <p:cNvCxnSpPr/>
          <p:nvPr userDrawn="1"/>
        </p:nvCxnSpPr>
        <p:spPr>
          <a:xfrm flipH="1">
            <a:off x="584610" y="1122363"/>
            <a:ext cx="1265220" cy="122386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Connettore diritto 11">
            <a:extLst>
              <a:ext uri="{FF2B5EF4-FFF2-40B4-BE49-F238E27FC236}">
                <a16:creationId xmlns:a16="http://schemas.microsoft.com/office/drawing/2014/main" id="{DAD748C2-F3BE-4D90-A3A3-019FD972ED9B}"/>
              </a:ext>
            </a:extLst>
          </p:cNvPr>
          <p:cNvCxnSpPr/>
          <p:nvPr userDrawn="1"/>
        </p:nvCxnSpPr>
        <p:spPr>
          <a:xfrm flipH="1" flipV="1">
            <a:off x="584610" y="2301055"/>
            <a:ext cx="1273550" cy="132524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2961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2FC49F-2792-4834-8DED-F7C526CBE873}"/>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0C2BB1B-47AB-4C61-9845-6FE81B1ECB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7B04FC23-8606-4222-BE0D-9E4F222D5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BDF8C1C5-E2F2-4BB2-9C39-892D797DE295}"/>
              </a:ext>
            </a:extLst>
          </p:cNvPr>
          <p:cNvSpPr>
            <a:spLocks noGrp="1"/>
          </p:cNvSpPr>
          <p:nvPr>
            <p:ph type="dt" sz="half" idx="10"/>
          </p:nvPr>
        </p:nvSpPr>
        <p:spPr/>
        <p:txBody>
          <a:bodyPr/>
          <a:lstStyle/>
          <a:p>
            <a:fld id="{D309607E-BF87-D04F-99B0-CC7F3CA36C3F}" type="datetime1">
              <a:rPr lang="it-IT" smtClean="0"/>
              <a:t>19/02/26</a:t>
            </a:fld>
            <a:endParaRPr lang="it-IT"/>
          </a:p>
        </p:txBody>
      </p:sp>
      <p:sp>
        <p:nvSpPr>
          <p:cNvPr id="6" name="Segnaposto piè di pagina 5">
            <a:extLst>
              <a:ext uri="{FF2B5EF4-FFF2-40B4-BE49-F238E27FC236}">
                <a16:creationId xmlns:a16="http://schemas.microsoft.com/office/drawing/2014/main" id="{0D237F12-91DC-4920-9023-507C453B6449}"/>
              </a:ext>
            </a:extLst>
          </p:cNvPr>
          <p:cNvSpPr>
            <a:spLocks noGrp="1"/>
          </p:cNvSpPr>
          <p:nvPr>
            <p:ph type="ftr" sz="quarter" idx="11"/>
          </p:nvPr>
        </p:nvSpPr>
        <p:spPr/>
        <p:txBody>
          <a:bodyPr/>
          <a:lstStyle/>
          <a:p>
            <a:r>
              <a:rPr lang="it-IT"/>
              <a:t>@FONDAZIONE Chips-IT</a:t>
            </a:r>
          </a:p>
        </p:txBody>
      </p:sp>
      <p:sp>
        <p:nvSpPr>
          <p:cNvPr id="7" name="Segnaposto numero diapositiva 6">
            <a:extLst>
              <a:ext uri="{FF2B5EF4-FFF2-40B4-BE49-F238E27FC236}">
                <a16:creationId xmlns:a16="http://schemas.microsoft.com/office/drawing/2014/main" id="{078D4A52-2087-4FCD-BBF4-A9CA42F11DF9}"/>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1339535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648B053-B0E7-4D7A-B282-01F1907EE55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32164A45-FEF6-4D6B-890D-90011C5482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EB5D7935-643A-4ED0-A4B6-70F278DB5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C76C74F6-B535-4228-AA24-D91000BAE61D}"/>
              </a:ext>
            </a:extLst>
          </p:cNvPr>
          <p:cNvSpPr>
            <a:spLocks noGrp="1"/>
          </p:cNvSpPr>
          <p:nvPr>
            <p:ph type="dt" sz="half" idx="10"/>
          </p:nvPr>
        </p:nvSpPr>
        <p:spPr/>
        <p:txBody>
          <a:bodyPr/>
          <a:lstStyle/>
          <a:p>
            <a:fld id="{DDAC1976-41BE-8047-9711-3E7C95D8DA5D}" type="datetime1">
              <a:rPr lang="it-IT" smtClean="0"/>
              <a:t>19/02/26</a:t>
            </a:fld>
            <a:endParaRPr lang="it-IT"/>
          </a:p>
        </p:txBody>
      </p:sp>
      <p:sp>
        <p:nvSpPr>
          <p:cNvPr id="6" name="Segnaposto piè di pagina 5">
            <a:extLst>
              <a:ext uri="{FF2B5EF4-FFF2-40B4-BE49-F238E27FC236}">
                <a16:creationId xmlns:a16="http://schemas.microsoft.com/office/drawing/2014/main" id="{FBD6AFF4-F2AF-4F4D-9F7A-F2CBB8C35AA3}"/>
              </a:ext>
            </a:extLst>
          </p:cNvPr>
          <p:cNvSpPr>
            <a:spLocks noGrp="1"/>
          </p:cNvSpPr>
          <p:nvPr>
            <p:ph type="ftr" sz="quarter" idx="11"/>
          </p:nvPr>
        </p:nvSpPr>
        <p:spPr/>
        <p:txBody>
          <a:bodyPr/>
          <a:lstStyle/>
          <a:p>
            <a:r>
              <a:rPr lang="it-IT"/>
              <a:t>@FONDAZIONE Chips-IT</a:t>
            </a:r>
          </a:p>
        </p:txBody>
      </p:sp>
      <p:sp>
        <p:nvSpPr>
          <p:cNvPr id="7" name="Segnaposto numero diapositiva 6">
            <a:extLst>
              <a:ext uri="{FF2B5EF4-FFF2-40B4-BE49-F238E27FC236}">
                <a16:creationId xmlns:a16="http://schemas.microsoft.com/office/drawing/2014/main" id="{BB32806B-316A-46CF-B6F8-F934165F83E9}"/>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1825032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CAF0A125-94E9-4CB0-A72E-573FA3234C84}"/>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9F25A0C-AE07-4AF7-9ABA-7D50A2763ADC}"/>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5DE50FE-6441-4195-9EDE-7C78B9FDEDAF}"/>
              </a:ext>
            </a:extLst>
          </p:cNvPr>
          <p:cNvSpPr>
            <a:spLocks noGrp="1"/>
          </p:cNvSpPr>
          <p:nvPr>
            <p:ph type="dt" sz="half" idx="10"/>
          </p:nvPr>
        </p:nvSpPr>
        <p:spPr/>
        <p:txBody>
          <a:bodyPr/>
          <a:lstStyle/>
          <a:p>
            <a:fld id="{87501210-F7E2-0043-BC31-6F14D5027749}" type="datetime1">
              <a:rPr lang="it-IT" smtClean="0"/>
              <a:t>19/02/26</a:t>
            </a:fld>
            <a:endParaRPr lang="it-IT"/>
          </a:p>
        </p:txBody>
      </p:sp>
      <p:sp>
        <p:nvSpPr>
          <p:cNvPr id="5" name="Segnaposto piè di pagina 4">
            <a:extLst>
              <a:ext uri="{FF2B5EF4-FFF2-40B4-BE49-F238E27FC236}">
                <a16:creationId xmlns:a16="http://schemas.microsoft.com/office/drawing/2014/main" id="{5FB6663C-6F37-4EAD-B19B-FF64DCDE13AC}"/>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5F85FEF7-BAD1-403C-8598-3F4402A31001}"/>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296337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9DA792-766E-4ABB-9A77-F5C7AA4BFE1C}"/>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E9E8A00-F3F3-4124-8724-93B4A674E356}"/>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F9C9520-8A47-4E5F-96A3-43C6C0D2B3BF}"/>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97CC9262-AAF4-454A-BD56-CD42F8D781CE}"/>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85E5CED6-120A-4644-ADF3-4DB5C9607562}"/>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188818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DD17550-8502-4106-B1F6-15920E7A1C50}"/>
              </a:ext>
            </a:extLst>
          </p:cNvPr>
          <p:cNvSpPr>
            <a:spLocks noGrp="1"/>
          </p:cNvSpPr>
          <p:nvPr>
            <p:ph type="title"/>
          </p:nvPr>
        </p:nvSpPr>
        <p:spPr>
          <a:xfrm>
            <a:off x="831850" y="1709738"/>
            <a:ext cx="10515600" cy="2852737"/>
          </a:xfrm>
        </p:spPr>
        <p:txBody>
          <a:bodyPr anchor="b">
            <a:normAutofit/>
          </a:bodyPr>
          <a:lstStyle>
            <a:lvl1pPr algn="ctr">
              <a:defRPr sz="4800" b="1"/>
            </a:lvl1pPr>
          </a:lstStyle>
          <a:p>
            <a:r>
              <a:rPr lang="it-IT" dirty="0"/>
              <a:t>Fare clic per modificare lo stile del titolo dello schema</a:t>
            </a:r>
          </a:p>
        </p:txBody>
      </p:sp>
      <p:sp>
        <p:nvSpPr>
          <p:cNvPr id="3" name="Segnaposto testo 2">
            <a:extLst>
              <a:ext uri="{FF2B5EF4-FFF2-40B4-BE49-F238E27FC236}">
                <a16:creationId xmlns:a16="http://schemas.microsoft.com/office/drawing/2014/main" id="{DB9866B5-7C1B-4F20-B883-211728BB76D9}"/>
              </a:ext>
            </a:extLst>
          </p:cNvPr>
          <p:cNvSpPr>
            <a:spLocks noGrp="1"/>
          </p:cNvSpPr>
          <p:nvPr>
            <p:ph type="body" idx="1"/>
          </p:nvPr>
        </p:nvSpPr>
        <p:spPr>
          <a:xfrm>
            <a:off x="831850" y="5076277"/>
            <a:ext cx="10515600" cy="94138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id="{B1E39C3C-0D55-4850-B2F6-C593E629DB43}"/>
              </a:ext>
            </a:extLst>
          </p:cNvPr>
          <p:cNvSpPr>
            <a:spLocks noGrp="1"/>
          </p:cNvSpPr>
          <p:nvPr>
            <p:ph type="dt" sz="half" idx="10"/>
          </p:nvPr>
        </p:nvSpPr>
        <p:spPr/>
        <p:txBody>
          <a:bodyPr/>
          <a:lstStyle/>
          <a:p>
            <a:fld id="{8EAFE8C6-04D4-B64A-95C0-8649F7EA97A5}" type="datetime1">
              <a:rPr lang="it-IT" smtClean="0"/>
              <a:t>19/02/26</a:t>
            </a:fld>
            <a:endParaRPr lang="it-IT"/>
          </a:p>
        </p:txBody>
      </p:sp>
      <p:sp>
        <p:nvSpPr>
          <p:cNvPr id="5" name="Segnaposto piè di pagina 4">
            <a:extLst>
              <a:ext uri="{FF2B5EF4-FFF2-40B4-BE49-F238E27FC236}">
                <a16:creationId xmlns:a16="http://schemas.microsoft.com/office/drawing/2014/main" id="{ADF4A922-421C-4221-96D4-54A662F874F5}"/>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F047CCFD-8ACE-494A-9AC9-1F239806AEE9}"/>
              </a:ext>
            </a:extLst>
          </p:cNvPr>
          <p:cNvSpPr>
            <a:spLocks noGrp="1"/>
          </p:cNvSpPr>
          <p:nvPr>
            <p:ph type="sldNum" sz="quarter" idx="12"/>
          </p:nvPr>
        </p:nvSpPr>
        <p:spPr/>
        <p:txBody>
          <a:bodyPr/>
          <a:lstStyle/>
          <a:p>
            <a:fld id="{C76C6D34-8EF5-4D14-ABEC-9FFF567B206A}" type="slidenum">
              <a:rPr lang="it-IT" smtClean="0"/>
              <a:t>‹N›</a:t>
            </a:fld>
            <a:endParaRPr lang="it-IT"/>
          </a:p>
        </p:txBody>
      </p:sp>
      <p:cxnSp>
        <p:nvCxnSpPr>
          <p:cNvPr id="7" name="Connettore diritto 6">
            <a:extLst>
              <a:ext uri="{FF2B5EF4-FFF2-40B4-BE49-F238E27FC236}">
                <a16:creationId xmlns:a16="http://schemas.microsoft.com/office/drawing/2014/main" id="{382FC4ED-C7D9-4B1E-B845-809468DF1EBB}"/>
              </a:ext>
            </a:extLst>
          </p:cNvPr>
          <p:cNvCxnSpPr/>
          <p:nvPr userDrawn="1"/>
        </p:nvCxnSpPr>
        <p:spPr>
          <a:xfrm flipH="1">
            <a:off x="0" y="2467095"/>
            <a:ext cx="1265220" cy="1223864"/>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Connettore diritto 7">
            <a:extLst>
              <a:ext uri="{FF2B5EF4-FFF2-40B4-BE49-F238E27FC236}">
                <a16:creationId xmlns:a16="http://schemas.microsoft.com/office/drawing/2014/main" id="{7C025A92-6DAB-4B3C-8E4D-36CB3176894A}"/>
              </a:ext>
            </a:extLst>
          </p:cNvPr>
          <p:cNvCxnSpPr/>
          <p:nvPr userDrawn="1"/>
        </p:nvCxnSpPr>
        <p:spPr>
          <a:xfrm flipH="1" flipV="1">
            <a:off x="0" y="3645787"/>
            <a:ext cx="1273550" cy="1325245"/>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id="{668F695D-F460-498D-8C7E-1E34A1D5FFCB}"/>
              </a:ext>
            </a:extLst>
          </p:cNvPr>
          <p:cNvCxnSpPr/>
          <p:nvPr userDrawn="1"/>
        </p:nvCxnSpPr>
        <p:spPr>
          <a:xfrm flipH="1">
            <a:off x="199240" y="2467096"/>
            <a:ext cx="1265220" cy="122386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Connettore diritto 9">
            <a:extLst>
              <a:ext uri="{FF2B5EF4-FFF2-40B4-BE49-F238E27FC236}">
                <a16:creationId xmlns:a16="http://schemas.microsoft.com/office/drawing/2014/main" id="{B5BD9B9E-D4A2-4E04-A5B2-9E91C83EA139}"/>
              </a:ext>
            </a:extLst>
          </p:cNvPr>
          <p:cNvCxnSpPr/>
          <p:nvPr userDrawn="1"/>
        </p:nvCxnSpPr>
        <p:spPr>
          <a:xfrm flipH="1" flipV="1">
            <a:off x="199240" y="3645788"/>
            <a:ext cx="1273550" cy="1325245"/>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118014B7-68B6-45FD-970B-DB159ABEAA0E}"/>
              </a:ext>
            </a:extLst>
          </p:cNvPr>
          <p:cNvCxnSpPr/>
          <p:nvPr userDrawn="1"/>
        </p:nvCxnSpPr>
        <p:spPr>
          <a:xfrm flipH="1">
            <a:off x="406810" y="2467095"/>
            <a:ext cx="1265220" cy="122386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Connettore diritto 11">
            <a:extLst>
              <a:ext uri="{FF2B5EF4-FFF2-40B4-BE49-F238E27FC236}">
                <a16:creationId xmlns:a16="http://schemas.microsoft.com/office/drawing/2014/main" id="{1AC53062-5C83-468E-A31D-C5B54CEC4ED6}"/>
              </a:ext>
            </a:extLst>
          </p:cNvPr>
          <p:cNvCxnSpPr/>
          <p:nvPr userDrawn="1"/>
        </p:nvCxnSpPr>
        <p:spPr>
          <a:xfrm flipH="1" flipV="1">
            <a:off x="406810" y="3645787"/>
            <a:ext cx="1273550" cy="132524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42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E7231AC-7377-45AF-B314-3E5F98BB6AFB}"/>
              </a:ext>
            </a:extLst>
          </p:cNvPr>
          <p:cNvSpPr>
            <a:spLocks noGrp="1"/>
          </p:cNvSpPr>
          <p:nvPr>
            <p:ph type="title"/>
          </p:nvPr>
        </p:nvSpPr>
        <p:spPr>
          <a:xfrm>
            <a:off x="838200" y="348192"/>
            <a:ext cx="10515600" cy="1325563"/>
          </a:xfrm>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B84B9B0-4287-4346-8334-7FF9C42012AB}"/>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743135F5-F403-4B22-B2DC-92892B284D40}"/>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D8C035E5-9DCE-49A4-8332-2C7C02264613}"/>
              </a:ext>
            </a:extLst>
          </p:cNvPr>
          <p:cNvSpPr>
            <a:spLocks noGrp="1"/>
          </p:cNvSpPr>
          <p:nvPr>
            <p:ph type="dt" sz="half" idx="10"/>
          </p:nvPr>
        </p:nvSpPr>
        <p:spPr/>
        <p:txBody>
          <a:bodyPr/>
          <a:lstStyle/>
          <a:p>
            <a:fld id="{28E28F23-C966-1049-B521-ADAA9927145C}" type="datetime1">
              <a:rPr lang="it-IT" smtClean="0"/>
              <a:t>19/02/26</a:t>
            </a:fld>
            <a:endParaRPr lang="it-IT"/>
          </a:p>
        </p:txBody>
      </p:sp>
      <p:sp>
        <p:nvSpPr>
          <p:cNvPr id="6" name="Segnaposto piè di pagina 5">
            <a:extLst>
              <a:ext uri="{FF2B5EF4-FFF2-40B4-BE49-F238E27FC236}">
                <a16:creationId xmlns:a16="http://schemas.microsoft.com/office/drawing/2014/main" id="{EBCE16B8-972A-4C83-A80D-2F4BEEAB8F1E}"/>
              </a:ext>
            </a:extLst>
          </p:cNvPr>
          <p:cNvSpPr>
            <a:spLocks noGrp="1"/>
          </p:cNvSpPr>
          <p:nvPr>
            <p:ph type="ftr" sz="quarter" idx="11"/>
          </p:nvPr>
        </p:nvSpPr>
        <p:spPr/>
        <p:txBody>
          <a:bodyPr/>
          <a:lstStyle/>
          <a:p>
            <a:r>
              <a:rPr lang="it-IT"/>
              <a:t>@FONDAZIONE Chips-IT</a:t>
            </a:r>
          </a:p>
        </p:txBody>
      </p:sp>
      <p:sp>
        <p:nvSpPr>
          <p:cNvPr id="7" name="Segnaposto numero diapositiva 6">
            <a:extLst>
              <a:ext uri="{FF2B5EF4-FFF2-40B4-BE49-F238E27FC236}">
                <a16:creationId xmlns:a16="http://schemas.microsoft.com/office/drawing/2014/main" id="{0ACE9C73-BE70-45A1-8EF3-4AA6EBB92378}"/>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2594728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BBCABA4-C5FF-4C0A-A576-A442F3AEF1B3}"/>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2A6693A-46D8-473C-B5E9-35E1913E51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id="{D5FA4D90-9680-4362-B9C3-A96C9423294F}"/>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AE6260DE-80B2-48E3-94DE-B2EA8F1B79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id="{F7E51FAF-E4F7-4FD4-8813-AD1E80321E91}"/>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CD0061F-74CB-4052-86AC-B9179806B5C8}"/>
              </a:ext>
            </a:extLst>
          </p:cNvPr>
          <p:cNvSpPr>
            <a:spLocks noGrp="1"/>
          </p:cNvSpPr>
          <p:nvPr>
            <p:ph type="dt" sz="half" idx="10"/>
          </p:nvPr>
        </p:nvSpPr>
        <p:spPr/>
        <p:txBody>
          <a:bodyPr/>
          <a:lstStyle/>
          <a:p>
            <a:fld id="{5E0FBB36-E4EC-324B-AB48-E8335A5E9AD9}" type="datetime1">
              <a:rPr lang="it-IT" smtClean="0"/>
              <a:t>19/02/26</a:t>
            </a:fld>
            <a:endParaRPr lang="it-IT"/>
          </a:p>
        </p:txBody>
      </p:sp>
      <p:sp>
        <p:nvSpPr>
          <p:cNvPr id="8" name="Segnaposto piè di pagina 7">
            <a:extLst>
              <a:ext uri="{FF2B5EF4-FFF2-40B4-BE49-F238E27FC236}">
                <a16:creationId xmlns:a16="http://schemas.microsoft.com/office/drawing/2014/main" id="{01F5E491-4CB5-4C33-9455-B0615D937956}"/>
              </a:ext>
            </a:extLst>
          </p:cNvPr>
          <p:cNvSpPr>
            <a:spLocks noGrp="1"/>
          </p:cNvSpPr>
          <p:nvPr>
            <p:ph type="ftr" sz="quarter" idx="11"/>
          </p:nvPr>
        </p:nvSpPr>
        <p:spPr/>
        <p:txBody>
          <a:bodyPr/>
          <a:lstStyle/>
          <a:p>
            <a:r>
              <a:rPr lang="it-IT"/>
              <a:t>@FONDAZIONE Chips-IT</a:t>
            </a:r>
          </a:p>
        </p:txBody>
      </p:sp>
      <p:sp>
        <p:nvSpPr>
          <p:cNvPr id="9" name="Segnaposto numero diapositiva 8">
            <a:extLst>
              <a:ext uri="{FF2B5EF4-FFF2-40B4-BE49-F238E27FC236}">
                <a16:creationId xmlns:a16="http://schemas.microsoft.com/office/drawing/2014/main" id="{AE81EC73-4AEE-400B-AD21-E84D3B5800CB}"/>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22672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9C4478E-09D4-49EF-886A-73EA2C02F0CF}"/>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CE89BFAA-6A87-4363-B33A-3DA5C1F5A187}"/>
              </a:ext>
            </a:extLst>
          </p:cNvPr>
          <p:cNvSpPr>
            <a:spLocks noGrp="1"/>
          </p:cNvSpPr>
          <p:nvPr>
            <p:ph type="dt" sz="half" idx="10"/>
          </p:nvPr>
        </p:nvSpPr>
        <p:spPr/>
        <p:txBody>
          <a:bodyPr/>
          <a:lstStyle/>
          <a:p>
            <a:fld id="{06A598CB-BA8B-3249-9F64-043872E21933}" type="datetime1">
              <a:rPr lang="it-IT" smtClean="0"/>
              <a:t>19/02/26</a:t>
            </a:fld>
            <a:endParaRPr lang="it-IT"/>
          </a:p>
        </p:txBody>
      </p:sp>
      <p:sp>
        <p:nvSpPr>
          <p:cNvPr id="4" name="Segnaposto piè di pagina 3">
            <a:extLst>
              <a:ext uri="{FF2B5EF4-FFF2-40B4-BE49-F238E27FC236}">
                <a16:creationId xmlns:a16="http://schemas.microsoft.com/office/drawing/2014/main" id="{65E0B55D-C58B-4A71-BF08-36BE912FB0F6}"/>
              </a:ext>
            </a:extLst>
          </p:cNvPr>
          <p:cNvSpPr>
            <a:spLocks noGrp="1"/>
          </p:cNvSpPr>
          <p:nvPr>
            <p:ph type="ftr" sz="quarter" idx="11"/>
          </p:nvPr>
        </p:nvSpPr>
        <p:spPr/>
        <p:txBody>
          <a:bodyPr/>
          <a:lstStyle/>
          <a:p>
            <a:r>
              <a:rPr lang="it-IT"/>
              <a:t>@FONDAZIONE Chips-IT</a:t>
            </a:r>
          </a:p>
        </p:txBody>
      </p:sp>
      <p:sp>
        <p:nvSpPr>
          <p:cNvPr id="5" name="Segnaposto numero diapositiva 4">
            <a:extLst>
              <a:ext uri="{FF2B5EF4-FFF2-40B4-BE49-F238E27FC236}">
                <a16:creationId xmlns:a16="http://schemas.microsoft.com/office/drawing/2014/main" id="{487E6BE6-C105-4D2A-9FA8-81ACBA2F3141}"/>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1913920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C103C3D-1E52-4E91-B47A-DE0C908CC7B6}"/>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46BD1C44-E830-4873-8919-1ECFD2690413}"/>
              </a:ext>
            </a:extLst>
          </p:cNvPr>
          <p:cNvSpPr>
            <a:spLocks noGrp="1"/>
          </p:cNvSpPr>
          <p:nvPr>
            <p:ph type="dt" sz="half" idx="10"/>
          </p:nvPr>
        </p:nvSpPr>
        <p:spPr/>
        <p:txBody>
          <a:bodyPr/>
          <a:lstStyle/>
          <a:p>
            <a:fld id="{4BBDEDCB-F96E-D64C-88E2-901BF7782254}" type="datetime1">
              <a:rPr lang="it-IT" smtClean="0"/>
              <a:t>19/02/26</a:t>
            </a:fld>
            <a:endParaRPr lang="it-IT"/>
          </a:p>
        </p:txBody>
      </p:sp>
      <p:sp>
        <p:nvSpPr>
          <p:cNvPr id="4" name="Segnaposto piè di pagina 3">
            <a:extLst>
              <a:ext uri="{FF2B5EF4-FFF2-40B4-BE49-F238E27FC236}">
                <a16:creationId xmlns:a16="http://schemas.microsoft.com/office/drawing/2014/main" id="{D6797FDC-2D2A-4070-BDF4-A36B46DCA615}"/>
              </a:ext>
            </a:extLst>
          </p:cNvPr>
          <p:cNvSpPr>
            <a:spLocks noGrp="1"/>
          </p:cNvSpPr>
          <p:nvPr>
            <p:ph type="ftr" sz="quarter" idx="11"/>
          </p:nvPr>
        </p:nvSpPr>
        <p:spPr/>
        <p:txBody>
          <a:bodyPr/>
          <a:lstStyle/>
          <a:p>
            <a:r>
              <a:rPr lang="it-IT"/>
              <a:t>@FONDAZIONE Chips-IT</a:t>
            </a:r>
          </a:p>
        </p:txBody>
      </p:sp>
      <p:sp>
        <p:nvSpPr>
          <p:cNvPr id="5" name="Segnaposto numero diapositiva 4">
            <a:extLst>
              <a:ext uri="{FF2B5EF4-FFF2-40B4-BE49-F238E27FC236}">
                <a16:creationId xmlns:a16="http://schemas.microsoft.com/office/drawing/2014/main" id="{A6877803-B6D2-4F3F-8EED-94AB5BC535C7}"/>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2084069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1A7E5F1-8272-4364-9D85-BB1887741D61}"/>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6F481D9-716B-4C9F-9F65-AE513367BEE3}"/>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611F31B-64B0-49E9-87AE-73567AB4DFC6}"/>
              </a:ext>
            </a:extLst>
          </p:cNvPr>
          <p:cNvSpPr>
            <a:spLocks noGrp="1"/>
          </p:cNvSpPr>
          <p:nvPr>
            <p:ph type="dt" sz="half" idx="10"/>
          </p:nvPr>
        </p:nvSpPr>
        <p:spPr/>
        <p:txBody>
          <a:bodyPr/>
          <a:lstStyle/>
          <a:p>
            <a:fld id="{0B8F851C-ABD2-0C4A-AA01-87A63533584F}" type="datetime1">
              <a:rPr lang="it-IT" smtClean="0"/>
              <a:t>19/02/26</a:t>
            </a:fld>
            <a:endParaRPr lang="it-IT"/>
          </a:p>
        </p:txBody>
      </p:sp>
      <p:sp>
        <p:nvSpPr>
          <p:cNvPr id="5" name="Segnaposto piè di pagina 4">
            <a:extLst>
              <a:ext uri="{FF2B5EF4-FFF2-40B4-BE49-F238E27FC236}">
                <a16:creationId xmlns:a16="http://schemas.microsoft.com/office/drawing/2014/main" id="{62D00349-815C-418A-99D2-DCD48DC26592}"/>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F4C697C2-1239-49C2-BB8A-B2299AA4F074}"/>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186935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7F2D9438-DF11-4422-BCB9-9CD1FBD3D784}"/>
              </a:ext>
            </a:extLst>
          </p:cNvPr>
          <p:cNvSpPr>
            <a:spLocks noGrp="1"/>
          </p:cNvSpPr>
          <p:nvPr>
            <p:ph type="dt" sz="half" idx="10"/>
          </p:nvPr>
        </p:nvSpPr>
        <p:spPr/>
        <p:txBody>
          <a:bodyPr/>
          <a:lstStyle/>
          <a:p>
            <a:fld id="{3CF3E2CF-68DD-C945-B6F4-73EA4F8F24E3}" type="datetime1">
              <a:rPr lang="it-IT" smtClean="0"/>
              <a:t>19/02/26</a:t>
            </a:fld>
            <a:endParaRPr lang="it-IT"/>
          </a:p>
        </p:txBody>
      </p:sp>
      <p:sp>
        <p:nvSpPr>
          <p:cNvPr id="3" name="Segnaposto piè di pagina 2">
            <a:extLst>
              <a:ext uri="{FF2B5EF4-FFF2-40B4-BE49-F238E27FC236}">
                <a16:creationId xmlns:a16="http://schemas.microsoft.com/office/drawing/2014/main" id="{00D82DA0-5008-4E76-B847-817E9FFFFE79}"/>
              </a:ext>
            </a:extLst>
          </p:cNvPr>
          <p:cNvSpPr>
            <a:spLocks noGrp="1"/>
          </p:cNvSpPr>
          <p:nvPr>
            <p:ph type="ftr" sz="quarter" idx="11"/>
          </p:nvPr>
        </p:nvSpPr>
        <p:spPr/>
        <p:txBody>
          <a:bodyPr/>
          <a:lstStyle/>
          <a:p>
            <a:r>
              <a:rPr lang="it-IT"/>
              <a:t>@FONDAZIONE Chips-IT</a:t>
            </a:r>
          </a:p>
        </p:txBody>
      </p:sp>
      <p:sp>
        <p:nvSpPr>
          <p:cNvPr id="4" name="Segnaposto numero diapositiva 3">
            <a:extLst>
              <a:ext uri="{FF2B5EF4-FFF2-40B4-BE49-F238E27FC236}">
                <a16:creationId xmlns:a16="http://schemas.microsoft.com/office/drawing/2014/main" id="{AC86188C-381B-4800-B535-03A8FA6A8D86}"/>
              </a:ext>
            </a:extLst>
          </p:cNvPr>
          <p:cNvSpPr>
            <a:spLocks noGrp="1"/>
          </p:cNvSpPr>
          <p:nvPr>
            <p:ph type="sldNum" sz="quarter" idx="12"/>
          </p:nvPr>
        </p:nvSpPr>
        <p:spPr/>
        <p:txBody>
          <a:bodyPr/>
          <a:lstStyle/>
          <a:p>
            <a:fld id="{C76C6D34-8EF5-4D14-ABEC-9FFF567B206A}" type="slidenum">
              <a:rPr lang="it-IT" smtClean="0"/>
              <a:t>‹N›</a:t>
            </a:fld>
            <a:endParaRPr lang="it-IT"/>
          </a:p>
        </p:txBody>
      </p:sp>
    </p:spTree>
    <p:extLst>
      <p:ext uri="{BB962C8B-B14F-4D97-AF65-F5344CB8AC3E}">
        <p14:creationId xmlns:p14="http://schemas.microsoft.com/office/powerpoint/2010/main" val="1723322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61CBE947-FE03-4F75-BB71-80D07441A00F}"/>
              </a:ext>
            </a:extLst>
          </p:cNvPr>
          <p:cNvSpPr>
            <a:spLocks noGrp="1"/>
          </p:cNvSpPr>
          <p:nvPr>
            <p:ph type="title"/>
          </p:nvPr>
        </p:nvSpPr>
        <p:spPr>
          <a:xfrm>
            <a:off x="838200" y="365125"/>
            <a:ext cx="9811792"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298B3A8-5061-4B18-88FE-C8A110E6A7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34F644D-7F65-4273-ADBA-A426D4FF20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9AE05-314E-DD4B-9C80-242EC390FFC8}" type="datetime1">
              <a:rPr lang="it-IT" smtClean="0"/>
              <a:t>19/02/26</a:t>
            </a:fld>
            <a:endParaRPr lang="it-IT"/>
          </a:p>
        </p:txBody>
      </p:sp>
      <p:sp>
        <p:nvSpPr>
          <p:cNvPr id="5" name="Segnaposto piè di pagina 4">
            <a:extLst>
              <a:ext uri="{FF2B5EF4-FFF2-40B4-BE49-F238E27FC236}">
                <a16:creationId xmlns:a16="http://schemas.microsoft.com/office/drawing/2014/main" id="{7B6F08B2-D8D0-4E0F-A5D3-220E7463C0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a:t>@FONDAZIONE Chips-IT</a:t>
            </a:r>
          </a:p>
        </p:txBody>
      </p:sp>
      <p:sp>
        <p:nvSpPr>
          <p:cNvPr id="6" name="Segnaposto numero diapositiva 5">
            <a:extLst>
              <a:ext uri="{FF2B5EF4-FFF2-40B4-BE49-F238E27FC236}">
                <a16:creationId xmlns:a16="http://schemas.microsoft.com/office/drawing/2014/main" id="{C90BB846-ED03-469E-A4B4-A9290E4D43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6C6D34-8EF5-4D14-ABEC-9FFF567B206A}" type="slidenum">
              <a:rPr lang="it-IT" smtClean="0"/>
              <a:t>‹N›</a:t>
            </a:fld>
            <a:endParaRPr lang="it-IT"/>
          </a:p>
        </p:txBody>
      </p:sp>
      <p:cxnSp>
        <p:nvCxnSpPr>
          <p:cNvPr id="7" name="Connettore diritto 6">
            <a:extLst>
              <a:ext uri="{FF2B5EF4-FFF2-40B4-BE49-F238E27FC236}">
                <a16:creationId xmlns:a16="http://schemas.microsoft.com/office/drawing/2014/main" id="{E7ED19E2-22D0-440A-B411-6D284173BE4D}"/>
              </a:ext>
            </a:extLst>
          </p:cNvPr>
          <p:cNvCxnSpPr>
            <a:cxnSpLocks/>
          </p:cNvCxnSpPr>
          <p:nvPr userDrawn="1"/>
        </p:nvCxnSpPr>
        <p:spPr>
          <a:xfrm flipH="1" flipV="1">
            <a:off x="838200" y="6176962"/>
            <a:ext cx="10515600" cy="1"/>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8" name="Immagine 7">
            <a:extLst>
              <a:ext uri="{FF2B5EF4-FFF2-40B4-BE49-F238E27FC236}">
                <a16:creationId xmlns:a16="http://schemas.microsoft.com/office/drawing/2014/main" id="{DA5C534A-38C3-4CE0-8A81-81E6CC1E6DC3}"/>
              </a:ext>
            </a:extLst>
          </p:cNvPr>
          <p:cNvPicPr>
            <a:picLocks noChangeAspect="1"/>
          </p:cNvPicPr>
          <p:nvPr userDrawn="1"/>
        </p:nvPicPr>
        <p:blipFill>
          <a:blip r:embed="rId14">
            <a:clrChange>
              <a:clrFrom>
                <a:srgbClr val="FFFFFF"/>
              </a:clrFrom>
              <a:clrTo>
                <a:srgbClr val="FFFFFF">
                  <a:alpha val="0"/>
                </a:srgbClr>
              </a:clrTo>
            </a:clrChange>
          </a:blip>
          <a:stretch>
            <a:fillRect/>
          </a:stretch>
        </p:blipFill>
        <p:spPr>
          <a:xfrm>
            <a:off x="10888134" y="118639"/>
            <a:ext cx="1197383" cy="824864"/>
          </a:xfrm>
          <a:prstGeom prst="rect">
            <a:avLst/>
          </a:prstGeom>
        </p:spPr>
      </p:pic>
    </p:spTree>
    <p:extLst>
      <p:ext uri="{BB962C8B-B14F-4D97-AF65-F5344CB8AC3E}">
        <p14:creationId xmlns:p14="http://schemas.microsoft.com/office/powerpoint/2010/main" val="1908964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8" r:id="rId8"/>
    <p:sldLayoutId id="2147483655" r:id="rId9"/>
    <p:sldLayoutId id="2147483656" r:id="rId10"/>
    <p:sldLayoutId id="2147483657" r:id="rId11"/>
    <p:sldLayoutId id="2147483659"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s://www.chips-ju.europa.eu/GB_2025.125_Appendix8_2026_CEIv1.pd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hyperlink" Target="https://www.cpe2day.com/post/electrical-engineering-shortages-over-the-next-five-year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ustat.mur.gov.it/media/1309/monitoraggio_immatricolati_mar2025.pdf"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s://ustat.mur.gov.it/" TargetMode="Externa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F743A941-7C0A-4F01-835C-0EAA584C637F}"/>
              </a:ext>
            </a:extLst>
          </p:cNvPr>
          <p:cNvSpPr>
            <a:spLocks noGrp="1"/>
          </p:cNvSpPr>
          <p:nvPr>
            <p:ph type="ctrTitle"/>
          </p:nvPr>
        </p:nvSpPr>
        <p:spPr/>
        <p:txBody>
          <a:bodyPr>
            <a:normAutofit/>
          </a:bodyPr>
          <a:lstStyle/>
          <a:p>
            <a:r>
              <a:rPr lang="it-IT" dirty="0"/>
              <a:t>Skills Gap</a:t>
            </a:r>
          </a:p>
        </p:txBody>
      </p:sp>
      <p:sp>
        <p:nvSpPr>
          <p:cNvPr id="7" name="Sottotitolo 6">
            <a:extLst>
              <a:ext uri="{FF2B5EF4-FFF2-40B4-BE49-F238E27FC236}">
                <a16:creationId xmlns:a16="http://schemas.microsoft.com/office/drawing/2014/main" id="{CFB49A9D-C140-42C5-BF37-6446268C2AAB}"/>
              </a:ext>
            </a:extLst>
          </p:cNvPr>
          <p:cNvSpPr>
            <a:spLocks noGrp="1"/>
          </p:cNvSpPr>
          <p:nvPr>
            <p:ph type="subTitle" idx="1"/>
          </p:nvPr>
        </p:nvSpPr>
        <p:spPr/>
        <p:txBody>
          <a:bodyPr>
            <a:normAutofit lnSpcReduction="10000"/>
          </a:bodyPr>
          <a:lstStyle/>
          <a:p>
            <a:endParaRPr lang="it-IT" dirty="0"/>
          </a:p>
          <a:p>
            <a:r>
              <a:rPr lang="en-US" b="1" dirty="0"/>
              <a:t>Enrico Sangiorgi</a:t>
            </a:r>
          </a:p>
          <a:p>
            <a:r>
              <a:rPr lang="it-IT" dirty="0"/>
              <a:t>Fondazione Chips-IT and University of Bologna</a:t>
            </a:r>
          </a:p>
          <a:p>
            <a:r>
              <a:rPr lang="it-IT" dirty="0"/>
              <a:t>Chips JU Information Day,  Roma </a:t>
            </a:r>
            <a:r>
              <a:rPr lang="it-IT" dirty="0" err="1"/>
              <a:t>February</a:t>
            </a:r>
            <a:r>
              <a:rPr lang="it-IT" dirty="0"/>
              <a:t> 26, 2026</a:t>
            </a:r>
          </a:p>
        </p:txBody>
      </p:sp>
      <p:sp>
        <p:nvSpPr>
          <p:cNvPr id="12" name="Segnaposto data 3">
            <a:extLst>
              <a:ext uri="{FF2B5EF4-FFF2-40B4-BE49-F238E27FC236}">
                <a16:creationId xmlns:a16="http://schemas.microsoft.com/office/drawing/2014/main" id="{A2F1F1C5-B2CB-4D4D-8F56-24254E61626C}"/>
              </a:ext>
            </a:extLst>
          </p:cNvPr>
          <p:cNvSpPr>
            <a:spLocks noGrp="1"/>
          </p:cNvSpPr>
          <p:nvPr>
            <p:ph type="dt" sz="half" idx="10"/>
          </p:nvPr>
        </p:nvSpPr>
        <p:spPr>
          <a:xfrm>
            <a:off x="838200" y="6356350"/>
            <a:ext cx="2743200" cy="365125"/>
          </a:xfrm>
        </p:spPr>
        <p:txBody>
          <a:bodyPr/>
          <a:lstStyle>
            <a:lvl1pPr>
              <a:defRPr>
                <a:solidFill>
                  <a:srgbClr val="0070C0"/>
                </a:solidFill>
              </a:defRPr>
            </a:lvl1pPr>
          </a:lstStyle>
          <a:p>
            <a:fld id="{9913D37A-FE6D-F94E-A6E2-96AE02871B37}" type="datetime1">
              <a:rPr lang="it-IT" smtClean="0"/>
              <a:t>19/02/26</a:t>
            </a:fld>
            <a:endParaRPr lang="it-IT"/>
          </a:p>
        </p:txBody>
      </p:sp>
      <p:sp>
        <p:nvSpPr>
          <p:cNvPr id="13" name="Segnaposto piè di pagina 4">
            <a:extLst>
              <a:ext uri="{FF2B5EF4-FFF2-40B4-BE49-F238E27FC236}">
                <a16:creationId xmlns:a16="http://schemas.microsoft.com/office/drawing/2014/main" id="{B670089D-3661-49A9-A6DB-747BCB19F588}"/>
              </a:ext>
            </a:extLst>
          </p:cNvPr>
          <p:cNvSpPr>
            <a:spLocks noGrp="1"/>
          </p:cNvSpPr>
          <p:nvPr>
            <p:ph type="ftr" sz="quarter" idx="11"/>
          </p:nvPr>
        </p:nvSpPr>
        <p:spPr>
          <a:xfrm>
            <a:off x="3681153" y="6356350"/>
            <a:ext cx="4114800" cy="365125"/>
          </a:xfrm>
        </p:spPr>
        <p:txBody>
          <a:bodyPr/>
          <a:lstStyle>
            <a:lvl1pPr>
              <a:defRPr>
                <a:solidFill>
                  <a:srgbClr val="0070C0"/>
                </a:solidFill>
              </a:defRPr>
            </a:lvl1pPr>
          </a:lstStyle>
          <a:p>
            <a:r>
              <a:rPr lang="it-IT"/>
              <a:t>@FONDAZIONE Chips-IT</a:t>
            </a:r>
          </a:p>
        </p:txBody>
      </p:sp>
      <p:sp>
        <p:nvSpPr>
          <p:cNvPr id="14" name="Segnaposto numero diapositiva 5">
            <a:extLst>
              <a:ext uri="{FF2B5EF4-FFF2-40B4-BE49-F238E27FC236}">
                <a16:creationId xmlns:a16="http://schemas.microsoft.com/office/drawing/2014/main" id="{1CAB2ED2-DA16-4741-AC55-A96C415CBE53}"/>
              </a:ext>
            </a:extLst>
          </p:cNvPr>
          <p:cNvSpPr>
            <a:spLocks noGrp="1"/>
          </p:cNvSpPr>
          <p:nvPr>
            <p:ph type="sldNum" sz="quarter" idx="12"/>
          </p:nvPr>
        </p:nvSpPr>
        <p:spPr>
          <a:xfrm>
            <a:off x="8610600" y="6356350"/>
            <a:ext cx="2743200" cy="365125"/>
          </a:xfrm>
        </p:spPr>
        <p:txBody>
          <a:bodyPr/>
          <a:lstStyle>
            <a:lvl1pPr>
              <a:defRPr>
                <a:solidFill>
                  <a:srgbClr val="0070C0"/>
                </a:solidFill>
              </a:defRPr>
            </a:lvl1pPr>
          </a:lstStyle>
          <a:p>
            <a:fld id="{C76C6D34-8EF5-4D14-ABEC-9FFF567B206A}" type="slidenum">
              <a:rPr lang="it-IT" smtClean="0"/>
              <a:pPr/>
              <a:t>1</a:t>
            </a:fld>
            <a:endParaRPr lang="it-IT"/>
          </a:p>
        </p:txBody>
      </p:sp>
      <p:pic>
        <p:nvPicPr>
          <p:cNvPr id="15" name="Immagine 14">
            <a:extLst>
              <a:ext uri="{FF2B5EF4-FFF2-40B4-BE49-F238E27FC236}">
                <a16:creationId xmlns:a16="http://schemas.microsoft.com/office/drawing/2014/main" id="{AE63201C-38F7-40F0-B09B-6B004EF8E0C5}"/>
              </a:ext>
            </a:extLst>
          </p:cNvPr>
          <p:cNvPicPr>
            <a:picLocks noChangeAspect="1"/>
          </p:cNvPicPr>
          <p:nvPr/>
        </p:nvPicPr>
        <p:blipFill>
          <a:blip r:embed="rId2"/>
          <a:stretch>
            <a:fillRect/>
          </a:stretch>
        </p:blipFill>
        <p:spPr>
          <a:xfrm>
            <a:off x="3194832" y="6223880"/>
            <a:ext cx="843768" cy="581395"/>
          </a:xfrm>
          <a:prstGeom prst="rect">
            <a:avLst/>
          </a:prstGeom>
        </p:spPr>
      </p:pic>
      <p:pic>
        <p:nvPicPr>
          <p:cNvPr id="10" name="Immagine 9">
            <a:extLst>
              <a:ext uri="{FF2B5EF4-FFF2-40B4-BE49-F238E27FC236}">
                <a16:creationId xmlns:a16="http://schemas.microsoft.com/office/drawing/2014/main" id="{F7877CDF-9D87-44AC-A920-D65C84B440DB}"/>
              </a:ext>
            </a:extLst>
          </p:cNvPr>
          <p:cNvPicPr>
            <a:picLocks noChangeAspect="1"/>
          </p:cNvPicPr>
          <p:nvPr/>
        </p:nvPicPr>
        <p:blipFill>
          <a:blip r:embed="rId3"/>
          <a:stretch>
            <a:fillRect/>
          </a:stretch>
        </p:blipFill>
        <p:spPr>
          <a:xfrm>
            <a:off x="108065" y="127914"/>
            <a:ext cx="2321996" cy="786792"/>
          </a:xfrm>
          <a:prstGeom prst="rect">
            <a:avLst/>
          </a:prstGeom>
        </p:spPr>
      </p:pic>
      <p:pic>
        <p:nvPicPr>
          <p:cNvPr id="2" name="Immagine 1">
            <a:extLst>
              <a:ext uri="{FF2B5EF4-FFF2-40B4-BE49-F238E27FC236}">
                <a16:creationId xmlns:a16="http://schemas.microsoft.com/office/drawing/2014/main" id="{2B65A418-A171-4EBC-8D73-05A6D39FEADD}"/>
              </a:ext>
            </a:extLst>
          </p:cNvPr>
          <p:cNvPicPr>
            <a:picLocks noChangeAspect="1"/>
          </p:cNvPicPr>
          <p:nvPr/>
        </p:nvPicPr>
        <p:blipFill>
          <a:blip r:embed="rId4"/>
          <a:stretch>
            <a:fillRect/>
          </a:stretch>
        </p:blipFill>
        <p:spPr>
          <a:xfrm>
            <a:off x="8061820" y="6293884"/>
            <a:ext cx="1219426" cy="427591"/>
          </a:xfrm>
          <a:prstGeom prst="rect">
            <a:avLst/>
          </a:prstGeom>
        </p:spPr>
      </p:pic>
    </p:spTree>
    <p:extLst>
      <p:ext uri="{BB962C8B-B14F-4D97-AF65-F5344CB8AC3E}">
        <p14:creationId xmlns:p14="http://schemas.microsoft.com/office/powerpoint/2010/main" val="2053143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5A904627-5218-41D7-AEEF-BCAEF7C5048C}"/>
              </a:ext>
            </a:extLst>
          </p:cNvPr>
          <p:cNvSpPr>
            <a:spLocks noGrp="1"/>
          </p:cNvSpPr>
          <p:nvPr>
            <p:ph type="ctrTitle"/>
          </p:nvPr>
        </p:nvSpPr>
        <p:spPr/>
        <p:txBody>
          <a:bodyPr>
            <a:normAutofit/>
          </a:bodyPr>
          <a:lstStyle/>
          <a:p>
            <a:r>
              <a:rPr lang="en-US" sz="4800" b="1" dirty="0"/>
              <a:t>Chips JU Skills development call (ECS Brokerage Event 2026)</a:t>
            </a:r>
            <a:endParaRPr lang="it-IT" sz="4800" dirty="0"/>
          </a:p>
        </p:txBody>
      </p:sp>
      <p:sp>
        <p:nvSpPr>
          <p:cNvPr id="8" name="Sottotitolo 7">
            <a:extLst>
              <a:ext uri="{FF2B5EF4-FFF2-40B4-BE49-F238E27FC236}">
                <a16:creationId xmlns:a16="http://schemas.microsoft.com/office/drawing/2014/main" id="{999A93C4-465F-44B1-9B7C-CC69D91D979E}"/>
              </a:ext>
            </a:extLst>
          </p:cNvPr>
          <p:cNvSpPr>
            <a:spLocks noGrp="1"/>
          </p:cNvSpPr>
          <p:nvPr>
            <p:ph type="subTitle" idx="1"/>
          </p:nvPr>
        </p:nvSpPr>
        <p:spPr/>
        <p:txBody>
          <a:bodyPr/>
          <a:lstStyle/>
          <a:p>
            <a:endParaRPr lang="it-IT"/>
          </a:p>
        </p:txBody>
      </p:sp>
      <p:sp>
        <p:nvSpPr>
          <p:cNvPr id="4" name="Segnaposto data 3">
            <a:extLst>
              <a:ext uri="{FF2B5EF4-FFF2-40B4-BE49-F238E27FC236}">
                <a16:creationId xmlns:a16="http://schemas.microsoft.com/office/drawing/2014/main" id="{BEDE208C-A23F-4B62-B59B-4CA3679C51F9}"/>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70872504-9C4B-4F65-8AEE-DCAC7715BC76}"/>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C11049D7-1AC3-4E05-B067-8410FE585619}"/>
              </a:ext>
            </a:extLst>
          </p:cNvPr>
          <p:cNvSpPr>
            <a:spLocks noGrp="1"/>
          </p:cNvSpPr>
          <p:nvPr>
            <p:ph type="sldNum" sz="quarter" idx="12"/>
          </p:nvPr>
        </p:nvSpPr>
        <p:spPr/>
        <p:txBody>
          <a:bodyPr/>
          <a:lstStyle/>
          <a:p>
            <a:fld id="{C76C6D34-8EF5-4D14-ABEC-9FFF567B206A}" type="slidenum">
              <a:rPr lang="it-IT" smtClean="0"/>
              <a:t>10</a:t>
            </a:fld>
            <a:endParaRPr lang="it-IT"/>
          </a:p>
        </p:txBody>
      </p:sp>
    </p:spTree>
    <p:extLst>
      <p:ext uri="{BB962C8B-B14F-4D97-AF65-F5344CB8AC3E}">
        <p14:creationId xmlns:p14="http://schemas.microsoft.com/office/powerpoint/2010/main" val="3339642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52EF2C-C259-69EE-8DB4-27CEE7753F3B}"/>
              </a:ext>
            </a:extLst>
          </p:cNvPr>
          <p:cNvSpPr>
            <a:spLocks noGrp="1"/>
          </p:cNvSpPr>
          <p:nvPr>
            <p:ph type="title"/>
          </p:nvPr>
        </p:nvSpPr>
        <p:spPr>
          <a:xfrm>
            <a:off x="124968" y="0"/>
            <a:ext cx="11471750" cy="1325563"/>
          </a:xfrm>
        </p:spPr>
        <p:txBody>
          <a:bodyPr>
            <a:noAutofit/>
          </a:bodyPr>
          <a:lstStyle/>
          <a:p>
            <a:pPr algn="ctr"/>
            <a:r>
              <a:rPr lang="en-US" sz="4000" dirty="0"/>
              <a:t>Chips JU Skills development call </a:t>
            </a:r>
            <a:br>
              <a:rPr lang="en-US" sz="4000" dirty="0"/>
            </a:br>
            <a:r>
              <a:rPr lang="en-US" sz="4000" dirty="0"/>
              <a:t>ECS Brokerage Event 2026</a:t>
            </a:r>
          </a:p>
        </p:txBody>
      </p:sp>
      <p:sp>
        <p:nvSpPr>
          <p:cNvPr id="3" name="Segnaposto contenuto 2">
            <a:extLst>
              <a:ext uri="{FF2B5EF4-FFF2-40B4-BE49-F238E27FC236}">
                <a16:creationId xmlns:a16="http://schemas.microsoft.com/office/drawing/2014/main" id="{92FF359B-4B8A-FE00-410F-0C88ECA888C8}"/>
              </a:ext>
            </a:extLst>
          </p:cNvPr>
          <p:cNvSpPr>
            <a:spLocks noGrp="1"/>
          </p:cNvSpPr>
          <p:nvPr>
            <p:ph idx="1"/>
          </p:nvPr>
        </p:nvSpPr>
        <p:spPr>
          <a:xfrm>
            <a:off x="1081118" y="1253331"/>
            <a:ext cx="10515600" cy="4351338"/>
          </a:xfrm>
        </p:spPr>
        <p:txBody>
          <a:bodyPr>
            <a:normAutofit fontScale="92500" lnSpcReduction="10000"/>
          </a:bodyPr>
          <a:lstStyle/>
          <a:p>
            <a:r>
              <a:rPr lang="en-US" sz="3200" dirty="0"/>
              <a:t>Chips for Europe Initiative</a:t>
            </a:r>
          </a:p>
          <a:p>
            <a:r>
              <a:rPr lang="en-US" sz="3200" dirty="0"/>
              <a:t>Three actions:</a:t>
            </a:r>
          </a:p>
          <a:p>
            <a:pPr lvl="1"/>
            <a:r>
              <a:rPr lang="en-US" sz="2800" dirty="0"/>
              <a:t>Pilot Federation</a:t>
            </a:r>
          </a:p>
          <a:p>
            <a:pPr lvl="1"/>
            <a:r>
              <a:rPr lang="en-US" sz="2800" dirty="0"/>
              <a:t>Stimulation of Chip Design</a:t>
            </a:r>
          </a:p>
          <a:p>
            <a:pPr lvl="1"/>
            <a:r>
              <a:rPr lang="en-US" sz="2800" dirty="0"/>
              <a:t>Skills Hub of Excellence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i="0" u="none" strike="noStrike" kern="1200" cap="none" spc="0" normalizeH="0" baseline="0" noProof="0" dirty="0">
                <a:ln>
                  <a:noFill/>
                </a:ln>
                <a:solidFill>
                  <a:prstClr val="black"/>
                </a:solidFill>
                <a:effectLst/>
                <a:uLnTx/>
                <a:uFillTx/>
                <a:latin typeface="Calibri" panose="020F0502020204030204"/>
                <a:ea typeface="+mn-ea"/>
                <a:cs typeface="+mn-cs"/>
              </a:rPr>
              <a:t>One stage: July 7, September 17</a:t>
            </a:r>
          </a:p>
          <a:p>
            <a:r>
              <a:rPr lang="en-US" sz="3200" dirty="0"/>
              <a:t>Full information available in the Chips JU 2026 Work </a:t>
            </a:r>
            <a:r>
              <a:rPr lang="en-US" sz="3200" dirty="0" err="1"/>
              <a:t>Programme</a:t>
            </a:r>
            <a:r>
              <a:rPr lang="en-US" sz="3200" dirty="0"/>
              <a:t> (Appendix 8, Initiative part)</a:t>
            </a:r>
          </a:p>
          <a:p>
            <a:r>
              <a:rPr lang="en-US" sz="3200" dirty="0">
                <a:hlinkClick r:id="rId2"/>
              </a:rPr>
              <a:t>https://www.chips-ju.europa.eu/GB_2025.125_Appendix8_2026_CEIv1.pdf</a:t>
            </a:r>
            <a:r>
              <a:rPr lang="en-US" sz="3200" dirty="0"/>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20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endParaRPr lang="en-US" dirty="0"/>
          </a:p>
        </p:txBody>
      </p:sp>
      <p:sp>
        <p:nvSpPr>
          <p:cNvPr id="4" name="Segnaposto data 3">
            <a:extLst>
              <a:ext uri="{FF2B5EF4-FFF2-40B4-BE49-F238E27FC236}">
                <a16:creationId xmlns:a16="http://schemas.microsoft.com/office/drawing/2014/main" id="{F413D414-DA84-68B9-0D29-BD91EB44A604}"/>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67DD1A6D-9E7D-5603-68C0-C3BA758127D6}"/>
              </a:ext>
            </a:extLst>
          </p:cNvPr>
          <p:cNvSpPr>
            <a:spLocks noGrp="1"/>
          </p:cNvSpPr>
          <p:nvPr>
            <p:ph type="ftr" sz="quarter" idx="11"/>
          </p:nvPr>
        </p:nvSpPr>
        <p:spPr/>
        <p:txBody>
          <a:bodyPr/>
          <a:lstStyle/>
          <a:p>
            <a:r>
              <a:rPr lang="it-IT" dirty="0"/>
              <a:t>@FONDAZIONE Chips-IT</a:t>
            </a:r>
          </a:p>
        </p:txBody>
      </p:sp>
      <p:sp>
        <p:nvSpPr>
          <p:cNvPr id="6" name="Segnaposto numero diapositiva 5">
            <a:extLst>
              <a:ext uri="{FF2B5EF4-FFF2-40B4-BE49-F238E27FC236}">
                <a16:creationId xmlns:a16="http://schemas.microsoft.com/office/drawing/2014/main" id="{01FDD6F6-375E-91FB-6E9A-03277F2BCA47}"/>
              </a:ext>
            </a:extLst>
          </p:cNvPr>
          <p:cNvSpPr>
            <a:spLocks noGrp="1"/>
          </p:cNvSpPr>
          <p:nvPr>
            <p:ph type="sldNum" sz="quarter" idx="12"/>
          </p:nvPr>
        </p:nvSpPr>
        <p:spPr/>
        <p:txBody>
          <a:bodyPr/>
          <a:lstStyle/>
          <a:p>
            <a:fld id="{C76C6D34-8EF5-4D14-ABEC-9FFF567B206A}" type="slidenum">
              <a:rPr lang="it-IT" smtClean="0"/>
              <a:t>11</a:t>
            </a:fld>
            <a:endParaRPr lang="it-IT" dirty="0"/>
          </a:p>
        </p:txBody>
      </p:sp>
    </p:spTree>
    <p:extLst>
      <p:ext uri="{BB962C8B-B14F-4D97-AF65-F5344CB8AC3E}">
        <p14:creationId xmlns:p14="http://schemas.microsoft.com/office/powerpoint/2010/main" val="12614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DDC4E9BF-6AB1-45FC-A748-DCFBB432FC31}"/>
              </a:ext>
            </a:extLst>
          </p:cNvPr>
          <p:cNvSpPr txBox="1"/>
          <p:nvPr/>
        </p:nvSpPr>
        <p:spPr>
          <a:xfrm flipH="1">
            <a:off x="3073199" y="2319604"/>
            <a:ext cx="4412608" cy="830997"/>
          </a:xfrm>
          <a:prstGeom prst="rect">
            <a:avLst/>
          </a:prstGeom>
          <a:noFill/>
        </p:spPr>
        <p:txBody>
          <a:bodyPr wrap="square" rtlCol="0">
            <a:spAutoFit/>
          </a:bodyPr>
          <a:lstStyle/>
          <a:p>
            <a:r>
              <a:rPr lang="it-IT" sz="4800" i="1" dirty="0">
                <a:effectLst>
                  <a:outerShdw blurRad="38100" dist="38100" dir="2700000" algn="tl">
                    <a:srgbClr val="000000">
                      <a:alpha val="43137"/>
                    </a:srgbClr>
                  </a:outerShdw>
                </a:effectLst>
                <a:latin typeface="Century Gothic" panose="020B0502020202020204" pitchFamily="34" charset="0"/>
              </a:rPr>
              <a:t>Thank </a:t>
            </a:r>
            <a:r>
              <a:rPr lang="it-IT" sz="4800" i="1" dirty="0" err="1">
                <a:effectLst>
                  <a:outerShdw blurRad="38100" dist="38100" dir="2700000" algn="tl">
                    <a:srgbClr val="000000">
                      <a:alpha val="43137"/>
                    </a:srgbClr>
                  </a:outerShdw>
                </a:effectLst>
                <a:latin typeface="Century Gothic" panose="020B0502020202020204" pitchFamily="34" charset="0"/>
              </a:rPr>
              <a:t>you</a:t>
            </a:r>
            <a:r>
              <a:rPr lang="it-IT" sz="4800" i="1" dirty="0">
                <a:effectLst>
                  <a:outerShdw blurRad="38100" dist="38100" dir="2700000" algn="tl">
                    <a:srgbClr val="000000">
                      <a:alpha val="43137"/>
                    </a:srgbClr>
                  </a:outerShdw>
                </a:effectLst>
                <a:latin typeface="Century Gothic" panose="020B0502020202020204" pitchFamily="34" charset="0"/>
              </a:rPr>
              <a:t>!</a:t>
            </a:r>
          </a:p>
        </p:txBody>
      </p:sp>
      <p:sp>
        <p:nvSpPr>
          <p:cNvPr id="2" name="Segnaposto data 1">
            <a:extLst>
              <a:ext uri="{FF2B5EF4-FFF2-40B4-BE49-F238E27FC236}">
                <a16:creationId xmlns:a16="http://schemas.microsoft.com/office/drawing/2014/main" id="{D7634363-4DDF-BA61-6982-7D671447865C}"/>
              </a:ext>
            </a:extLst>
          </p:cNvPr>
          <p:cNvSpPr>
            <a:spLocks noGrp="1"/>
          </p:cNvSpPr>
          <p:nvPr>
            <p:ph type="dt" sz="half" idx="10"/>
          </p:nvPr>
        </p:nvSpPr>
        <p:spPr/>
        <p:txBody>
          <a:bodyPr/>
          <a:lstStyle/>
          <a:p>
            <a:fld id="{7B72C1F2-8245-4843-93B0-89D02F962E79}" type="datetime1">
              <a:rPr lang="it-IT" smtClean="0"/>
              <a:t>19/02/26</a:t>
            </a:fld>
            <a:endParaRPr lang="it-IT"/>
          </a:p>
        </p:txBody>
      </p:sp>
      <p:sp>
        <p:nvSpPr>
          <p:cNvPr id="3" name="Segnaposto piè di pagina 2">
            <a:extLst>
              <a:ext uri="{FF2B5EF4-FFF2-40B4-BE49-F238E27FC236}">
                <a16:creationId xmlns:a16="http://schemas.microsoft.com/office/drawing/2014/main" id="{7206848F-A48B-DD92-90FA-1A0ACAF2CE46}"/>
              </a:ext>
            </a:extLst>
          </p:cNvPr>
          <p:cNvSpPr>
            <a:spLocks noGrp="1"/>
          </p:cNvSpPr>
          <p:nvPr>
            <p:ph type="ftr" sz="quarter" idx="11"/>
          </p:nvPr>
        </p:nvSpPr>
        <p:spPr/>
        <p:txBody>
          <a:bodyPr/>
          <a:lstStyle/>
          <a:p>
            <a:r>
              <a:rPr lang="it-IT"/>
              <a:t>@FONDAZIONE Chips-IT</a:t>
            </a:r>
          </a:p>
        </p:txBody>
      </p:sp>
      <p:sp>
        <p:nvSpPr>
          <p:cNvPr id="8" name="Segnaposto numero diapositiva 7">
            <a:extLst>
              <a:ext uri="{FF2B5EF4-FFF2-40B4-BE49-F238E27FC236}">
                <a16:creationId xmlns:a16="http://schemas.microsoft.com/office/drawing/2014/main" id="{0C133DC5-E190-2F09-FB68-4A96ACAE5709}"/>
              </a:ext>
            </a:extLst>
          </p:cNvPr>
          <p:cNvSpPr>
            <a:spLocks noGrp="1"/>
          </p:cNvSpPr>
          <p:nvPr>
            <p:ph type="sldNum" sz="quarter" idx="12"/>
          </p:nvPr>
        </p:nvSpPr>
        <p:spPr/>
        <p:txBody>
          <a:bodyPr/>
          <a:lstStyle/>
          <a:p>
            <a:fld id="{C76C6D34-8EF5-4D14-ABEC-9FFF567B206A}" type="slidenum">
              <a:rPr lang="it-IT" smtClean="0"/>
              <a:t>12</a:t>
            </a:fld>
            <a:endParaRPr lang="it-IT"/>
          </a:p>
        </p:txBody>
      </p:sp>
      <p:pic>
        <p:nvPicPr>
          <p:cNvPr id="9" name="Immagine 8">
            <a:extLst>
              <a:ext uri="{FF2B5EF4-FFF2-40B4-BE49-F238E27FC236}">
                <a16:creationId xmlns:a16="http://schemas.microsoft.com/office/drawing/2014/main" id="{E9CF02CA-669E-4AEE-B711-1975376B1FF4}"/>
              </a:ext>
            </a:extLst>
          </p:cNvPr>
          <p:cNvPicPr>
            <a:picLocks noChangeAspect="1"/>
          </p:cNvPicPr>
          <p:nvPr/>
        </p:nvPicPr>
        <p:blipFill>
          <a:blip r:embed="rId2"/>
          <a:stretch>
            <a:fillRect/>
          </a:stretch>
        </p:blipFill>
        <p:spPr>
          <a:xfrm>
            <a:off x="7700318" y="1129101"/>
            <a:ext cx="1418087" cy="977127"/>
          </a:xfrm>
          <a:prstGeom prst="rect">
            <a:avLst/>
          </a:prstGeom>
        </p:spPr>
      </p:pic>
      <p:pic>
        <p:nvPicPr>
          <p:cNvPr id="10" name="Immagine 9">
            <a:extLst>
              <a:ext uri="{FF2B5EF4-FFF2-40B4-BE49-F238E27FC236}">
                <a16:creationId xmlns:a16="http://schemas.microsoft.com/office/drawing/2014/main" id="{BB30D461-ED74-4F17-824D-4F3AC88412D8}"/>
              </a:ext>
            </a:extLst>
          </p:cNvPr>
          <p:cNvPicPr>
            <a:picLocks noChangeAspect="1"/>
          </p:cNvPicPr>
          <p:nvPr/>
        </p:nvPicPr>
        <p:blipFill>
          <a:blip r:embed="rId3">
            <a:clrChange>
              <a:clrFrom>
                <a:srgbClr val="F8F9FA"/>
              </a:clrFrom>
              <a:clrTo>
                <a:srgbClr val="F8F9FA">
                  <a:alpha val="0"/>
                </a:srgbClr>
              </a:clrTo>
            </a:clrChange>
          </a:blip>
          <a:stretch>
            <a:fillRect/>
          </a:stretch>
        </p:blipFill>
        <p:spPr>
          <a:xfrm>
            <a:off x="7587216" y="4603916"/>
            <a:ext cx="2046767" cy="717698"/>
          </a:xfrm>
          <a:prstGeom prst="rect">
            <a:avLst/>
          </a:prstGeom>
        </p:spPr>
      </p:pic>
      <p:pic>
        <p:nvPicPr>
          <p:cNvPr id="7" name="Immagine 6">
            <a:extLst>
              <a:ext uri="{FF2B5EF4-FFF2-40B4-BE49-F238E27FC236}">
                <a16:creationId xmlns:a16="http://schemas.microsoft.com/office/drawing/2014/main" id="{B6F90890-9934-4452-BE90-94364DBBE609}"/>
              </a:ext>
            </a:extLst>
          </p:cNvPr>
          <p:cNvPicPr>
            <a:picLocks noChangeAspect="1"/>
          </p:cNvPicPr>
          <p:nvPr/>
        </p:nvPicPr>
        <p:blipFill>
          <a:blip r:embed="rId4"/>
          <a:stretch>
            <a:fillRect/>
          </a:stretch>
        </p:blipFill>
        <p:spPr>
          <a:xfrm>
            <a:off x="9074103" y="2442539"/>
            <a:ext cx="1816193" cy="1416123"/>
          </a:xfrm>
          <a:prstGeom prst="rect">
            <a:avLst/>
          </a:prstGeom>
        </p:spPr>
      </p:pic>
    </p:spTree>
    <p:extLst>
      <p:ext uri="{BB962C8B-B14F-4D97-AF65-F5344CB8AC3E}">
        <p14:creationId xmlns:p14="http://schemas.microsoft.com/office/powerpoint/2010/main" val="2210542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EFF0B1C-A5E1-0806-055E-13FD39D3D56E}"/>
              </a:ext>
            </a:extLst>
          </p:cNvPr>
          <p:cNvSpPr>
            <a:spLocks noGrp="1"/>
          </p:cNvSpPr>
          <p:nvPr>
            <p:ph type="title"/>
          </p:nvPr>
        </p:nvSpPr>
        <p:spPr>
          <a:xfrm>
            <a:off x="838200" y="453836"/>
            <a:ext cx="9811792" cy="1325563"/>
          </a:xfrm>
        </p:spPr>
        <p:txBody>
          <a:bodyPr>
            <a:noAutofit/>
          </a:bodyPr>
          <a:lstStyle/>
          <a:p>
            <a:r>
              <a:rPr lang="en-US" altLang="en-US" sz="3200" dirty="0"/>
              <a:t>Interest in Electric Engineering (EE) curricula is steadily declining but engineering disciplines continue to play a crucial role in a technology-driven word</a:t>
            </a:r>
            <a:endParaRPr lang="en-US" sz="3200" dirty="0"/>
          </a:p>
        </p:txBody>
      </p:sp>
      <p:sp>
        <p:nvSpPr>
          <p:cNvPr id="4" name="Segnaposto data 3">
            <a:extLst>
              <a:ext uri="{FF2B5EF4-FFF2-40B4-BE49-F238E27FC236}">
                <a16:creationId xmlns:a16="http://schemas.microsoft.com/office/drawing/2014/main" id="{A7DF9D47-5767-7B94-FD88-754D18BAAAFC}"/>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371BF224-4D24-D0E9-A070-C28AC73868CA}"/>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DEECCE07-1B03-BA2B-3B8B-B8489C2C0D49}"/>
              </a:ext>
            </a:extLst>
          </p:cNvPr>
          <p:cNvSpPr>
            <a:spLocks noGrp="1"/>
          </p:cNvSpPr>
          <p:nvPr>
            <p:ph type="sldNum" sz="quarter" idx="12"/>
          </p:nvPr>
        </p:nvSpPr>
        <p:spPr/>
        <p:txBody>
          <a:bodyPr/>
          <a:lstStyle/>
          <a:p>
            <a:fld id="{C76C6D34-8EF5-4D14-ABEC-9FFF567B206A}" type="slidenum">
              <a:rPr lang="it-IT" smtClean="0"/>
              <a:t>2</a:t>
            </a:fld>
            <a:endParaRPr lang="it-IT"/>
          </a:p>
        </p:txBody>
      </p:sp>
      <p:sp>
        <p:nvSpPr>
          <p:cNvPr id="3" name="Rettangolo 2">
            <a:extLst>
              <a:ext uri="{FF2B5EF4-FFF2-40B4-BE49-F238E27FC236}">
                <a16:creationId xmlns:a16="http://schemas.microsoft.com/office/drawing/2014/main" id="{2B0A1651-62A6-4F6A-B2D5-549D37D073A3}"/>
              </a:ext>
            </a:extLst>
          </p:cNvPr>
          <p:cNvSpPr/>
          <p:nvPr/>
        </p:nvSpPr>
        <p:spPr>
          <a:xfrm>
            <a:off x="772235" y="2051938"/>
            <a:ext cx="6242714" cy="3293209"/>
          </a:xfrm>
          <a:prstGeom prst="rect">
            <a:avLst/>
          </a:prstGeom>
        </p:spPr>
        <p:txBody>
          <a:bodyPr wrap="square">
            <a:spAutoFit/>
          </a:bodyPr>
          <a:lstStyle/>
          <a:p>
            <a:r>
              <a:rPr lang="en-US" sz="1600" dirty="0"/>
              <a:t>Modern students are often more drawn to Computer Science because software offers immediate results and high flexibility (remote work, rapid prototyping), whereas Hardware (EE) (from design to manufacturing) is perceived as more rigid and tied to physical laboratories.</a:t>
            </a:r>
          </a:p>
          <a:p>
            <a:endParaRPr lang="en-US" sz="1600" dirty="0"/>
          </a:p>
          <a:p>
            <a:r>
              <a:rPr lang="en-US" sz="1600" dirty="0"/>
              <a:t>EE curricula are notoriously demanding, requiring deep mastery of advanced mathematics, physics,... Many students opt for paths with a perceived lower barrier to entry.</a:t>
            </a:r>
          </a:p>
          <a:p>
            <a:endParaRPr lang="en-US" sz="1600" dirty="0"/>
          </a:p>
          <a:p>
            <a:r>
              <a:rPr lang="en-US" sz="1600" dirty="0"/>
              <a:t>For decades, the message was that "design happens in the West, but manufacturing happens in Asia." This led to a belief that local hardware career opportunities were limited—a trend the </a:t>
            </a:r>
            <a:r>
              <a:rPr lang="en-US" sz="1600" b="1" dirty="0"/>
              <a:t>EU Chips Act</a:t>
            </a:r>
            <a:r>
              <a:rPr lang="en-US" sz="1600" dirty="0"/>
              <a:t> is currently working to reverse.</a:t>
            </a:r>
            <a:endParaRPr lang="it-IT" sz="1600" dirty="0"/>
          </a:p>
        </p:txBody>
      </p:sp>
      <p:sp>
        <p:nvSpPr>
          <p:cNvPr id="12" name="Rettangolo 11">
            <a:extLst>
              <a:ext uri="{FF2B5EF4-FFF2-40B4-BE49-F238E27FC236}">
                <a16:creationId xmlns:a16="http://schemas.microsoft.com/office/drawing/2014/main" id="{858DB6E2-91C7-4C21-AE55-8FE8EF93A835}"/>
              </a:ext>
            </a:extLst>
          </p:cNvPr>
          <p:cNvSpPr/>
          <p:nvPr/>
        </p:nvSpPr>
        <p:spPr>
          <a:xfrm>
            <a:off x="7107098" y="5191258"/>
            <a:ext cx="4252318" cy="307777"/>
          </a:xfrm>
          <a:prstGeom prst="rect">
            <a:avLst/>
          </a:prstGeom>
        </p:spPr>
        <p:txBody>
          <a:bodyPr wrap="none">
            <a:spAutoFit/>
          </a:bodyPr>
          <a:lstStyle/>
          <a:p>
            <a:r>
              <a:rPr lang="en-US" sz="1400" dirty="0">
                <a:hlinkClick r:id="rId2"/>
              </a:rPr>
              <a:t>Electrical engineering shortages over the next five years</a:t>
            </a:r>
            <a:endParaRPr lang="it-IT" sz="1400" dirty="0"/>
          </a:p>
        </p:txBody>
      </p:sp>
      <p:sp>
        <p:nvSpPr>
          <p:cNvPr id="13" name="Rettangolo 12">
            <a:extLst>
              <a:ext uri="{FF2B5EF4-FFF2-40B4-BE49-F238E27FC236}">
                <a16:creationId xmlns:a16="http://schemas.microsoft.com/office/drawing/2014/main" id="{EFC143F2-EF59-4281-BF77-0225B88861C5}"/>
              </a:ext>
            </a:extLst>
          </p:cNvPr>
          <p:cNvSpPr/>
          <p:nvPr/>
        </p:nvSpPr>
        <p:spPr>
          <a:xfrm>
            <a:off x="7107098" y="1880431"/>
            <a:ext cx="4727504" cy="3754874"/>
          </a:xfrm>
          <a:prstGeom prst="rect">
            <a:avLst/>
          </a:prstGeom>
        </p:spPr>
        <p:txBody>
          <a:bodyPr wrap="square">
            <a:spAutoFit/>
          </a:bodyPr>
          <a:lstStyle/>
          <a:p>
            <a:pPr fontAlgn="base"/>
            <a:r>
              <a:rPr lang="en-US" sz="1400" dirty="0">
                <a:solidFill>
                  <a:srgbClr val="000000"/>
                </a:solidFill>
                <a:latin typeface="helvetica-w01-light"/>
              </a:rPr>
              <a:t>“</a:t>
            </a:r>
            <a:r>
              <a:rPr lang="en-US" sz="1400" i="1" dirty="0">
                <a:solidFill>
                  <a:srgbClr val="000000"/>
                </a:solidFill>
                <a:latin typeface="helvetica-w01-light"/>
              </a:rPr>
              <a:t>Fewer young people are choosing electrical engineering as a career. Over the past 50 years, U.S. college enrollment in electrical engineering has dropped 90%, while computer science majors have surged by the same margin. Only about 20,000 to 30,000 new electrical engineers graduate annually in the U.S., </a:t>
            </a:r>
            <a:r>
              <a:rPr lang="en-US" sz="1400" b="1" i="1" dirty="0">
                <a:solidFill>
                  <a:srgbClr val="000000"/>
                </a:solidFill>
                <a:latin typeface="helvetica-w01-light"/>
              </a:rPr>
              <a:t>far short of what’s needed to replace retirees and meet new demand</a:t>
            </a:r>
            <a:r>
              <a:rPr lang="en-US" sz="1400" i="1" dirty="0">
                <a:solidFill>
                  <a:srgbClr val="000000"/>
                </a:solidFill>
                <a:latin typeface="helvetica-w01-light"/>
              </a:rPr>
              <a:t>. This shift partly reflects perceptions of electrical engineering as less glamorous or lucrative compared to software-focused fields.., despite starting salaries for electrical engineers averaging around $111,000 as of recent years.</a:t>
            </a:r>
            <a:r>
              <a:rPr lang="en-US" sz="1400" dirty="0">
                <a:solidFill>
                  <a:srgbClr val="000000"/>
                </a:solidFill>
                <a:latin typeface="helvetica-w01-light"/>
              </a:rPr>
              <a:t>” </a:t>
            </a:r>
          </a:p>
          <a:p>
            <a:pPr fontAlgn="base"/>
            <a:r>
              <a:rPr lang="en-US" sz="1400" i="1" dirty="0">
                <a:solidFill>
                  <a:srgbClr val="000000"/>
                </a:solidFill>
                <a:latin typeface="helvetica-w01-light"/>
              </a:rPr>
              <a:t>“The workforce is aging, with many experienced engineers—especially from the Baby Boomer generation—nearing retirement. “</a:t>
            </a:r>
            <a:r>
              <a:rPr lang="it-IT" sz="1200" dirty="0"/>
              <a:t>Mar 5, 2025</a:t>
            </a:r>
          </a:p>
          <a:p>
            <a:br>
              <a:rPr lang="it-IT" sz="1400" dirty="0"/>
            </a:br>
            <a:endParaRPr lang="it-IT" sz="1400" dirty="0">
              <a:solidFill>
                <a:srgbClr val="000000"/>
              </a:solidFill>
              <a:latin typeface="helvetica-w01-light"/>
            </a:endParaRPr>
          </a:p>
        </p:txBody>
      </p:sp>
      <p:sp>
        <p:nvSpPr>
          <p:cNvPr id="8" name="Segnaposto contenuto 7">
            <a:extLst>
              <a:ext uri="{FF2B5EF4-FFF2-40B4-BE49-F238E27FC236}">
                <a16:creationId xmlns:a16="http://schemas.microsoft.com/office/drawing/2014/main" id="{9B13E73D-2A05-84FA-D709-705E5EF63ED9}"/>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266103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4D53797-91FA-643F-2283-33BD5FC81DB8}"/>
              </a:ext>
            </a:extLst>
          </p:cNvPr>
          <p:cNvSpPr>
            <a:spLocks noGrp="1"/>
          </p:cNvSpPr>
          <p:nvPr>
            <p:ph type="title"/>
          </p:nvPr>
        </p:nvSpPr>
        <p:spPr/>
        <p:txBody>
          <a:bodyPr/>
          <a:lstStyle/>
          <a:p>
            <a:endParaRPr lang="en-US"/>
          </a:p>
        </p:txBody>
      </p:sp>
      <p:sp>
        <p:nvSpPr>
          <p:cNvPr id="4" name="Segnaposto data 3">
            <a:extLst>
              <a:ext uri="{FF2B5EF4-FFF2-40B4-BE49-F238E27FC236}">
                <a16:creationId xmlns:a16="http://schemas.microsoft.com/office/drawing/2014/main" id="{4412AD04-014E-A9A6-54B5-48361BD3E07A}"/>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2CED8766-1A15-BB0C-CA3C-658179D660B3}"/>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2ED9D55E-A6DC-EAF3-FA31-9A15823F6D36}"/>
              </a:ext>
            </a:extLst>
          </p:cNvPr>
          <p:cNvSpPr>
            <a:spLocks noGrp="1"/>
          </p:cNvSpPr>
          <p:nvPr>
            <p:ph type="sldNum" sz="quarter" idx="12"/>
          </p:nvPr>
        </p:nvSpPr>
        <p:spPr/>
        <p:txBody>
          <a:bodyPr/>
          <a:lstStyle/>
          <a:p>
            <a:fld id="{C76C6D34-8EF5-4D14-ABEC-9FFF567B206A}" type="slidenum">
              <a:rPr lang="it-IT" smtClean="0"/>
              <a:t>3</a:t>
            </a:fld>
            <a:endParaRPr lang="it-IT"/>
          </a:p>
        </p:txBody>
      </p:sp>
      <p:pic>
        <p:nvPicPr>
          <p:cNvPr id="7" name="Picture 3">
            <a:extLst>
              <a:ext uri="{FF2B5EF4-FFF2-40B4-BE49-F238E27FC236}">
                <a16:creationId xmlns:a16="http://schemas.microsoft.com/office/drawing/2014/main" id="{F9A60734-F3C6-169C-AEE6-C378F3EA4A8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9329" y="-535"/>
            <a:ext cx="11058144" cy="631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4345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E275CD5-3FE8-9824-1A37-74BDCE4FF462}"/>
              </a:ext>
            </a:extLst>
          </p:cNvPr>
          <p:cNvSpPr>
            <a:spLocks noGrp="1"/>
          </p:cNvSpPr>
          <p:nvPr>
            <p:ph type="title"/>
          </p:nvPr>
        </p:nvSpPr>
        <p:spPr>
          <a:xfrm>
            <a:off x="838200" y="136525"/>
            <a:ext cx="9811792" cy="1325563"/>
          </a:xfrm>
        </p:spPr>
        <p:txBody>
          <a:bodyPr>
            <a:normAutofit/>
          </a:bodyPr>
          <a:lstStyle/>
          <a:p>
            <a:pPr algn="ctr"/>
            <a:r>
              <a:rPr lang="en-US" sz="4000" dirty="0"/>
              <a:t>Despite a strong demand</a:t>
            </a:r>
          </a:p>
        </p:txBody>
      </p:sp>
      <p:sp>
        <p:nvSpPr>
          <p:cNvPr id="4" name="Segnaposto data 3">
            <a:extLst>
              <a:ext uri="{FF2B5EF4-FFF2-40B4-BE49-F238E27FC236}">
                <a16:creationId xmlns:a16="http://schemas.microsoft.com/office/drawing/2014/main" id="{A3010BA8-F5BE-FD78-19B3-2DCD26C3D100}"/>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A64E8640-18CC-6A5F-814B-7CCBA704C53D}"/>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608D19A6-691C-AEF8-4325-83CCFBF2641F}"/>
              </a:ext>
            </a:extLst>
          </p:cNvPr>
          <p:cNvSpPr>
            <a:spLocks noGrp="1"/>
          </p:cNvSpPr>
          <p:nvPr>
            <p:ph type="sldNum" sz="quarter" idx="12"/>
          </p:nvPr>
        </p:nvSpPr>
        <p:spPr/>
        <p:txBody>
          <a:bodyPr/>
          <a:lstStyle/>
          <a:p>
            <a:fld id="{C76C6D34-8EF5-4D14-ABEC-9FFF567B206A}" type="slidenum">
              <a:rPr lang="it-IT" smtClean="0"/>
              <a:t>4</a:t>
            </a:fld>
            <a:endParaRPr lang="it-IT"/>
          </a:p>
        </p:txBody>
      </p:sp>
      <p:pic>
        <p:nvPicPr>
          <p:cNvPr id="7" name="Picture 2">
            <a:extLst>
              <a:ext uri="{FF2B5EF4-FFF2-40B4-BE49-F238E27FC236}">
                <a16:creationId xmlns:a16="http://schemas.microsoft.com/office/drawing/2014/main" id="{094BD4A0-C359-38A8-F704-814999B64D6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49841" y="1471508"/>
            <a:ext cx="4913276" cy="4459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ttangolo 2">
            <a:extLst>
              <a:ext uri="{FF2B5EF4-FFF2-40B4-BE49-F238E27FC236}">
                <a16:creationId xmlns:a16="http://schemas.microsoft.com/office/drawing/2014/main" id="{DAD01A7A-3CBA-4B09-8ADB-60681F70E126}"/>
              </a:ext>
            </a:extLst>
          </p:cNvPr>
          <p:cNvSpPr/>
          <p:nvPr/>
        </p:nvSpPr>
        <p:spPr>
          <a:xfrm>
            <a:off x="6096000" y="2731883"/>
            <a:ext cx="6096000" cy="1938992"/>
          </a:xfrm>
          <a:prstGeom prst="rect">
            <a:avLst/>
          </a:prstGeom>
        </p:spPr>
        <p:txBody>
          <a:bodyPr>
            <a:spAutoFit/>
          </a:bodyPr>
          <a:lstStyle/>
          <a:p>
            <a:pPr marL="285750" indent="-285750">
              <a:buFont typeface="Wingdings" panose="05000000000000000000" pitchFamily="2" charset="2"/>
              <a:buChar char="q"/>
            </a:pPr>
            <a:r>
              <a:rPr lang="en-US" sz="2400" dirty="0">
                <a:solidFill>
                  <a:srgbClr val="000000"/>
                </a:solidFill>
                <a:latin typeface="helvetica-w01-light"/>
              </a:rPr>
              <a:t>retiring workers, </a:t>
            </a:r>
          </a:p>
          <a:p>
            <a:pPr marL="285750" indent="-285750">
              <a:buFont typeface="Wingdings" panose="05000000000000000000" pitchFamily="2" charset="2"/>
              <a:buChar char="q"/>
            </a:pPr>
            <a:endParaRPr lang="en-US" sz="2400" dirty="0">
              <a:solidFill>
                <a:srgbClr val="000000"/>
              </a:solidFill>
              <a:latin typeface="helvetica-w01-light"/>
            </a:endParaRPr>
          </a:p>
          <a:p>
            <a:pPr marL="285750" indent="-285750">
              <a:buFont typeface="Wingdings" panose="05000000000000000000" pitchFamily="2" charset="2"/>
              <a:buChar char="q"/>
            </a:pPr>
            <a:r>
              <a:rPr lang="en-US" sz="2400" dirty="0">
                <a:solidFill>
                  <a:srgbClr val="000000"/>
                </a:solidFill>
                <a:latin typeface="helvetica-w01-light"/>
              </a:rPr>
              <a:t>shifting educational trends, </a:t>
            </a:r>
          </a:p>
          <a:p>
            <a:pPr marL="285750" indent="-285750">
              <a:buFont typeface="Wingdings" panose="05000000000000000000" pitchFamily="2" charset="2"/>
              <a:buChar char="q"/>
            </a:pPr>
            <a:endParaRPr lang="en-US" sz="2400" dirty="0">
              <a:solidFill>
                <a:srgbClr val="000000"/>
              </a:solidFill>
              <a:latin typeface="helvetica-w01-light"/>
            </a:endParaRPr>
          </a:p>
          <a:p>
            <a:pPr marL="285750" indent="-285750">
              <a:buFont typeface="Wingdings" panose="05000000000000000000" pitchFamily="2" charset="2"/>
              <a:buChar char="q"/>
            </a:pPr>
            <a:r>
              <a:rPr lang="en-US" sz="2400" dirty="0">
                <a:solidFill>
                  <a:srgbClr val="000000"/>
                </a:solidFill>
                <a:latin typeface="helvetica-w01-light"/>
              </a:rPr>
              <a:t>and rising demand in key industries</a:t>
            </a:r>
            <a:endParaRPr lang="it-IT" sz="2400" dirty="0"/>
          </a:p>
        </p:txBody>
      </p:sp>
    </p:spTree>
    <p:extLst>
      <p:ext uri="{BB962C8B-B14F-4D97-AF65-F5344CB8AC3E}">
        <p14:creationId xmlns:p14="http://schemas.microsoft.com/office/powerpoint/2010/main" val="2446790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1B9B3F-2DC1-0E45-7AF8-5ADCC9DF5AAB}"/>
              </a:ext>
            </a:extLst>
          </p:cNvPr>
          <p:cNvSpPr>
            <a:spLocks noGrp="1"/>
          </p:cNvSpPr>
          <p:nvPr>
            <p:ph type="title"/>
          </p:nvPr>
        </p:nvSpPr>
        <p:spPr/>
        <p:txBody>
          <a:bodyPr/>
          <a:lstStyle/>
          <a:p>
            <a:endParaRPr lang="en-US"/>
          </a:p>
        </p:txBody>
      </p:sp>
      <p:sp>
        <p:nvSpPr>
          <p:cNvPr id="4" name="Segnaposto data 3">
            <a:extLst>
              <a:ext uri="{FF2B5EF4-FFF2-40B4-BE49-F238E27FC236}">
                <a16:creationId xmlns:a16="http://schemas.microsoft.com/office/drawing/2014/main" id="{9CC97BB4-2C74-D80C-C656-923754DD6D4A}"/>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11E5A912-FF62-CF9D-ACB3-60785595CF60}"/>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DE36BFDA-21B9-4704-04C3-53144DCADFB8}"/>
              </a:ext>
            </a:extLst>
          </p:cNvPr>
          <p:cNvSpPr>
            <a:spLocks noGrp="1"/>
          </p:cNvSpPr>
          <p:nvPr>
            <p:ph type="sldNum" sz="quarter" idx="12"/>
          </p:nvPr>
        </p:nvSpPr>
        <p:spPr/>
        <p:txBody>
          <a:bodyPr/>
          <a:lstStyle/>
          <a:p>
            <a:fld id="{C76C6D34-8EF5-4D14-ABEC-9FFF567B206A}" type="slidenum">
              <a:rPr lang="it-IT" smtClean="0"/>
              <a:t>5</a:t>
            </a:fld>
            <a:endParaRPr lang="it-IT"/>
          </a:p>
        </p:txBody>
      </p:sp>
      <p:pic>
        <p:nvPicPr>
          <p:cNvPr id="3" name="Immagine 2">
            <a:extLst>
              <a:ext uri="{FF2B5EF4-FFF2-40B4-BE49-F238E27FC236}">
                <a16:creationId xmlns:a16="http://schemas.microsoft.com/office/drawing/2014/main" id="{9894CF4F-99F9-40EB-AB53-B8973626A0A7}"/>
              </a:ext>
            </a:extLst>
          </p:cNvPr>
          <p:cNvPicPr>
            <a:picLocks noChangeAspect="1"/>
          </p:cNvPicPr>
          <p:nvPr/>
        </p:nvPicPr>
        <p:blipFill>
          <a:blip r:embed="rId2"/>
          <a:stretch>
            <a:fillRect/>
          </a:stretch>
        </p:blipFill>
        <p:spPr>
          <a:xfrm>
            <a:off x="415822" y="695349"/>
            <a:ext cx="9991336" cy="4919239"/>
          </a:xfrm>
          <a:prstGeom prst="rect">
            <a:avLst/>
          </a:prstGeom>
        </p:spPr>
      </p:pic>
      <p:pic>
        <p:nvPicPr>
          <p:cNvPr id="9" name="Immagine 8">
            <a:extLst>
              <a:ext uri="{FF2B5EF4-FFF2-40B4-BE49-F238E27FC236}">
                <a16:creationId xmlns:a16="http://schemas.microsoft.com/office/drawing/2014/main" id="{C0658BAE-C614-404E-94B3-5CC4ECDD2693}"/>
              </a:ext>
            </a:extLst>
          </p:cNvPr>
          <p:cNvPicPr>
            <a:picLocks noChangeAspect="1"/>
          </p:cNvPicPr>
          <p:nvPr/>
        </p:nvPicPr>
        <p:blipFill>
          <a:blip r:embed="rId3"/>
          <a:stretch>
            <a:fillRect/>
          </a:stretch>
        </p:blipFill>
        <p:spPr>
          <a:xfrm>
            <a:off x="4342110" y="5430119"/>
            <a:ext cx="4216617" cy="647733"/>
          </a:xfrm>
          <a:prstGeom prst="rect">
            <a:avLst/>
          </a:prstGeom>
        </p:spPr>
      </p:pic>
      <p:sp>
        <p:nvSpPr>
          <p:cNvPr id="10" name="Rettangolo 9">
            <a:extLst>
              <a:ext uri="{FF2B5EF4-FFF2-40B4-BE49-F238E27FC236}">
                <a16:creationId xmlns:a16="http://schemas.microsoft.com/office/drawing/2014/main" id="{1DEA9CB1-DAD1-40B4-A2AA-3D9E4BD4B8A6}"/>
              </a:ext>
            </a:extLst>
          </p:cNvPr>
          <p:cNvSpPr/>
          <p:nvPr/>
        </p:nvSpPr>
        <p:spPr>
          <a:xfrm rot="19560380">
            <a:off x="1168431" y="3465835"/>
            <a:ext cx="7316350" cy="1323439"/>
          </a:xfrm>
          <a:prstGeom prst="rect">
            <a:avLst/>
          </a:prstGeom>
          <a:noFill/>
        </p:spPr>
        <p:txBody>
          <a:bodyPr wrap="square" lIns="91440" tIns="45720" rIns="91440" bIns="45720">
            <a:spAutoFit/>
          </a:bodyPr>
          <a:lstStyle/>
          <a:p>
            <a:pPr algn="ctr"/>
            <a:r>
              <a:rPr lang="it-IT" sz="40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To review in 2026 due to new </a:t>
            </a:r>
            <a:r>
              <a:rPr lang="it-IT" sz="4000" b="1" cap="none" spc="0"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economical</a:t>
            </a:r>
            <a:r>
              <a:rPr lang="it-IT" sz="40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situation</a:t>
            </a:r>
          </a:p>
        </p:txBody>
      </p:sp>
      <p:sp>
        <p:nvSpPr>
          <p:cNvPr id="11" name="CasellaDiTesto 10">
            <a:extLst>
              <a:ext uri="{FF2B5EF4-FFF2-40B4-BE49-F238E27FC236}">
                <a16:creationId xmlns:a16="http://schemas.microsoft.com/office/drawing/2014/main" id="{E4784908-2A6E-4F98-A7A4-E51FED70065A}"/>
              </a:ext>
            </a:extLst>
          </p:cNvPr>
          <p:cNvSpPr txBox="1"/>
          <p:nvPr/>
        </p:nvSpPr>
        <p:spPr>
          <a:xfrm>
            <a:off x="7899965" y="1070469"/>
            <a:ext cx="506870" cy="369332"/>
          </a:xfrm>
          <a:prstGeom prst="rect">
            <a:avLst/>
          </a:prstGeom>
          <a:noFill/>
        </p:spPr>
        <p:txBody>
          <a:bodyPr wrap="none" rtlCol="0">
            <a:spAutoFit/>
          </a:bodyPr>
          <a:lstStyle/>
          <a:p>
            <a:r>
              <a:rPr lang="it-IT" dirty="0"/>
              <a:t>???</a:t>
            </a:r>
          </a:p>
        </p:txBody>
      </p:sp>
    </p:spTree>
    <p:extLst>
      <p:ext uri="{BB962C8B-B14F-4D97-AF65-F5344CB8AC3E}">
        <p14:creationId xmlns:p14="http://schemas.microsoft.com/office/powerpoint/2010/main" val="2565479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14EE25-B168-A264-69BF-D170E9913A1F}"/>
              </a:ext>
            </a:extLst>
          </p:cNvPr>
          <p:cNvSpPr>
            <a:spLocks noGrp="1"/>
          </p:cNvSpPr>
          <p:nvPr>
            <p:ph type="ctrTitle"/>
          </p:nvPr>
        </p:nvSpPr>
        <p:spPr/>
        <p:txBody>
          <a:bodyPr>
            <a:normAutofit/>
          </a:bodyPr>
          <a:lstStyle/>
          <a:p>
            <a:r>
              <a:rPr lang="en-US" sz="4800" dirty="0"/>
              <a:t>What about the EE curricula in Italian Universities?</a:t>
            </a:r>
          </a:p>
        </p:txBody>
      </p:sp>
      <p:sp>
        <p:nvSpPr>
          <p:cNvPr id="8" name="Sottotitolo 7">
            <a:extLst>
              <a:ext uri="{FF2B5EF4-FFF2-40B4-BE49-F238E27FC236}">
                <a16:creationId xmlns:a16="http://schemas.microsoft.com/office/drawing/2014/main" id="{2EEB4A19-9928-417D-91D3-3D225FE20590}"/>
              </a:ext>
            </a:extLst>
          </p:cNvPr>
          <p:cNvSpPr>
            <a:spLocks noGrp="1"/>
          </p:cNvSpPr>
          <p:nvPr>
            <p:ph type="subTitle" idx="1"/>
          </p:nvPr>
        </p:nvSpPr>
        <p:spPr/>
        <p:txBody>
          <a:bodyPr/>
          <a:lstStyle/>
          <a:p>
            <a:endParaRPr lang="it-IT"/>
          </a:p>
        </p:txBody>
      </p:sp>
      <p:sp>
        <p:nvSpPr>
          <p:cNvPr id="4" name="Segnaposto data 3">
            <a:extLst>
              <a:ext uri="{FF2B5EF4-FFF2-40B4-BE49-F238E27FC236}">
                <a16:creationId xmlns:a16="http://schemas.microsoft.com/office/drawing/2014/main" id="{4C4E1379-6B89-BC5E-73E7-D5E98DDCDA12}"/>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C4606A00-FA05-3953-42E8-C3CA0636FEB9}"/>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89B0E248-471E-7314-3089-30EDEE8FFF15}"/>
              </a:ext>
            </a:extLst>
          </p:cNvPr>
          <p:cNvSpPr>
            <a:spLocks noGrp="1"/>
          </p:cNvSpPr>
          <p:nvPr>
            <p:ph type="sldNum" sz="quarter" idx="12"/>
          </p:nvPr>
        </p:nvSpPr>
        <p:spPr/>
        <p:txBody>
          <a:bodyPr/>
          <a:lstStyle/>
          <a:p>
            <a:fld id="{C76C6D34-8EF5-4D14-ABEC-9FFF567B206A}" type="slidenum">
              <a:rPr lang="it-IT" smtClean="0"/>
              <a:t>6</a:t>
            </a:fld>
            <a:endParaRPr lang="it-IT"/>
          </a:p>
        </p:txBody>
      </p:sp>
    </p:spTree>
    <p:extLst>
      <p:ext uri="{BB962C8B-B14F-4D97-AF65-F5344CB8AC3E}">
        <p14:creationId xmlns:p14="http://schemas.microsoft.com/office/powerpoint/2010/main" val="2694150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0831588-14F0-4E93-A211-8D707D5D7750}"/>
              </a:ext>
            </a:extLst>
          </p:cNvPr>
          <p:cNvSpPr>
            <a:spLocks noGrp="1"/>
          </p:cNvSpPr>
          <p:nvPr>
            <p:ph type="title"/>
          </p:nvPr>
        </p:nvSpPr>
        <p:spPr/>
        <p:txBody>
          <a:bodyPr>
            <a:normAutofit/>
          </a:bodyPr>
          <a:lstStyle/>
          <a:p>
            <a:r>
              <a:rPr lang="en-US" sz="3600" dirty="0"/>
              <a:t>Monitoring of registrations - March 2025</a:t>
            </a:r>
            <a:endParaRPr lang="it-IT" sz="3600" dirty="0"/>
          </a:p>
        </p:txBody>
      </p:sp>
      <p:pic>
        <p:nvPicPr>
          <p:cNvPr id="8" name="Segnaposto contenuto 7">
            <a:extLst>
              <a:ext uri="{FF2B5EF4-FFF2-40B4-BE49-F238E27FC236}">
                <a16:creationId xmlns:a16="http://schemas.microsoft.com/office/drawing/2014/main" id="{31BB8416-70E7-4815-BE85-DEDAEA6B6C29}"/>
              </a:ext>
            </a:extLst>
          </p:cNvPr>
          <p:cNvPicPr>
            <a:picLocks noGrp="1" noChangeAspect="1"/>
          </p:cNvPicPr>
          <p:nvPr>
            <p:ph idx="1"/>
          </p:nvPr>
        </p:nvPicPr>
        <p:blipFill>
          <a:blip r:embed="rId2"/>
          <a:stretch>
            <a:fillRect/>
          </a:stretch>
        </p:blipFill>
        <p:spPr>
          <a:xfrm>
            <a:off x="961761" y="1724371"/>
            <a:ext cx="10268478" cy="4083260"/>
          </a:xfrm>
          <a:prstGeom prst="rect">
            <a:avLst/>
          </a:prstGeom>
        </p:spPr>
      </p:pic>
      <p:sp>
        <p:nvSpPr>
          <p:cNvPr id="4" name="Segnaposto data 3">
            <a:extLst>
              <a:ext uri="{FF2B5EF4-FFF2-40B4-BE49-F238E27FC236}">
                <a16:creationId xmlns:a16="http://schemas.microsoft.com/office/drawing/2014/main" id="{BE9AD922-1694-4328-9D95-0F460027F7D5}"/>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5C59CF70-5D57-4DB7-9DB3-4CF848AEA05C}"/>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7A74A3ED-56C8-437A-92B1-0D21CE34D26A}"/>
              </a:ext>
            </a:extLst>
          </p:cNvPr>
          <p:cNvSpPr>
            <a:spLocks noGrp="1"/>
          </p:cNvSpPr>
          <p:nvPr>
            <p:ph type="sldNum" sz="quarter" idx="12"/>
          </p:nvPr>
        </p:nvSpPr>
        <p:spPr/>
        <p:txBody>
          <a:bodyPr/>
          <a:lstStyle/>
          <a:p>
            <a:fld id="{C76C6D34-8EF5-4D14-ABEC-9FFF567B206A}" type="slidenum">
              <a:rPr lang="it-IT" smtClean="0"/>
              <a:t>7</a:t>
            </a:fld>
            <a:endParaRPr lang="it-IT" dirty="0"/>
          </a:p>
        </p:txBody>
      </p:sp>
      <p:sp>
        <p:nvSpPr>
          <p:cNvPr id="7" name="Rettangolo 6">
            <a:extLst>
              <a:ext uri="{FF2B5EF4-FFF2-40B4-BE49-F238E27FC236}">
                <a16:creationId xmlns:a16="http://schemas.microsoft.com/office/drawing/2014/main" id="{D689E001-F97A-40E5-BDDA-6A2485BBA323}"/>
              </a:ext>
            </a:extLst>
          </p:cNvPr>
          <p:cNvSpPr/>
          <p:nvPr/>
        </p:nvSpPr>
        <p:spPr>
          <a:xfrm>
            <a:off x="838200" y="5807631"/>
            <a:ext cx="4137864" cy="369332"/>
          </a:xfrm>
          <a:prstGeom prst="rect">
            <a:avLst/>
          </a:prstGeom>
        </p:spPr>
        <p:txBody>
          <a:bodyPr wrap="none">
            <a:spAutoFit/>
          </a:bodyPr>
          <a:lstStyle/>
          <a:p>
            <a:r>
              <a:rPr lang="it-IT" dirty="0">
                <a:hlinkClick r:id="rId3"/>
              </a:rPr>
              <a:t>monitoraggio_immatricolati_mar2025.pdf</a:t>
            </a:r>
            <a:endParaRPr lang="it-IT" dirty="0"/>
          </a:p>
        </p:txBody>
      </p:sp>
      <p:sp>
        <p:nvSpPr>
          <p:cNvPr id="9" name="Rettangolo 8">
            <a:extLst>
              <a:ext uri="{FF2B5EF4-FFF2-40B4-BE49-F238E27FC236}">
                <a16:creationId xmlns:a16="http://schemas.microsoft.com/office/drawing/2014/main" id="{4082795F-8C39-4785-A194-7E4497B863B4}"/>
              </a:ext>
            </a:extLst>
          </p:cNvPr>
          <p:cNvSpPr/>
          <p:nvPr/>
        </p:nvSpPr>
        <p:spPr>
          <a:xfrm>
            <a:off x="1064525" y="4715301"/>
            <a:ext cx="10051576" cy="515918"/>
          </a:xfrm>
          <a:prstGeom prst="rect">
            <a:avLst/>
          </a:prstGeom>
          <a:solidFill>
            <a:schemeClr val="accent4">
              <a:lumMod val="60000"/>
              <a:lumOff val="40000"/>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CasellaDiTesto 9">
            <a:extLst>
              <a:ext uri="{FF2B5EF4-FFF2-40B4-BE49-F238E27FC236}">
                <a16:creationId xmlns:a16="http://schemas.microsoft.com/office/drawing/2014/main" id="{81FB63E2-4CAD-4F84-A5A6-189AD13D3845}"/>
              </a:ext>
            </a:extLst>
          </p:cNvPr>
          <p:cNvSpPr txBox="1"/>
          <p:nvPr/>
        </p:nvSpPr>
        <p:spPr>
          <a:xfrm>
            <a:off x="5028594" y="5841314"/>
            <a:ext cx="3582006" cy="369332"/>
          </a:xfrm>
          <a:prstGeom prst="rect">
            <a:avLst/>
          </a:prstGeom>
          <a:noFill/>
        </p:spPr>
        <p:txBody>
          <a:bodyPr wrap="none" rtlCol="0">
            <a:spAutoFit/>
          </a:bodyPr>
          <a:lstStyle/>
          <a:p>
            <a:r>
              <a:rPr lang="it-IT" dirty="0"/>
              <a:t>Vanno ritenuti del tutto </a:t>
            </a:r>
            <a:r>
              <a:rPr lang="it-IT" u="sng" dirty="0"/>
              <a:t>PROVVISORI</a:t>
            </a:r>
            <a:endParaRPr lang="it-IT" dirty="0"/>
          </a:p>
        </p:txBody>
      </p:sp>
      <p:sp>
        <p:nvSpPr>
          <p:cNvPr id="11" name="Ovale 10">
            <a:extLst>
              <a:ext uri="{FF2B5EF4-FFF2-40B4-BE49-F238E27FC236}">
                <a16:creationId xmlns:a16="http://schemas.microsoft.com/office/drawing/2014/main" id="{AFBEB989-7496-4387-88B5-8B9F1A7A6725}"/>
              </a:ext>
            </a:extLst>
          </p:cNvPr>
          <p:cNvSpPr/>
          <p:nvPr/>
        </p:nvSpPr>
        <p:spPr>
          <a:xfrm>
            <a:off x="6521302" y="4681619"/>
            <a:ext cx="701749" cy="414922"/>
          </a:xfrm>
          <a:prstGeom prst="ellipse">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2" name="Ovale 11">
            <a:extLst>
              <a:ext uri="{FF2B5EF4-FFF2-40B4-BE49-F238E27FC236}">
                <a16:creationId xmlns:a16="http://schemas.microsoft.com/office/drawing/2014/main" id="{5895F4E6-1430-49C3-AB88-9ADDD65876BB}"/>
              </a:ext>
            </a:extLst>
          </p:cNvPr>
          <p:cNvSpPr/>
          <p:nvPr/>
        </p:nvSpPr>
        <p:spPr>
          <a:xfrm>
            <a:off x="8544026" y="4681618"/>
            <a:ext cx="701749" cy="414922"/>
          </a:xfrm>
          <a:prstGeom prst="ellipse">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3" name="Ovale 12">
            <a:extLst>
              <a:ext uri="{FF2B5EF4-FFF2-40B4-BE49-F238E27FC236}">
                <a16:creationId xmlns:a16="http://schemas.microsoft.com/office/drawing/2014/main" id="{06ED2D8B-F262-4605-BD49-237A43ECA6BE}"/>
              </a:ext>
            </a:extLst>
          </p:cNvPr>
          <p:cNvSpPr/>
          <p:nvPr/>
        </p:nvSpPr>
        <p:spPr>
          <a:xfrm>
            <a:off x="10471421" y="4681617"/>
            <a:ext cx="701749" cy="414922"/>
          </a:xfrm>
          <a:prstGeom prst="ellipse">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5" name="CasellaDiTesto 14">
            <a:extLst>
              <a:ext uri="{FF2B5EF4-FFF2-40B4-BE49-F238E27FC236}">
                <a16:creationId xmlns:a16="http://schemas.microsoft.com/office/drawing/2014/main" id="{32A6D25C-E2A0-4EAC-9AC9-9F5ADB2B4C42}"/>
              </a:ext>
            </a:extLst>
          </p:cNvPr>
          <p:cNvSpPr txBox="1"/>
          <p:nvPr/>
        </p:nvSpPr>
        <p:spPr>
          <a:xfrm>
            <a:off x="9906700" y="1295974"/>
            <a:ext cx="1164421" cy="369332"/>
          </a:xfrm>
          <a:prstGeom prst="rect">
            <a:avLst/>
          </a:prstGeom>
          <a:noFill/>
        </p:spPr>
        <p:txBody>
          <a:bodyPr wrap="none" rtlCol="0">
            <a:spAutoFit/>
          </a:bodyPr>
          <a:lstStyle/>
          <a:p>
            <a:r>
              <a:rPr lang="it-IT" dirty="0"/>
              <a:t>Dati: I</a:t>
            </a:r>
            <a:r>
              <a:rPr lang="it-IT" dirty="0">
                <a:hlinkClick r:id="rId4"/>
              </a:rPr>
              <a:t>STAT</a:t>
            </a:r>
            <a:endParaRPr lang="it-IT" dirty="0"/>
          </a:p>
        </p:txBody>
      </p:sp>
    </p:spTree>
    <p:extLst>
      <p:ext uri="{BB962C8B-B14F-4D97-AF65-F5344CB8AC3E}">
        <p14:creationId xmlns:p14="http://schemas.microsoft.com/office/powerpoint/2010/main" val="3424160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19F78-D65E-0AF6-54E0-715B26E4A2D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491D574-99D7-127D-CF8E-F3E30EF79680}"/>
              </a:ext>
            </a:extLst>
          </p:cNvPr>
          <p:cNvSpPr>
            <a:spLocks noGrp="1"/>
          </p:cNvSpPr>
          <p:nvPr>
            <p:ph type="title"/>
          </p:nvPr>
        </p:nvSpPr>
        <p:spPr>
          <a:xfrm>
            <a:off x="0" y="0"/>
            <a:ext cx="11875008" cy="1325563"/>
          </a:xfrm>
        </p:spPr>
        <p:txBody>
          <a:bodyPr>
            <a:normAutofit/>
          </a:bodyPr>
          <a:lstStyle/>
          <a:p>
            <a:pPr algn="ctr"/>
            <a:r>
              <a:rPr lang="en-US" sz="2800" dirty="0"/>
              <a:t>Undergraduate University Freshmen in Information Technology</a:t>
            </a:r>
          </a:p>
        </p:txBody>
      </p:sp>
      <p:sp>
        <p:nvSpPr>
          <p:cNvPr id="4" name="Segnaposto data 3">
            <a:extLst>
              <a:ext uri="{FF2B5EF4-FFF2-40B4-BE49-F238E27FC236}">
                <a16:creationId xmlns:a16="http://schemas.microsoft.com/office/drawing/2014/main" id="{77C373B5-46C6-7C3D-B4AF-279A4E5CCA74}"/>
              </a:ext>
            </a:extLst>
          </p:cNvPr>
          <p:cNvSpPr>
            <a:spLocks noGrp="1"/>
          </p:cNvSpPr>
          <p:nvPr>
            <p:ph type="dt" sz="half" idx="10"/>
          </p:nvPr>
        </p:nvSpPr>
        <p:spPr/>
        <p:txBody>
          <a:bodyPr/>
          <a:lstStyle/>
          <a:p>
            <a:fld id="{7046A786-60FD-E04B-AA15-995DE6DB8268}" type="datetime1">
              <a:rPr lang="it-IT" smtClean="0"/>
              <a:t>19/02/26</a:t>
            </a:fld>
            <a:endParaRPr lang="it-IT"/>
          </a:p>
        </p:txBody>
      </p:sp>
      <p:sp>
        <p:nvSpPr>
          <p:cNvPr id="5" name="Segnaposto piè di pagina 4">
            <a:extLst>
              <a:ext uri="{FF2B5EF4-FFF2-40B4-BE49-F238E27FC236}">
                <a16:creationId xmlns:a16="http://schemas.microsoft.com/office/drawing/2014/main" id="{748388AD-23DA-9C04-3D21-EF5FD74EC993}"/>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2D6F5A45-7B52-BCCA-31E7-EC85F68E9784}"/>
              </a:ext>
            </a:extLst>
          </p:cNvPr>
          <p:cNvSpPr>
            <a:spLocks noGrp="1"/>
          </p:cNvSpPr>
          <p:nvPr>
            <p:ph type="sldNum" sz="quarter" idx="12"/>
          </p:nvPr>
        </p:nvSpPr>
        <p:spPr/>
        <p:txBody>
          <a:bodyPr/>
          <a:lstStyle/>
          <a:p>
            <a:fld id="{C76C6D34-8EF5-4D14-ABEC-9FFF567B206A}" type="slidenum">
              <a:rPr lang="it-IT" smtClean="0"/>
              <a:t>8</a:t>
            </a:fld>
            <a:endParaRPr lang="it-IT"/>
          </a:p>
        </p:txBody>
      </p:sp>
      <p:graphicFrame>
        <p:nvGraphicFramePr>
          <p:cNvPr id="7" name="Segnaposto contenuto 6">
            <a:extLst>
              <a:ext uri="{FF2B5EF4-FFF2-40B4-BE49-F238E27FC236}">
                <a16:creationId xmlns:a16="http://schemas.microsoft.com/office/drawing/2014/main" id="{6E5B399F-965D-FD47-E890-2F026C9D09D9}"/>
              </a:ext>
            </a:extLst>
          </p:cNvPr>
          <p:cNvGraphicFramePr>
            <a:graphicFrameLocks noGrp="1"/>
          </p:cNvGraphicFramePr>
          <p:nvPr>
            <p:ph idx="1"/>
          </p:nvPr>
        </p:nvGraphicFramePr>
        <p:xfrm>
          <a:off x="443022" y="850606"/>
          <a:ext cx="11068493" cy="49435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61935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415949-6FF3-7EC2-E6DC-88EF3A20BCA2}"/>
              </a:ext>
            </a:extLst>
          </p:cNvPr>
          <p:cNvSpPr>
            <a:spLocks noGrp="1"/>
          </p:cNvSpPr>
          <p:nvPr>
            <p:ph type="title"/>
          </p:nvPr>
        </p:nvSpPr>
        <p:spPr/>
        <p:txBody>
          <a:bodyPr/>
          <a:lstStyle/>
          <a:p>
            <a:endParaRPr lang="en-US"/>
          </a:p>
        </p:txBody>
      </p:sp>
      <p:graphicFrame>
        <p:nvGraphicFramePr>
          <p:cNvPr id="4" name="Segnaposto contenuto 3">
            <a:extLst>
              <a:ext uri="{FF2B5EF4-FFF2-40B4-BE49-F238E27FC236}">
                <a16:creationId xmlns:a16="http://schemas.microsoft.com/office/drawing/2014/main" id="{99676084-AE88-C649-9BBB-EBA11508C683}"/>
              </a:ext>
            </a:extLst>
          </p:cNvPr>
          <p:cNvGraphicFramePr>
            <a:graphicFrameLocks noGrp="1"/>
          </p:cNvGraphicFramePr>
          <p:nvPr>
            <p:ph idx="1"/>
            <p:extLst>
              <p:ext uri="{D42A27DB-BD31-4B8C-83A1-F6EECF244321}">
                <p14:modId xmlns:p14="http://schemas.microsoft.com/office/powerpoint/2010/main" val="1534122730"/>
              </p:ext>
            </p:extLst>
          </p:nvPr>
        </p:nvGraphicFramePr>
        <p:xfrm>
          <a:off x="252328" y="339485"/>
          <a:ext cx="11484244" cy="6127750"/>
        </p:xfrm>
        <a:graphic>
          <a:graphicData uri="http://schemas.openxmlformats.org/drawingml/2006/chart">
            <c:chart xmlns:c="http://schemas.openxmlformats.org/drawingml/2006/chart" xmlns:r="http://schemas.openxmlformats.org/officeDocument/2006/relationships" r:id="rId2"/>
          </a:graphicData>
        </a:graphic>
      </p:graphicFrame>
      <p:sp>
        <p:nvSpPr>
          <p:cNvPr id="3" name="Segnaposto data 2">
            <a:extLst>
              <a:ext uri="{FF2B5EF4-FFF2-40B4-BE49-F238E27FC236}">
                <a16:creationId xmlns:a16="http://schemas.microsoft.com/office/drawing/2014/main" id="{7D2B6E6A-D55C-4461-F8F3-61274E121D9B}"/>
              </a:ext>
            </a:extLst>
          </p:cNvPr>
          <p:cNvSpPr>
            <a:spLocks noGrp="1"/>
          </p:cNvSpPr>
          <p:nvPr>
            <p:ph type="dt" sz="half" idx="10"/>
          </p:nvPr>
        </p:nvSpPr>
        <p:spPr/>
        <p:txBody>
          <a:bodyPr/>
          <a:lstStyle/>
          <a:p>
            <a:fld id="{7601C580-0EF2-A345-A8C6-37CE62963CD7}" type="datetime1">
              <a:rPr lang="it-IT" smtClean="0"/>
              <a:t>19/02/26</a:t>
            </a:fld>
            <a:endParaRPr lang="it-IT"/>
          </a:p>
        </p:txBody>
      </p:sp>
      <p:sp>
        <p:nvSpPr>
          <p:cNvPr id="5" name="Segnaposto piè di pagina 4">
            <a:extLst>
              <a:ext uri="{FF2B5EF4-FFF2-40B4-BE49-F238E27FC236}">
                <a16:creationId xmlns:a16="http://schemas.microsoft.com/office/drawing/2014/main" id="{BB72F876-EFB1-4FA7-D92C-42E03C682C6A}"/>
              </a:ext>
            </a:extLst>
          </p:cNvPr>
          <p:cNvSpPr>
            <a:spLocks noGrp="1"/>
          </p:cNvSpPr>
          <p:nvPr>
            <p:ph type="ftr" sz="quarter" idx="11"/>
          </p:nvPr>
        </p:nvSpPr>
        <p:spPr/>
        <p:txBody>
          <a:bodyPr/>
          <a:lstStyle/>
          <a:p>
            <a:r>
              <a:rPr lang="it-IT"/>
              <a:t>@FONDAZIONE Chips-IT</a:t>
            </a:r>
          </a:p>
        </p:txBody>
      </p:sp>
      <p:sp>
        <p:nvSpPr>
          <p:cNvPr id="6" name="Segnaposto numero diapositiva 5">
            <a:extLst>
              <a:ext uri="{FF2B5EF4-FFF2-40B4-BE49-F238E27FC236}">
                <a16:creationId xmlns:a16="http://schemas.microsoft.com/office/drawing/2014/main" id="{B3A37C04-DFD2-C936-59B2-CE4DC63E825B}"/>
              </a:ext>
            </a:extLst>
          </p:cNvPr>
          <p:cNvSpPr>
            <a:spLocks noGrp="1"/>
          </p:cNvSpPr>
          <p:nvPr>
            <p:ph type="sldNum" sz="quarter" idx="12"/>
          </p:nvPr>
        </p:nvSpPr>
        <p:spPr/>
        <p:txBody>
          <a:bodyPr/>
          <a:lstStyle/>
          <a:p>
            <a:fld id="{C76C6D34-8EF5-4D14-ABEC-9FFF567B206A}" type="slidenum">
              <a:rPr lang="it-IT" smtClean="0"/>
              <a:t>9</a:t>
            </a:fld>
            <a:endParaRPr lang="it-IT"/>
          </a:p>
        </p:txBody>
      </p:sp>
    </p:spTree>
    <p:extLst>
      <p:ext uri="{BB962C8B-B14F-4D97-AF65-F5344CB8AC3E}">
        <p14:creationId xmlns:p14="http://schemas.microsoft.com/office/powerpoint/2010/main" val="27614121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0f90f4a-f128-4822-af12-6de5b8e9532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E5707DE86A0E4479B5984522B3B4046" ma:contentTypeVersion="9" ma:contentTypeDescription="Create a new document." ma:contentTypeScope="" ma:versionID="7787e1ad9a9a9c4469262181e87a4027">
  <xsd:schema xmlns:xsd="http://www.w3.org/2001/XMLSchema" xmlns:xs="http://www.w3.org/2001/XMLSchema" xmlns:p="http://schemas.microsoft.com/office/2006/metadata/properties" xmlns:ns3="70f90f4a-f128-4822-af12-6de5b8e9532b" targetNamespace="http://schemas.microsoft.com/office/2006/metadata/properties" ma:root="true" ma:fieldsID="8bba0159fcb9a8afcdba693d2da64c9c" ns3:_="">
    <xsd:import namespace="70f90f4a-f128-4822-af12-6de5b8e9532b"/>
    <xsd:element name="properties">
      <xsd:complexType>
        <xsd:sequence>
          <xsd:element name="documentManagement">
            <xsd:complexType>
              <xsd:all>
                <xsd:element ref="ns3:MediaServiceDateTaken" minOccurs="0"/>
                <xsd:element ref="ns3:_activity" minOccurs="0"/>
                <xsd:element ref="ns3:MediaServiceMetadata" minOccurs="0"/>
                <xsd:element ref="ns3:MediaServiceFastMetadata" minOccurs="0"/>
                <xsd:element ref="ns3:MediaServiceSearchProperties" minOccurs="0"/>
                <xsd:element ref="ns3:MediaServiceSystem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f90f4a-f128-4822-af12-6de5b8e9532b"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_activity" ma:index="9" nillable="true" ma:displayName="_activity" ma:hidden="true" ma:internalName="_activity">
      <xsd:simpleType>
        <xsd:restriction base="dms:Note"/>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SystemTags" ma:index="13" nillable="true" ma:displayName="MediaServiceSystemTags" ma:hidden="true" ma:internalName="MediaServiceSystemTags"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5E112B-29F0-43BB-8151-8EBB3E9F6932}">
  <ds:schemaRefs>
    <ds:schemaRef ds:uri="http://purl.org/dc/dcmitype/"/>
    <ds:schemaRef ds:uri="http://purl.org/dc/terms/"/>
    <ds:schemaRef ds:uri="http://purl.org/dc/elements/1.1/"/>
    <ds:schemaRef ds:uri="70f90f4a-f128-4822-af12-6de5b8e9532b"/>
    <ds:schemaRef ds:uri="http://www.w3.org/XML/1998/namespace"/>
    <ds:schemaRef ds:uri="http://schemas.microsoft.com/office/2006/documentManagement/types"/>
    <ds:schemaRef ds:uri="http://schemas.openxmlformats.org/package/2006/metadata/core-propertie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2386CCE7-196E-400B-9987-C4C7FDD5D4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f90f4a-f128-4822-af12-6de5b8e953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8D0248-2AFD-4E41-AE23-087921DFF0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12547</TotalTime>
  <Words>558</Words>
  <Application>Microsoft Macintosh PowerPoint</Application>
  <PresentationFormat>Widescreen</PresentationFormat>
  <Paragraphs>105</Paragraphs>
  <Slides>12</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12</vt:i4>
      </vt:variant>
    </vt:vector>
  </HeadingPairs>
  <TitlesOfParts>
    <vt:vector size="20" baseType="lpstr">
      <vt:lpstr>Aptos</vt:lpstr>
      <vt:lpstr>Arial</vt:lpstr>
      <vt:lpstr>Calibri</vt:lpstr>
      <vt:lpstr>Calibri Light</vt:lpstr>
      <vt:lpstr>Century Gothic</vt:lpstr>
      <vt:lpstr>helvetica-w01-light</vt:lpstr>
      <vt:lpstr>Wingdings</vt:lpstr>
      <vt:lpstr>Tema di Office</vt:lpstr>
      <vt:lpstr>Skills Gap</vt:lpstr>
      <vt:lpstr>Interest in Electric Engineering (EE) curricula is steadily declining but engineering disciplines continue to play a crucial role in a technology-driven word</vt:lpstr>
      <vt:lpstr>Presentazione standard di PowerPoint</vt:lpstr>
      <vt:lpstr>Despite a strong demand</vt:lpstr>
      <vt:lpstr>Presentazione standard di PowerPoint</vt:lpstr>
      <vt:lpstr>What about the EE curricula in Italian Universities?</vt:lpstr>
      <vt:lpstr>Monitoring of registrations - March 2025</vt:lpstr>
      <vt:lpstr>Undergraduate University Freshmen in Information Technology</vt:lpstr>
      <vt:lpstr>Presentazione standard di PowerPoint</vt:lpstr>
      <vt:lpstr>Chips JU Skills development call (ECS Brokerage Event 2026)</vt:lpstr>
      <vt:lpstr>Chips JU Skills development call  ECS Brokerage Event 2026</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Cristina De Luca</dc:creator>
  <cp:lastModifiedBy>Romagnatech Sangiorgi</cp:lastModifiedBy>
  <cp:revision>71</cp:revision>
  <dcterms:created xsi:type="dcterms:W3CDTF">2026-01-11T08:02:51Z</dcterms:created>
  <dcterms:modified xsi:type="dcterms:W3CDTF">2026-02-19T18:15:09Z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0x0101007E5707DE86A0E4479B5984522B3B4046</vt:lpwstr>
  </property>
</Properties>
</file>