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4"/>
  </p:sldMasterIdLst>
  <p:notesMasterIdLst>
    <p:notesMasterId r:id="rId17"/>
  </p:notesMasterIdLst>
  <p:handoutMasterIdLst>
    <p:handoutMasterId r:id="rId18"/>
  </p:handoutMasterIdLst>
  <p:sldIdLst>
    <p:sldId id="256" r:id="rId5"/>
    <p:sldId id="262" r:id="rId6"/>
    <p:sldId id="271" r:id="rId7"/>
    <p:sldId id="259" r:id="rId8"/>
    <p:sldId id="261" r:id="rId9"/>
    <p:sldId id="1448943218" r:id="rId10"/>
    <p:sldId id="1448943221" r:id="rId11"/>
    <p:sldId id="1448943225" r:id="rId12"/>
    <p:sldId id="1448943217" r:id="rId13"/>
    <p:sldId id="1448943224" r:id="rId14"/>
    <p:sldId id="285" r:id="rId15"/>
    <p:sldId id="28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3FB5"/>
    <a:srgbClr val="FFD6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5958" autoAdjust="0"/>
  </p:normalViewPr>
  <p:slideViewPr>
    <p:cSldViewPr snapToGrid="0">
      <p:cViewPr varScale="1">
        <p:scale>
          <a:sx n="102" d="100"/>
          <a:sy n="102" d="100"/>
        </p:scale>
        <p:origin x="82" y="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IBOURG-BLANC Eric (Chips JU)" userId="e58f5562-7629-4d8a-850b-bc6a68983f58" providerId="ADAL" clId="{5E319954-622E-42BE-876C-ECAC90D4D930}"/>
    <pc:docChg chg="delSld modSld">
      <pc:chgData name="FRIBOURG-BLANC Eric (Chips JU)" userId="e58f5562-7629-4d8a-850b-bc6a68983f58" providerId="ADAL" clId="{5E319954-622E-42BE-876C-ECAC90D4D930}" dt="2026-02-19T09:13:46.184" v="19" actId="20577"/>
      <pc:docMkLst>
        <pc:docMk/>
      </pc:docMkLst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720216008" sldId="260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1499652826" sldId="263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141019065" sldId="264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4174035984" sldId="265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1223746926" sldId="266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1689650290" sldId="270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2752974639" sldId="272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948410123" sldId="273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1665508307" sldId="274"/>
        </pc:sldMkLst>
      </pc:sldChg>
      <pc:sldChg chg="modSp mod">
        <pc:chgData name="FRIBOURG-BLANC Eric (Chips JU)" userId="e58f5562-7629-4d8a-850b-bc6a68983f58" providerId="ADAL" clId="{5E319954-622E-42BE-876C-ECAC90D4D930}" dt="2026-02-19T09:13:46.184" v="19" actId="20577"/>
        <pc:sldMkLst>
          <pc:docMk/>
          <pc:sldMk cId="3694435773" sldId="282"/>
        </pc:sldMkLst>
        <pc:spChg chg="mod">
          <ac:chgData name="FRIBOURG-BLANC Eric (Chips JU)" userId="e58f5562-7629-4d8a-850b-bc6a68983f58" providerId="ADAL" clId="{5E319954-622E-42BE-876C-ECAC90D4D930}" dt="2026-02-19T09:13:46.184" v="19" actId="20577"/>
          <ac:spMkLst>
            <pc:docMk/>
            <pc:sldMk cId="3694435773" sldId="282"/>
            <ac:spMk id="2" creationId="{41DF8EB4-6ADF-3012-4DBD-437DD45DF496}"/>
          </ac:spMkLst>
        </pc:spChg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898989114" sldId="283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1690414382" sldId="284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2869918870" sldId="287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2538718791" sldId="291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3449980158" sldId="292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894238146" sldId="293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976686472" sldId="294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3525998877" sldId="295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3660600668" sldId="296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1656163061" sldId="1448943175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369592612" sldId="1448943176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1367659980" sldId="1448943177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4137751063" sldId="1448943183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1355009734" sldId="1448943184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2804978645" sldId="1448943185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397674136" sldId="1448943201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4013290977" sldId="1448943202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1757924844" sldId="1448943203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4074132193" sldId="1448943207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4112512672" sldId="1448943209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2946303337" sldId="1448943210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3698791048" sldId="1448943211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1395605488" sldId="1448943212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987402461" sldId="1448943222"/>
        </pc:sldMkLst>
      </pc:sldChg>
      <pc:sldChg chg="del">
        <pc:chgData name="FRIBOURG-BLANC Eric (Chips JU)" userId="e58f5562-7629-4d8a-850b-bc6a68983f58" providerId="ADAL" clId="{5E319954-622E-42BE-876C-ECAC90D4D930}" dt="2026-02-19T09:13:30.748" v="0" actId="47"/>
        <pc:sldMkLst>
          <pc:docMk/>
          <pc:sldMk cId="3746944041" sldId="1448943223"/>
        </pc:sldMkLst>
      </pc:sldChg>
      <pc:sldMasterChg chg="delSldLayout">
        <pc:chgData name="FRIBOURG-BLANC Eric (Chips JU)" userId="e58f5562-7629-4d8a-850b-bc6a68983f58" providerId="ADAL" clId="{5E319954-622E-42BE-876C-ECAC90D4D930}" dt="2026-02-19T09:13:30.748" v="0" actId="47"/>
        <pc:sldMasterMkLst>
          <pc:docMk/>
          <pc:sldMasterMk cId="78510813" sldId="2147483696"/>
        </pc:sldMasterMkLst>
        <pc:sldLayoutChg chg="del">
          <pc:chgData name="FRIBOURG-BLANC Eric (Chips JU)" userId="e58f5562-7629-4d8a-850b-bc6a68983f58" providerId="ADAL" clId="{5E319954-622E-42BE-876C-ECAC90D4D930}" dt="2026-02-19T09:13:30.748" v="0" actId="47"/>
          <pc:sldLayoutMkLst>
            <pc:docMk/>
            <pc:sldMasterMk cId="78510813" sldId="2147483696"/>
            <pc:sldLayoutMk cId="405984894" sldId="2147483718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1927B6-7E56-5592-3A42-0CDB7A09DB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EEB541-30EB-C8D8-086D-8315EB176B7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IE"/>
              <a:t>09/10/2023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955E5D-86A0-E301-E6D8-6F1FC4C263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2DCD70-CE53-B0AA-4198-64210EFAFF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DCD390-9118-477F-8502-46431FC494C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6147451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IE"/>
              <a:t>09/10/2023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D37A24-B196-4FA5-A9F1-B4B66FCED9E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020012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17A4E0E8-C46A-AEB5-F19D-1C17711536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34" y="455486"/>
            <a:ext cx="2901644" cy="1189038"/>
          </a:xfrm>
          <a:prstGeom prst="rect">
            <a:avLst/>
          </a:prstGeom>
        </p:spPr>
      </p:pic>
      <p:pic>
        <p:nvPicPr>
          <p:cNvPr id="37" name="Picture 36" descr="A blue and white rectangular object with text&#10;&#10;Description automatically generated">
            <a:extLst>
              <a:ext uri="{FF2B5EF4-FFF2-40B4-BE49-F238E27FC236}">
                <a16:creationId xmlns:a16="http://schemas.microsoft.com/office/drawing/2014/main" id="{DF8A2FD6-0014-EF23-0868-C6C41955D42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17" y="6265806"/>
            <a:ext cx="1617780" cy="438038"/>
          </a:xfrm>
          <a:prstGeom prst="rect">
            <a:avLst/>
          </a:prstGeom>
        </p:spPr>
      </p:pic>
      <p:sp>
        <p:nvSpPr>
          <p:cNvPr id="39" name="Subtitle 2">
            <a:extLst>
              <a:ext uri="{FF2B5EF4-FFF2-40B4-BE49-F238E27FC236}">
                <a16:creationId xmlns:a16="http://schemas.microsoft.com/office/drawing/2014/main" id="{141D9DA9-19CE-F7E8-6CD6-E0DA5A59857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9217" y="4290298"/>
            <a:ext cx="7500685" cy="41390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latin typeface="Space Grotesk" pitchFamily="2" charset="0"/>
                <a:cs typeface="Space Grotesk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Speaker</a:t>
            </a: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B8BD8444-3C46-5514-30EF-4AE41EB3E0D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29217" y="5039339"/>
            <a:ext cx="7490831" cy="40011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latin typeface="Space Grotesk Light" pitchFamily="2" charset="0"/>
                <a:cs typeface="Space Grotesk Light" pitchFamily="2" charset="0"/>
              </a:defRPr>
            </a:lvl1pPr>
            <a:lvl2pPr>
              <a:defRPr>
                <a:latin typeface="Space Grotesk" pitchFamily="2" charset="0"/>
                <a:cs typeface="Space Grotesk" pitchFamily="2" charset="0"/>
              </a:defRPr>
            </a:lvl2pPr>
            <a:lvl3pPr>
              <a:defRPr>
                <a:latin typeface="Space Grotesk Light" pitchFamily="2" charset="0"/>
                <a:cs typeface="Space Grotesk Light" pitchFamily="2" charset="0"/>
              </a:defRPr>
            </a:lvl3pPr>
            <a:lvl4pPr>
              <a:defRPr>
                <a:latin typeface="Space Grotesk Light" pitchFamily="2" charset="0"/>
                <a:cs typeface="Space Grotesk Light" pitchFamily="2" charset="0"/>
              </a:defRPr>
            </a:lvl4pPr>
            <a:lvl5pPr>
              <a:defRPr>
                <a:latin typeface="Space Grotesk Light" pitchFamily="2" charset="0"/>
                <a:cs typeface="Space Grotesk Light" pitchFamily="2" charset="0"/>
              </a:defRPr>
            </a:lvl5pPr>
          </a:lstStyle>
          <a:p>
            <a:pPr lvl="0"/>
            <a:r>
              <a:rPr lang="en-GB" noProof="0" dirty="0"/>
              <a:t>Date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453E6C-7638-F072-E5BA-2B2525C39D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9217" y="2208304"/>
            <a:ext cx="7500685" cy="1518214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tx1"/>
                </a:solidFill>
                <a:latin typeface="Space Grotesk Medium" pitchFamily="2" charset="0"/>
                <a:cs typeface="Space Grotesk Medium" pitchFamily="2" charset="0"/>
              </a:defRPr>
            </a:lvl1pPr>
          </a:lstStyle>
          <a:p>
            <a:r>
              <a:rPr lang="en-GB" noProof="0" dirty="0"/>
              <a:t>Title 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B9837AE-84D5-D649-2E60-1DB64DB9A5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-812" r="14432" b="1"/>
          <a:stretch/>
        </p:blipFill>
        <p:spPr>
          <a:xfrm>
            <a:off x="6096000" y="-55659"/>
            <a:ext cx="6096000" cy="6913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362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B998B38D-41BE-0CBB-C30A-CCC450DD28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004" y="6227221"/>
            <a:ext cx="1205642" cy="494049"/>
          </a:xfrm>
          <a:prstGeom prst="rect">
            <a:avLst/>
          </a:prstGeom>
        </p:spPr>
      </p:pic>
      <p:pic>
        <p:nvPicPr>
          <p:cNvPr id="5" name="Picture 4" descr="A blue and white rectangular object with text&#10;&#10;Description automatically generated">
            <a:extLst>
              <a:ext uri="{FF2B5EF4-FFF2-40B4-BE49-F238E27FC236}">
                <a16:creationId xmlns:a16="http://schemas.microsoft.com/office/drawing/2014/main" id="{BEB1C324-704D-5CD7-C2C9-E41D091506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949" y="6356144"/>
            <a:ext cx="1348496" cy="36512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33B2B17-A46C-0164-0188-93668E301E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1756"/>
            <a:ext cx="10515600" cy="435133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7" name="Picture 6" descr="A blue line with a circle on a black background&#10;&#10;Description automatically generated">
            <a:extLst>
              <a:ext uri="{FF2B5EF4-FFF2-40B4-BE49-F238E27FC236}">
                <a16:creationId xmlns:a16="http://schemas.microsoft.com/office/drawing/2014/main" id="{F3F1A0C9-7FB3-0BDE-9454-0FA33B2DCD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7"/>
          <a:stretch/>
        </p:blipFill>
        <p:spPr>
          <a:xfrm>
            <a:off x="0" y="717767"/>
            <a:ext cx="943799" cy="1498666"/>
          </a:xfrm>
          <a:prstGeom prst="rect">
            <a:avLst/>
          </a:prstGeom>
        </p:spPr>
      </p:pic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B46049CC-30E4-2A0E-F408-EF842B9B30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69583" y="6356144"/>
            <a:ext cx="639289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latin typeface="Space Grotesk Light" pitchFamily="2" charset="0"/>
                <a:cs typeface="Space Grotesk Light" pitchFamily="2" charset="0"/>
              </a:defRPr>
            </a:lvl1pPr>
          </a:lstStyle>
          <a:p>
            <a:fld id="{449BFC9E-A1D1-4DDE-9FA2-41B376E8F73E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17BF78-14D5-8232-1888-7FBEFEEAFAAC}"/>
              </a:ext>
            </a:extLst>
          </p:cNvPr>
          <p:cNvSpPr txBox="1"/>
          <p:nvPr userDrawn="1"/>
        </p:nvSpPr>
        <p:spPr>
          <a:xfrm>
            <a:off x="4710845" y="6343440"/>
            <a:ext cx="34050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noProof="0" dirty="0"/>
              <a:t>Eric Fribourg-Blanc – </a:t>
            </a:r>
            <a:r>
              <a:rPr lang="en-GB" sz="1100" noProof="0" dirty="0" err="1"/>
              <a:t>NanoFabMat</a:t>
            </a:r>
            <a:r>
              <a:rPr lang="en-GB" sz="1100" noProof="0" dirty="0"/>
              <a:t> – 19 September 2025</a:t>
            </a:r>
          </a:p>
        </p:txBody>
      </p:sp>
      <p:sp>
        <p:nvSpPr>
          <p:cNvPr id="9" name="Title 16">
            <a:extLst>
              <a:ext uri="{FF2B5EF4-FFF2-40B4-BE49-F238E27FC236}">
                <a16:creationId xmlns:a16="http://schemas.microsoft.com/office/drawing/2014/main" id="{DAC8BD94-CBCA-C6DC-A4D3-2A9D1D0C7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200" y="223200"/>
            <a:ext cx="10515600" cy="1325563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84166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bg>
      <p:bgPr>
        <a:solidFill>
          <a:srgbClr val="003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4D612B71-B692-D04F-AE53-C9C6939F65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898352"/>
            <a:ext cx="10515600" cy="1325563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  <a:latin typeface="Space Grotesk" pitchFamily="2" charset="0"/>
                <a:cs typeface="Space Grotesk" pitchFamily="2" charset="0"/>
              </a:defRPr>
            </a:lvl1pPr>
          </a:lstStyle>
          <a:p>
            <a:r>
              <a:rPr lang="en-GB" noProof="0"/>
              <a:t>Text</a:t>
            </a:r>
          </a:p>
        </p:txBody>
      </p:sp>
      <p:pic>
        <p:nvPicPr>
          <p:cNvPr id="10" name="Picture 9" descr="A yellow text on a black background&#10;&#10;Description automatically generated">
            <a:extLst>
              <a:ext uri="{FF2B5EF4-FFF2-40B4-BE49-F238E27FC236}">
                <a16:creationId xmlns:a16="http://schemas.microsoft.com/office/drawing/2014/main" id="{891968E4-AD08-A2BF-7EC2-F0BE567C8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265" y="623392"/>
            <a:ext cx="2611469" cy="107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928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B998B38D-41BE-0CBB-C30A-CCC450DD28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004" y="6227221"/>
            <a:ext cx="1205642" cy="494049"/>
          </a:xfrm>
          <a:prstGeom prst="rect">
            <a:avLst/>
          </a:prstGeom>
        </p:spPr>
      </p:pic>
      <p:pic>
        <p:nvPicPr>
          <p:cNvPr id="5" name="Picture 4" descr="A blue and white rectangular object with text&#10;&#10;Description automatically generated">
            <a:extLst>
              <a:ext uri="{FF2B5EF4-FFF2-40B4-BE49-F238E27FC236}">
                <a16:creationId xmlns:a16="http://schemas.microsoft.com/office/drawing/2014/main" id="{BEB1C324-704D-5CD7-C2C9-E41D091506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949" y="6356144"/>
            <a:ext cx="1348496" cy="36512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33B2B17-A46C-0164-0188-93668E301E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1756"/>
            <a:ext cx="10515600" cy="435133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7" name="Picture 6" descr="A blue line with a circle on a black background&#10;&#10;Description automatically generated">
            <a:extLst>
              <a:ext uri="{FF2B5EF4-FFF2-40B4-BE49-F238E27FC236}">
                <a16:creationId xmlns:a16="http://schemas.microsoft.com/office/drawing/2014/main" id="{F3F1A0C9-7FB3-0BDE-9454-0FA33B2DCD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7"/>
          <a:stretch/>
        </p:blipFill>
        <p:spPr>
          <a:xfrm>
            <a:off x="0" y="717767"/>
            <a:ext cx="943799" cy="1498666"/>
          </a:xfrm>
          <a:prstGeom prst="rect">
            <a:avLst/>
          </a:prstGeom>
        </p:spPr>
      </p:pic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B46049CC-30E4-2A0E-F408-EF842B9B30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69583" y="6356144"/>
            <a:ext cx="639289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latin typeface="Space Grotesk Light" pitchFamily="2" charset="0"/>
                <a:cs typeface="Space Grotesk Light" pitchFamily="2" charset="0"/>
              </a:defRPr>
            </a:lvl1pPr>
          </a:lstStyle>
          <a:p>
            <a:fld id="{449BFC9E-A1D1-4DDE-9FA2-41B376E8F73E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40D1BF6C-AF9D-06BA-9B1E-40C379C94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200" y="223200"/>
            <a:ext cx="10515600" cy="1325563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179B31-1289-3B10-AB1B-CDBE60E68297}"/>
              </a:ext>
            </a:extLst>
          </p:cNvPr>
          <p:cNvSpPr txBox="1"/>
          <p:nvPr userDrawn="1"/>
        </p:nvSpPr>
        <p:spPr>
          <a:xfrm>
            <a:off x="4409481" y="6343440"/>
            <a:ext cx="27783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noProof="0" dirty="0"/>
              <a:t>CADETTI Information Day – 23 February 2026</a:t>
            </a:r>
          </a:p>
        </p:txBody>
      </p:sp>
    </p:spTree>
    <p:extLst>
      <p:ext uri="{BB962C8B-B14F-4D97-AF65-F5344CB8AC3E}">
        <p14:creationId xmlns:p14="http://schemas.microsoft.com/office/powerpoint/2010/main" val="2521650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B998B38D-41BE-0CBB-C30A-CCC450DD28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004" y="6227221"/>
            <a:ext cx="1205642" cy="494049"/>
          </a:xfrm>
          <a:prstGeom prst="rect">
            <a:avLst/>
          </a:prstGeom>
        </p:spPr>
      </p:pic>
      <p:pic>
        <p:nvPicPr>
          <p:cNvPr id="5" name="Picture 4" descr="A blue and white rectangular object with text&#10;&#10;Description automatically generated">
            <a:extLst>
              <a:ext uri="{FF2B5EF4-FFF2-40B4-BE49-F238E27FC236}">
                <a16:creationId xmlns:a16="http://schemas.microsoft.com/office/drawing/2014/main" id="{BEB1C324-704D-5CD7-C2C9-E41D091506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949" y="6356144"/>
            <a:ext cx="1348496" cy="36512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33B2B17-A46C-0164-0188-93668E301E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1756"/>
            <a:ext cx="10515600" cy="435133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7" name="Picture 6" descr="A blue line with a circle on a black background&#10;&#10;Description automatically generated">
            <a:extLst>
              <a:ext uri="{FF2B5EF4-FFF2-40B4-BE49-F238E27FC236}">
                <a16:creationId xmlns:a16="http://schemas.microsoft.com/office/drawing/2014/main" id="{F3F1A0C9-7FB3-0BDE-9454-0FA33B2DCD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7"/>
          <a:stretch/>
        </p:blipFill>
        <p:spPr>
          <a:xfrm>
            <a:off x="0" y="717767"/>
            <a:ext cx="943799" cy="1498666"/>
          </a:xfrm>
          <a:prstGeom prst="rect">
            <a:avLst/>
          </a:prstGeom>
        </p:spPr>
      </p:pic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B46049CC-30E4-2A0E-F408-EF842B9B30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69583" y="6356144"/>
            <a:ext cx="639289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latin typeface="Space Grotesk Light" pitchFamily="2" charset="0"/>
                <a:cs typeface="Space Grotesk Light" pitchFamily="2" charset="0"/>
              </a:defRPr>
            </a:lvl1pPr>
          </a:lstStyle>
          <a:p>
            <a:fld id="{449BFC9E-A1D1-4DDE-9FA2-41B376E8F73E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40D1BF6C-AF9D-06BA-9B1E-40C379C94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17BF78-14D5-8232-1888-7FBEFEEAFAAC}"/>
              </a:ext>
            </a:extLst>
          </p:cNvPr>
          <p:cNvSpPr txBox="1"/>
          <p:nvPr userDrawn="1"/>
        </p:nvSpPr>
        <p:spPr>
          <a:xfrm>
            <a:off x="4710845" y="6343440"/>
            <a:ext cx="27703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noProof="0" dirty="0"/>
              <a:t>Eric Fribourg-Blanc – ETS2025 – 28 May 2025</a:t>
            </a:r>
          </a:p>
        </p:txBody>
      </p:sp>
    </p:spTree>
    <p:extLst>
      <p:ext uri="{BB962C8B-B14F-4D97-AF65-F5344CB8AC3E}">
        <p14:creationId xmlns:p14="http://schemas.microsoft.com/office/powerpoint/2010/main" val="24805835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33B2B17-A46C-0164-0188-93668E301E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4000" y="1621756"/>
            <a:ext cx="10656000" cy="46080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IE"/>
          </a:p>
        </p:txBody>
      </p:sp>
      <p:pic>
        <p:nvPicPr>
          <p:cNvPr id="7" name="Picture 6" descr="A blue line with a circle on a black background&#10;&#10;Description automatically generated">
            <a:extLst>
              <a:ext uri="{FF2B5EF4-FFF2-40B4-BE49-F238E27FC236}">
                <a16:creationId xmlns:a16="http://schemas.microsoft.com/office/drawing/2014/main" id="{F3F1A0C9-7FB3-0BDE-9454-0FA33B2DCD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7"/>
          <a:stretch/>
        </p:blipFill>
        <p:spPr>
          <a:xfrm>
            <a:off x="0" y="717767"/>
            <a:ext cx="943799" cy="1498666"/>
          </a:xfrm>
          <a:prstGeom prst="rect">
            <a:avLst/>
          </a:prstGeom>
        </p:spPr>
      </p:pic>
      <p:sp>
        <p:nvSpPr>
          <p:cNvPr id="17" name="Title 16">
            <a:extLst>
              <a:ext uri="{FF2B5EF4-FFF2-40B4-BE49-F238E27FC236}">
                <a16:creationId xmlns:a16="http://schemas.microsoft.com/office/drawing/2014/main" id="{40D1BF6C-AF9D-06BA-9B1E-40C379C94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200" y="223200"/>
            <a:ext cx="10548000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IE" dirty="0"/>
          </a:p>
        </p:txBody>
      </p:sp>
      <p:pic>
        <p:nvPicPr>
          <p:cNvPr id="8" name="Picture 7" descr="A blue and white rectangular object with text&#10;&#10;Description automatically generated">
            <a:extLst>
              <a:ext uri="{FF2B5EF4-FFF2-40B4-BE49-F238E27FC236}">
                <a16:creationId xmlns:a16="http://schemas.microsoft.com/office/drawing/2014/main" id="{B060FF78-16A2-C55F-4695-FBB1F99F9E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05"/>
          <a:stretch>
            <a:fillRect/>
          </a:stretch>
        </p:blipFill>
        <p:spPr>
          <a:xfrm>
            <a:off x="5719130" y="6323095"/>
            <a:ext cx="753740" cy="365125"/>
          </a:xfrm>
          <a:prstGeom prst="rect">
            <a:avLst/>
          </a:prstGeom>
        </p:spPr>
      </p:pic>
      <p:pic>
        <p:nvPicPr>
          <p:cNvPr id="9" name="Picture 8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CE17808F-4983-0431-50F7-9D7C5B51917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49" y="6301468"/>
            <a:ext cx="943799" cy="386751"/>
          </a:xfrm>
          <a:prstGeom prst="rect">
            <a:avLst/>
          </a:prstGeom>
        </p:spPr>
      </p:pic>
      <p:pic>
        <p:nvPicPr>
          <p:cNvPr id="10" name="Picture 9" descr="Blue text on a black background&#10;&#10;AI-generated content may be incorrect.">
            <a:extLst>
              <a:ext uri="{FF2B5EF4-FFF2-40B4-BE49-F238E27FC236}">
                <a16:creationId xmlns:a16="http://schemas.microsoft.com/office/drawing/2014/main" id="{659FA614-770C-4CD1-133F-4BBD8069BAC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610" y="6355458"/>
            <a:ext cx="1491450" cy="3327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2F4DD20-DAEE-AC50-51AB-D5C366C3E727}"/>
              </a:ext>
            </a:extLst>
          </p:cNvPr>
          <p:cNvSpPr txBox="1"/>
          <p:nvPr userDrawn="1"/>
        </p:nvSpPr>
        <p:spPr>
          <a:xfrm>
            <a:off x="4387840" y="6611779"/>
            <a:ext cx="34163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noProof="0"/>
              <a:t>Eric Fribourg-Blanc – Competence centres – 9 December 2025</a:t>
            </a:r>
          </a:p>
        </p:txBody>
      </p:sp>
    </p:spTree>
    <p:extLst>
      <p:ext uri="{BB962C8B-B14F-4D97-AF65-F5344CB8AC3E}">
        <p14:creationId xmlns:p14="http://schemas.microsoft.com/office/powerpoint/2010/main" val="34462884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20D69C-054B-0B41-352E-F66E74B8F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D0BB71-2F62-6C19-727E-9DA5AEB5E0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510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5" r:id="rId2"/>
    <p:sldLayoutId id="2147483710" r:id="rId3"/>
    <p:sldLayoutId id="2147483716" r:id="rId4"/>
    <p:sldLayoutId id="2147483717" r:id="rId5"/>
    <p:sldLayoutId id="2147483719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tx1"/>
          </a:solidFill>
          <a:latin typeface="Space Grotesk Medium" pitchFamily="2" charset="0"/>
          <a:ea typeface="+mj-ea"/>
          <a:cs typeface="Space Grotesk Medium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pace Grotesk" pitchFamily="2" charset="0"/>
          <a:ea typeface="+mn-ea"/>
          <a:cs typeface="Space Grotesk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pace Grotesk" pitchFamily="2" charset="0"/>
          <a:ea typeface="+mn-ea"/>
          <a:cs typeface="Space Grotesk" pitchFamily="2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pace Grotesk Light" pitchFamily="2" charset="0"/>
          <a:ea typeface="+mn-ea"/>
          <a:cs typeface="Space Grotesk Light" pitchFamily="2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pace Grotesk Light" pitchFamily="2" charset="0"/>
          <a:ea typeface="+mn-ea"/>
          <a:cs typeface="Space Grotesk Light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pace Grotesk Light" pitchFamily="2" charset="0"/>
          <a:ea typeface="+mn-ea"/>
          <a:cs typeface="Space Grotesk Light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igital-strategy.ec.europa.eu/en/factpages/chips-europe-initiative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digital-strategy.ec.europa.eu/en/factpages/european-chips-act-monitoring-and-crisis-response" TargetMode="External"/><Relationship Id="rId4" Type="http://schemas.openxmlformats.org/officeDocument/2006/relationships/hyperlink" Target="https://digital-strategy.ec.europa.eu/en/factpages/european-chips-act-security-supply-and-resilience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image" Target="../media/image21.emf"/><Relationship Id="rId7" Type="http://schemas.openxmlformats.org/officeDocument/2006/relationships/image" Target="../media/image25.emf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emf"/><Relationship Id="rId11" Type="http://schemas.openxmlformats.org/officeDocument/2006/relationships/image" Target="../media/image29.emf"/><Relationship Id="rId5" Type="http://schemas.openxmlformats.org/officeDocument/2006/relationships/image" Target="../media/image23.jpg"/><Relationship Id="rId10" Type="http://schemas.openxmlformats.org/officeDocument/2006/relationships/image" Target="../media/image28.emf"/><Relationship Id="rId4" Type="http://schemas.openxmlformats.org/officeDocument/2006/relationships/image" Target="../media/image22.png"/><Relationship Id="rId9" Type="http://schemas.openxmlformats.org/officeDocument/2006/relationships/image" Target="../media/image2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6929577-DC60-6CA1-0EBF-FCD40B31E7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IE" dirty="0"/>
              <a:t>Eric Fribourg-Blanc – Programme Officer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87706-1FFE-D2C7-CA08-975D77706DD2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IE" dirty="0"/>
              <a:t>23 February 2026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FE2CE3C-FDA9-A0BD-7F81-8D68E15ABC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dirty="0">
                <a:latin typeface="Space Grotesk Medium"/>
              </a:rPr>
              <a:t>Chips for Europe Initiative and the Role of CCCs</a:t>
            </a:r>
            <a:endParaRPr lang="en-IE" sz="4800" dirty="0">
              <a:latin typeface="Space Grotesk Medium"/>
            </a:endParaRPr>
          </a:p>
        </p:txBody>
      </p:sp>
    </p:spTree>
    <p:extLst>
      <p:ext uri="{BB962C8B-B14F-4D97-AF65-F5344CB8AC3E}">
        <p14:creationId xmlns:p14="http://schemas.microsoft.com/office/powerpoint/2010/main" val="2458528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A41FAB-87F0-424C-F5C1-ECE27429DA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0703" y="889984"/>
            <a:ext cx="6096528" cy="34292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077D3A-0053-12BE-40B5-AEAD21B62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12" y="1612751"/>
            <a:ext cx="6096528" cy="342929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61D85B9-354D-4770-ABEA-F6DA1684A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Subnetwork developments / topics across CCCs</a:t>
            </a:r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F5DE523-6DFF-5D76-7BB9-4C9263F8311A}"/>
              </a:ext>
            </a:extLst>
          </p:cNvPr>
          <p:cNvGrpSpPr/>
          <p:nvPr/>
        </p:nvGrpSpPr>
        <p:grpSpPr>
          <a:xfrm>
            <a:off x="5169474" y="4036607"/>
            <a:ext cx="6605431" cy="2405904"/>
            <a:chOff x="5169474" y="4036607"/>
            <a:chExt cx="6605431" cy="240590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D9B3A59-2D4F-64BC-3511-AEB290382E9E}"/>
                </a:ext>
              </a:extLst>
            </p:cNvPr>
            <p:cNvSpPr/>
            <p:nvPr/>
          </p:nvSpPr>
          <p:spPr>
            <a:xfrm>
              <a:off x="5169474" y="4036607"/>
              <a:ext cx="6605431" cy="23641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3076411-9644-43E8-2EFD-DE151B9CB5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69474" y="4036607"/>
              <a:ext cx="6605431" cy="24059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096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8706FA67-14BC-09EF-DBD7-0E9B65A3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576946"/>
            <a:ext cx="8229600" cy="491592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nl-BE" sz="413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en-GB" sz="9600" b="1" baseline="30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570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F8EB4-6ADF-3012-4DBD-437DD45DF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3694435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99683E-7DCE-228F-4543-74DC7E6CE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The Semiconductor Race – Europe’s weak spot</a:t>
            </a:r>
          </a:p>
        </p:txBody>
      </p:sp>
      <p:sp>
        <p:nvSpPr>
          <p:cNvPr id="4" name="Content Placeholder 9">
            <a:extLst>
              <a:ext uri="{FF2B5EF4-FFF2-40B4-BE49-F238E27FC236}">
                <a16:creationId xmlns:a16="http://schemas.microsoft.com/office/drawing/2014/main" id="{5470D42C-E1C7-5E5B-6385-5580F8AE13F0}"/>
              </a:ext>
            </a:extLst>
          </p:cNvPr>
          <p:cNvSpPr txBox="1">
            <a:spLocks/>
          </p:cNvSpPr>
          <p:nvPr/>
        </p:nvSpPr>
        <p:spPr>
          <a:xfrm>
            <a:off x="1011920" y="1498343"/>
            <a:ext cx="4994048" cy="8391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2">
                    <a:lumMod val="25000"/>
                  </a:schemeClr>
                </a:solidFill>
                <a:latin typeface="Space Grotesk" pitchFamily="2" charset="0"/>
                <a:ea typeface="+mn-ea"/>
                <a:cs typeface="Space Grotesk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25000"/>
                  </a:schemeClr>
                </a:solidFill>
                <a:latin typeface="Space Grotesk" pitchFamily="2" charset="0"/>
                <a:ea typeface="+mn-ea"/>
                <a:cs typeface="Space Grotesk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2">
                    <a:lumMod val="25000"/>
                  </a:schemeClr>
                </a:solidFill>
                <a:latin typeface="Space Grotesk Light" pitchFamily="2" charset="0"/>
                <a:ea typeface="+mn-ea"/>
                <a:cs typeface="Space Grotesk Light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25000"/>
                  </a:schemeClr>
                </a:solidFill>
                <a:latin typeface="Space Grotesk Light" pitchFamily="2" charset="0"/>
                <a:ea typeface="+mn-ea"/>
                <a:cs typeface="Space Grotesk Light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25000"/>
                  </a:schemeClr>
                </a:solidFill>
                <a:latin typeface="Space Grotesk Light" pitchFamily="2" charset="0"/>
                <a:ea typeface="+mn-ea"/>
                <a:cs typeface="Space Grotesk Light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b="1" dirty="0">
                <a:solidFill>
                  <a:schemeClr val="tx1"/>
                </a:solidFill>
                <a:latin typeface="+mn-lt"/>
              </a:rPr>
              <a:t>Countries and regions dominating semiconductor supply chain (McKinsey report, 2024)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900" dirty="0">
                <a:latin typeface="+mn-lt"/>
              </a:rPr>
              <a:t>Data source: McKinsey &amp; Company. Gartner</a:t>
            </a:r>
            <a:endParaRPr lang="en-GB" sz="1600" b="1" i="1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22A439-14A6-6E17-76D2-9332900940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40" r="5286"/>
          <a:stretch/>
        </p:blipFill>
        <p:spPr>
          <a:xfrm>
            <a:off x="802174" y="2515215"/>
            <a:ext cx="5413539" cy="33847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012963-D31C-4FFD-B8D7-E8DA1FF92C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725" r="4682"/>
          <a:stretch/>
        </p:blipFill>
        <p:spPr>
          <a:xfrm>
            <a:off x="6269865" y="2610363"/>
            <a:ext cx="5520743" cy="3289640"/>
          </a:xfrm>
          <a:prstGeom prst="rect">
            <a:avLst/>
          </a:prstGeom>
        </p:spPr>
      </p:pic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217B17DD-035E-722B-10C1-9170A736F856}"/>
              </a:ext>
            </a:extLst>
          </p:cNvPr>
          <p:cNvSpPr txBox="1">
            <a:spLocks/>
          </p:cNvSpPr>
          <p:nvPr/>
        </p:nvSpPr>
        <p:spPr>
          <a:xfrm>
            <a:off x="6368532" y="1498343"/>
            <a:ext cx="4994048" cy="8391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2">
                    <a:lumMod val="25000"/>
                  </a:schemeClr>
                </a:solidFill>
                <a:latin typeface="Space Grotesk" pitchFamily="2" charset="0"/>
                <a:ea typeface="+mn-ea"/>
                <a:cs typeface="Space Grotesk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2">
                    <a:lumMod val="25000"/>
                  </a:schemeClr>
                </a:solidFill>
                <a:latin typeface="Space Grotesk" pitchFamily="2" charset="0"/>
                <a:ea typeface="+mn-ea"/>
                <a:cs typeface="Space Grotesk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2">
                    <a:lumMod val="25000"/>
                  </a:schemeClr>
                </a:solidFill>
                <a:latin typeface="Space Grotesk Light" pitchFamily="2" charset="0"/>
                <a:ea typeface="+mn-ea"/>
                <a:cs typeface="Space Grotesk Light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25000"/>
                  </a:schemeClr>
                </a:solidFill>
                <a:latin typeface="Space Grotesk Light" pitchFamily="2" charset="0"/>
                <a:ea typeface="+mn-ea"/>
                <a:cs typeface="Space Grotesk Light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25000"/>
                  </a:schemeClr>
                </a:solidFill>
                <a:latin typeface="Space Grotesk Light" pitchFamily="2" charset="0"/>
                <a:ea typeface="+mn-ea"/>
                <a:cs typeface="Space Grotesk Light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b="1" dirty="0">
                <a:solidFill>
                  <a:schemeClr val="tx1"/>
                </a:solidFill>
                <a:latin typeface="+mn-lt"/>
              </a:rPr>
              <a:t>The semiconductor market is expected to reach $1 trillion in value by 2030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900" dirty="0">
                <a:latin typeface="+mn-lt"/>
              </a:rPr>
              <a:t>Data source: McKinsey &amp; Company</a:t>
            </a:r>
          </a:p>
        </p:txBody>
      </p:sp>
    </p:spTree>
    <p:extLst>
      <p:ext uri="{BB962C8B-B14F-4D97-AF65-F5344CB8AC3E}">
        <p14:creationId xmlns:p14="http://schemas.microsoft.com/office/powerpoint/2010/main" val="422420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544B0-ACA0-3CF1-D241-8A2C74C26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DA67CF3-4C72-C2CA-BDEC-8DE7301A1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context: it started with a crisis…</a:t>
            </a:r>
            <a:endParaRPr lang="en-I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A3C5CF-FB62-94B1-9953-AF286F419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900" y="301155"/>
            <a:ext cx="1715733" cy="450423"/>
          </a:xfrm>
          <a:prstGeom prst="rect">
            <a:avLst/>
          </a:prstGeom>
        </p:spPr>
      </p:pic>
      <p:pic>
        <p:nvPicPr>
          <p:cNvPr id="5" name="Picture 6" descr="CHIPS Act: US legislators introduce $22 billion chip aid bill | The Burn-In">
            <a:extLst>
              <a:ext uri="{FF2B5EF4-FFF2-40B4-BE49-F238E27FC236}">
                <a16:creationId xmlns:a16="http://schemas.microsoft.com/office/drawing/2014/main" id="{F2976A6C-468C-A85F-BC1B-50DEB3249D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726" y="4923505"/>
            <a:ext cx="1996620" cy="13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.S. CHIPS Act Takes Center Stage in Post-Globalized Industry - EE Times  Asia">
            <a:extLst>
              <a:ext uri="{FF2B5EF4-FFF2-40B4-BE49-F238E27FC236}">
                <a16:creationId xmlns:a16="http://schemas.microsoft.com/office/drawing/2014/main" id="{DAE910F2-30E7-8B5E-16FD-804D289E76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29" y="4923505"/>
            <a:ext cx="2192092" cy="13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1289FBD-131F-F88E-B06C-16BAB3934E8F}"/>
              </a:ext>
            </a:extLst>
          </p:cNvPr>
          <p:cNvSpPr/>
          <p:nvPr/>
        </p:nvSpPr>
        <p:spPr>
          <a:xfrm>
            <a:off x="2668623" y="4923505"/>
            <a:ext cx="3705489" cy="1330362"/>
          </a:xfrm>
          <a:prstGeom prst="rect">
            <a:avLst/>
          </a:prstGeom>
          <a:solidFill>
            <a:srgbClr val="034E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en-GB" sz="1600" kern="0" dirty="0">
                <a:solidFill>
                  <a:srgbClr val="FFFFFF"/>
                </a:solidFill>
                <a:latin typeface="Arial"/>
              </a:rPr>
              <a:t>No single Member State can face these problems alone, need for: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en-GB" sz="1600" b="1" kern="0" dirty="0">
                <a:solidFill>
                  <a:srgbClr val="FFFFFF"/>
                </a:solidFill>
                <a:latin typeface="Arial"/>
              </a:rPr>
              <a:t>EU &amp; international partnerships 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en-GB" sz="1600" b="1" kern="0" dirty="0">
                <a:solidFill>
                  <a:srgbClr val="FFFFFF"/>
                </a:solidFill>
                <a:latin typeface="Arial"/>
              </a:rPr>
              <a:t>Public subsidies</a:t>
            </a:r>
          </a:p>
        </p:txBody>
      </p:sp>
      <p:grpSp>
        <p:nvGrpSpPr>
          <p:cNvPr id="8" name="Groupe 5">
            <a:extLst>
              <a:ext uri="{FF2B5EF4-FFF2-40B4-BE49-F238E27FC236}">
                <a16:creationId xmlns:a16="http://schemas.microsoft.com/office/drawing/2014/main" id="{8799E24E-20C5-9A75-57A1-502C7C3D81FE}"/>
              </a:ext>
            </a:extLst>
          </p:cNvPr>
          <p:cNvGrpSpPr/>
          <p:nvPr/>
        </p:nvGrpSpPr>
        <p:grpSpPr>
          <a:xfrm>
            <a:off x="485656" y="1403618"/>
            <a:ext cx="3405656" cy="646331"/>
            <a:chOff x="3390404" y="1218398"/>
            <a:chExt cx="3405656" cy="646331"/>
          </a:xfrm>
        </p:grpSpPr>
        <p:sp>
          <p:nvSpPr>
            <p:cNvPr id="9" name="Rectangle à coins arrondis 1">
              <a:extLst>
                <a:ext uri="{FF2B5EF4-FFF2-40B4-BE49-F238E27FC236}">
                  <a16:creationId xmlns:a16="http://schemas.microsoft.com/office/drawing/2014/main" id="{DD602386-C6E5-9A14-C671-A19FFF3FE18B}"/>
                </a:ext>
              </a:extLst>
            </p:cNvPr>
            <p:cNvSpPr/>
            <p:nvPr/>
          </p:nvSpPr>
          <p:spPr>
            <a:xfrm rot="2700000">
              <a:off x="3390404" y="1269695"/>
              <a:ext cx="543737" cy="543737"/>
            </a:xfrm>
            <a:prstGeom prst="roundRect">
              <a:avLst>
                <a:gd name="adj" fmla="val 17469"/>
              </a:avLst>
            </a:prstGeom>
            <a:solidFill>
              <a:srgbClr val="034E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GB" sz="1600" kern="0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0" name="ZoneTexte 2">
              <a:extLst>
                <a:ext uri="{FF2B5EF4-FFF2-40B4-BE49-F238E27FC236}">
                  <a16:creationId xmlns:a16="http://schemas.microsoft.com/office/drawing/2014/main" id="{65A9C24A-D8BC-0C01-36D7-28E968259CF0}"/>
                </a:ext>
              </a:extLst>
            </p:cNvPr>
            <p:cNvSpPr txBox="1"/>
            <p:nvPr/>
          </p:nvSpPr>
          <p:spPr>
            <a:xfrm>
              <a:off x="3484177" y="1310731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GB" sz="2400" b="1" kern="0" dirty="0">
                  <a:solidFill>
                    <a:srgbClr val="FFFFFF"/>
                  </a:solidFill>
                  <a:latin typeface="Arial"/>
                </a:rPr>
                <a:t>1</a:t>
              </a:r>
            </a:p>
          </p:txBody>
        </p:sp>
        <p:sp>
          <p:nvSpPr>
            <p:cNvPr id="11" name="ZoneTexte 3">
              <a:extLst>
                <a:ext uri="{FF2B5EF4-FFF2-40B4-BE49-F238E27FC236}">
                  <a16:creationId xmlns:a16="http://schemas.microsoft.com/office/drawing/2014/main" id="{49CF8B29-2347-AE35-2BA0-31F3CE20FAA2}"/>
                </a:ext>
              </a:extLst>
            </p:cNvPr>
            <p:cNvSpPr txBox="1"/>
            <p:nvPr/>
          </p:nvSpPr>
          <p:spPr>
            <a:xfrm>
              <a:off x="4095285" y="1218398"/>
              <a:ext cx="27007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  <a:defRPr/>
              </a:pPr>
              <a:r>
                <a:rPr lang="en-GB" b="1" kern="0" dirty="0">
                  <a:solidFill>
                    <a:srgbClr val="2038A5"/>
                  </a:solidFill>
                  <a:latin typeface="Arial"/>
                </a:rPr>
                <a:t>Severe shortage of semiconductor chips</a:t>
              </a:r>
            </a:p>
          </p:txBody>
        </p:sp>
      </p:grpSp>
      <p:sp>
        <p:nvSpPr>
          <p:cNvPr id="12" name="ZoneTexte 18">
            <a:extLst>
              <a:ext uri="{FF2B5EF4-FFF2-40B4-BE49-F238E27FC236}">
                <a16:creationId xmlns:a16="http://schemas.microsoft.com/office/drawing/2014/main" id="{60FD4182-AF05-E54D-5BFB-F73E77CE1CB6}"/>
              </a:ext>
            </a:extLst>
          </p:cNvPr>
          <p:cNvSpPr txBox="1"/>
          <p:nvPr/>
        </p:nvSpPr>
        <p:spPr>
          <a:xfrm>
            <a:off x="579429" y="2203597"/>
            <a:ext cx="340979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1600" dirty="0">
                <a:solidFill>
                  <a:srgbClr val="4D4D4D"/>
                </a:solidFill>
                <a:latin typeface="Arial"/>
              </a:rPr>
              <a:t>In a context of…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4D4D4D"/>
                </a:solidFill>
                <a:latin typeface="Arial"/>
              </a:rPr>
              <a:t>Accelerated digital transition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b="1" dirty="0">
                <a:solidFill>
                  <a:srgbClr val="4D4D4D"/>
                </a:solidFill>
                <a:latin typeface="Arial"/>
              </a:rPr>
              <a:t>Increased demand </a:t>
            </a:r>
            <a:r>
              <a:rPr lang="en-GB" sz="1600" dirty="0">
                <a:solidFill>
                  <a:srgbClr val="4D4D4D"/>
                </a:solidFill>
                <a:latin typeface="Arial"/>
              </a:rPr>
              <a:t>for semiconductors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b="1" dirty="0">
                <a:solidFill>
                  <a:srgbClr val="4D4D4D"/>
                </a:solidFill>
                <a:latin typeface="Arial"/>
              </a:rPr>
              <a:t>Concentration of production </a:t>
            </a:r>
            <a:r>
              <a:rPr lang="en-GB" sz="1600" dirty="0">
                <a:solidFill>
                  <a:srgbClr val="4D4D4D"/>
                </a:solidFill>
                <a:latin typeface="Arial"/>
              </a:rPr>
              <a:t>in Asia (Taiwan, Korea</a:t>
            </a:r>
            <a:r>
              <a:rPr lang="en-GB" sz="1600" dirty="0">
                <a:solidFill>
                  <a:srgbClr val="004F9F"/>
                </a:solidFill>
                <a:latin typeface="Arial"/>
              </a:rPr>
              <a:t>) </a:t>
            </a:r>
          </a:p>
          <a:p>
            <a:pPr>
              <a:spcAft>
                <a:spcPts val="600"/>
              </a:spcAft>
            </a:pPr>
            <a:endParaRPr lang="en-GB" sz="1600" dirty="0">
              <a:solidFill>
                <a:srgbClr val="004F9F"/>
              </a:solidFill>
              <a:latin typeface="Arial"/>
            </a:endParaRPr>
          </a:p>
        </p:txBody>
      </p:sp>
      <p:grpSp>
        <p:nvGrpSpPr>
          <p:cNvPr id="13" name="Groupe 5">
            <a:extLst>
              <a:ext uri="{FF2B5EF4-FFF2-40B4-BE49-F238E27FC236}">
                <a16:creationId xmlns:a16="http://schemas.microsoft.com/office/drawing/2014/main" id="{65E5A163-0E1E-F62C-4A68-58D8957AF490}"/>
              </a:ext>
            </a:extLst>
          </p:cNvPr>
          <p:cNvGrpSpPr/>
          <p:nvPr/>
        </p:nvGrpSpPr>
        <p:grpSpPr>
          <a:xfrm>
            <a:off x="4316198" y="1403618"/>
            <a:ext cx="3126354" cy="646331"/>
            <a:chOff x="3390404" y="1218398"/>
            <a:chExt cx="3126354" cy="646331"/>
          </a:xfrm>
        </p:grpSpPr>
        <p:sp>
          <p:nvSpPr>
            <p:cNvPr id="14" name="Rectangle à coins arrondis 1">
              <a:extLst>
                <a:ext uri="{FF2B5EF4-FFF2-40B4-BE49-F238E27FC236}">
                  <a16:creationId xmlns:a16="http://schemas.microsoft.com/office/drawing/2014/main" id="{25833E98-7D67-F771-502D-0B2C04ABC5A2}"/>
                </a:ext>
              </a:extLst>
            </p:cNvPr>
            <p:cNvSpPr/>
            <p:nvPr/>
          </p:nvSpPr>
          <p:spPr>
            <a:xfrm rot="2700000">
              <a:off x="3390404" y="1269695"/>
              <a:ext cx="543737" cy="543737"/>
            </a:xfrm>
            <a:prstGeom prst="roundRect">
              <a:avLst>
                <a:gd name="adj" fmla="val 17469"/>
              </a:avLst>
            </a:prstGeom>
            <a:solidFill>
              <a:srgbClr val="034E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GB" sz="1600" kern="0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5" name="ZoneTexte 2">
              <a:extLst>
                <a:ext uri="{FF2B5EF4-FFF2-40B4-BE49-F238E27FC236}">
                  <a16:creationId xmlns:a16="http://schemas.microsoft.com/office/drawing/2014/main" id="{EBCA8E86-288C-0412-0FA3-DC1E98C6365E}"/>
                </a:ext>
              </a:extLst>
            </p:cNvPr>
            <p:cNvSpPr txBox="1"/>
            <p:nvPr/>
          </p:nvSpPr>
          <p:spPr>
            <a:xfrm>
              <a:off x="3484177" y="1310731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GB" sz="2400" b="1" kern="0" dirty="0">
                  <a:solidFill>
                    <a:srgbClr val="FFFFFF"/>
                  </a:solidFill>
                  <a:latin typeface="Arial"/>
                </a:rPr>
                <a:t>2</a:t>
              </a:r>
            </a:p>
          </p:txBody>
        </p:sp>
        <p:sp>
          <p:nvSpPr>
            <p:cNvPr id="16" name="ZoneTexte 3">
              <a:extLst>
                <a:ext uri="{FF2B5EF4-FFF2-40B4-BE49-F238E27FC236}">
                  <a16:creationId xmlns:a16="http://schemas.microsoft.com/office/drawing/2014/main" id="{DAF70679-51E7-839A-A1E8-C3D0E57756C6}"/>
                </a:ext>
              </a:extLst>
            </p:cNvPr>
            <p:cNvSpPr txBox="1"/>
            <p:nvPr/>
          </p:nvSpPr>
          <p:spPr>
            <a:xfrm>
              <a:off x="4127492" y="1218398"/>
              <a:ext cx="23892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GB" b="1" kern="0" dirty="0">
                  <a:solidFill>
                    <a:srgbClr val="2038A5"/>
                  </a:solidFill>
                  <a:latin typeface="Arial"/>
                </a:rPr>
                <a:t>Security supply risk in the EU</a:t>
              </a:r>
              <a:endParaRPr lang="en-GB" kern="0" dirty="0">
                <a:solidFill>
                  <a:srgbClr val="2038A5"/>
                </a:solidFill>
                <a:latin typeface="Arial"/>
              </a:endParaRPr>
            </a:p>
          </p:txBody>
        </p:sp>
      </p:grpSp>
      <p:grpSp>
        <p:nvGrpSpPr>
          <p:cNvPr id="17" name="Groupe 5">
            <a:extLst>
              <a:ext uri="{FF2B5EF4-FFF2-40B4-BE49-F238E27FC236}">
                <a16:creationId xmlns:a16="http://schemas.microsoft.com/office/drawing/2014/main" id="{4AF00F4E-3928-F6FF-BB02-83F0DB36B5E9}"/>
              </a:ext>
            </a:extLst>
          </p:cNvPr>
          <p:cNvGrpSpPr/>
          <p:nvPr/>
        </p:nvGrpSpPr>
        <p:grpSpPr>
          <a:xfrm>
            <a:off x="8195798" y="1403618"/>
            <a:ext cx="3564001" cy="646331"/>
            <a:chOff x="3390404" y="1218398"/>
            <a:chExt cx="3564001" cy="646331"/>
          </a:xfrm>
        </p:grpSpPr>
        <p:sp>
          <p:nvSpPr>
            <p:cNvPr id="18" name="Rectangle à coins arrondis 1">
              <a:extLst>
                <a:ext uri="{FF2B5EF4-FFF2-40B4-BE49-F238E27FC236}">
                  <a16:creationId xmlns:a16="http://schemas.microsoft.com/office/drawing/2014/main" id="{8769345A-5767-45DC-7993-A909F9035EB8}"/>
                </a:ext>
              </a:extLst>
            </p:cNvPr>
            <p:cNvSpPr/>
            <p:nvPr/>
          </p:nvSpPr>
          <p:spPr>
            <a:xfrm rot="2700000">
              <a:off x="3390404" y="1269695"/>
              <a:ext cx="543737" cy="543737"/>
            </a:xfrm>
            <a:prstGeom prst="roundRect">
              <a:avLst>
                <a:gd name="adj" fmla="val 17469"/>
              </a:avLst>
            </a:prstGeom>
            <a:solidFill>
              <a:srgbClr val="034E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GB" sz="1600" kern="0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9" name="ZoneTexte 2">
              <a:extLst>
                <a:ext uri="{FF2B5EF4-FFF2-40B4-BE49-F238E27FC236}">
                  <a16:creationId xmlns:a16="http://schemas.microsoft.com/office/drawing/2014/main" id="{2B129B4F-3E78-BAA5-4E61-10CED918F9B7}"/>
                </a:ext>
              </a:extLst>
            </p:cNvPr>
            <p:cNvSpPr txBox="1"/>
            <p:nvPr/>
          </p:nvSpPr>
          <p:spPr>
            <a:xfrm>
              <a:off x="3484177" y="1310731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GB" sz="2400" b="1" kern="0" dirty="0">
                  <a:solidFill>
                    <a:srgbClr val="FFFFFF"/>
                  </a:solidFill>
                  <a:latin typeface="Arial"/>
                </a:rPr>
                <a:t>3</a:t>
              </a:r>
            </a:p>
          </p:txBody>
        </p:sp>
        <p:sp>
          <p:nvSpPr>
            <p:cNvPr id="20" name="ZoneTexte 3">
              <a:extLst>
                <a:ext uri="{FF2B5EF4-FFF2-40B4-BE49-F238E27FC236}">
                  <a16:creationId xmlns:a16="http://schemas.microsoft.com/office/drawing/2014/main" id="{22C05EE7-9E3A-E55A-3023-D9F8016D2635}"/>
                </a:ext>
              </a:extLst>
            </p:cNvPr>
            <p:cNvSpPr txBox="1"/>
            <p:nvPr/>
          </p:nvSpPr>
          <p:spPr>
            <a:xfrm>
              <a:off x="4127492" y="1218398"/>
              <a:ext cx="28269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GB" b="1" kern="0" dirty="0">
                  <a:solidFill>
                    <a:srgbClr val="2038A5"/>
                  </a:solidFill>
                  <a:latin typeface="Arial"/>
                </a:rPr>
                <a:t>Detrimental effect across industries</a:t>
              </a:r>
              <a:endParaRPr lang="en-GB" kern="0" dirty="0">
                <a:solidFill>
                  <a:srgbClr val="2038A5"/>
                </a:solidFill>
                <a:latin typeface="Arial"/>
              </a:endParaRPr>
            </a:p>
          </p:txBody>
        </p:sp>
      </p:grpSp>
      <p:sp>
        <p:nvSpPr>
          <p:cNvPr id="21" name="ZoneTexte 18">
            <a:extLst>
              <a:ext uri="{FF2B5EF4-FFF2-40B4-BE49-F238E27FC236}">
                <a16:creationId xmlns:a16="http://schemas.microsoft.com/office/drawing/2014/main" id="{A8F82719-D182-87A8-61F1-CBD41B666543}"/>
              </a:ext>
            </a:extLst>
          </p:cNvPr>
          <p:cNvSpPr txBox="1"/>
          <p:nvPr/>
        </p:nvSpPr>
        <p:spPr>
          <a:xfrm>
            <a:off x="4387766" y="2209334"/>
            <a:ext cx="331627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1600" dirty="0">
                <a:solidFill>
                  <a:srgbClr val="4D4D4D"/>
                </a:solidFill>
                <a:latin typeface="Arial"/>
              </a:rPr>
              <a:t>Due to…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4D4D4D"/>
                </a:solidFill>
                <a:latin typeface="Arial"/>
              </a:rPr>
              <a:t>Limited</a:t>
            </a:r>
            <a:r>
              <a:rPr lang="en-GB" sz="1600" b="1" dirty="0">
                <a:solidFill>
                  <a:srgbClr val="4D4D4D"/>
                </a:solidFill>
                <a:latin typeface="Arial"/>
              </a:rPr>
              <a:t> capabilities </a:t>
            </a:r>
            <a:r>
              <a:rPr lang="en-GB" sz="1600" dirty="0">
                <a:solidFill>
                  <a:srgbClr val="4D4D4D"/>
                </a:solidFill>
                <a:latin typeface="Arial"/>
              </a:rPr>
              <a:t>in manufacturing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4D4D4D"/>
                </a:solidFill>
                <a:latin typeface="Arial"/>
              </a:rPr>
              <a:t>Insufficient </a:t>
            </a:r>
            <a:r>
              <a:rPr lang="en-GB" sz="1600" b="1" dirty="0">
                <a:solidFill>
                  <a:srgbClr val="4D4D4D"/>
                </a:solidFill>
                <a:latin typeface="Arial"/>
              </a:rPr>
              <a:t>expertise</a:t>
            </a:r>
            <a:r>
              <a:rPr lang="en-GB" sz="1600" dirty="0">
                <a:solidFill>
                  <a:srgbClr val="4D4D4D"/>
                </a:solidFill>
                <a:latin typeface="Arial"/>
              </a:rPr>
              <a:t> in manuf. at &lt; 20 nm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4D4D4D"/>
                </a:solidFill>
                <a:latin typeface="Arial"/>
              </a:rPr>
              <a:t>High entry fees / </a:t>
            </a:r>
            <a:r>
              <a:rPr lang="en-GB" sz="1600" b="1" dirty="0">
                <a:solidFill>
                  <a:srgbClr val="4D4D4D"/>
                </a:solidFill>
                <a:latin typeface="Arial"/>
              </a:rPr>
              <a:t>cost</a:t>
            </a:r>
            <a:r>
              <a:rPr lang="en-GB" sz="1600" dirty="0">
                <a:solidFill>
                  <a:srgbClr val="4D4D4D"/>
                </a:solidFill>
                <a:latin typeface="Arial"/>
              </a:rPr>
              <a:t> for new facilities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b="1" dirty="0">
                <a:solidFill>
                  <a:srgbClr val="4D4D4D"/>
                </a:solidFill>
                <a:latin typeface="Arial"/>
              </a:rPr>
              <a:t>Geopolitical</a:t>
            </a:r>
            <a:r>
              <a:rPr lang="en-GB" sz="1600" dirty="0">
                <a:solidFill>
                  <a:srgbClr val="4D4D4D"/>
                </a:solidFill>
                <a:latin typeface="Arial"/>
              </a:rPr>
              <a:t> tensions (e.g., South China Sea)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2FE54C4-3692-4C66-8801-445DECC4953F}"/>
              </a:ext>
            </a:extLst>
          </p:cNvPr>
          <p:cNvSpPr/>
          <p:nvPr/>
        </p:nvSpPr>
        <p:spPr>
          <a:xfrm>
            <a:off x="8702346" y="4923505"/>
            <a:ext cx="3121879" cy="1332000"/>
          </a:xfrm>
          <a:prstGeom prst="rect">
            <a:avLst/>
          </a:prstGeom>
          <a:solidFill>
            <a:srgbClr val="034E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>
              <a:spcAft>
                <a:spcPts val="1200"/>
              </a:spcAft>
              <a:defRPr/>
            </a:pPr>
            <a:r>
              <a:rPr lang="en-GB" sz="1600" kern="0" dirty="0">
                <a:solidFill>
                  <a:srgbClr val="FFFFFF"/>
                </a:solidFill>
                <a:latin typeface="Arial"/>
              </a:rPr>
              <a:t>Minus 11 million cars produced globally and 23% drop in German car sales in 2021.</a:t>
            </a:r>
          </a:p>
        </p:txBody>
      </p:sp>
      <p:sp>
        <p:nvSpPr>
          <p:cNvPr id="23" name="ZoneTexte 18">
            <a:extLst>
              <a:ext uri="{FF2B5EF4-FFF2-40B4-BE49-F238E27FC236}">
                <a16:creationId xmlns:a16="http://schemas.microsoft.com/office/drawing/2014/main" id="{9DAF478E-A9EA-77C4-EA27-BA64EFA8347C}"/>
              </a:ext>
            </a:extLst>
          </p:cNvPr>
          <p:cNvSpPr txBox="1"/>
          <p:nvPr/>
        </p:nvSpPr>
        <p:spPr>
          <a:xfrm>
            <a:off x="8290997" y="2224663"/>
            <a:ext cx="3409795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1600" dirty="0">
                <a:solidFill>
                  <a:srgbClr val="4D4D4D"/>
                </a:solidFill>
                <a:latin typeface="Arial"/>
              </a:rPr>
              <a:t>Leading-edge semiconductor technology is central to…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b="1" dirty="0">
                <a:solidFill>
                  <a:srgbClr val="4D4D4D"/>
                </a:solidFill>
                <a:latin typeface="Arial"/>
              </a:rPr>
              <a:t>Competitiveness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b="1" dirty="0">
                <a:solidFill>
                  <a:srgbClr val="4D4D4D"/>
                </a:solidFill>
                <a:latin typeface="Arial"/>
              </a:rPr>
              <a:t>Security, safety and data protection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b="1" dirty="0">
                <a:solidFill>
                  <a:srgbClr val="4D4D4D"/>
                </a:solidFill>
                <a:latin typeface="Arial"/>
              </a:rPr>
              <a:t>Energetic performance </a:t>
            </a:r>
            <a:r>
              <a:rPr lang="en-GB" sz="1600" dirty="0">
                <a:solidFill>
                  <a:srgbClr val="4D4D4D"/>
                </a:solidFill>
                <a:latin typeface="Arial"/>
              </a:rPr>
              <a:t>of digital systems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1600" dirty="0">
              <a:solidFill>
                <a:srgbClr val="004F9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652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/>
      <p:bldP spid="22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6B1B540-11E7-EC02-DC75-D946AF812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The 3 pillars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5DBC80-45A3-860C-B98F-85B2B243C7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900" y="301155"/>
            <a:ext cx="1715733" cy="45042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892F9D4-4D6C-14B7-F7B4-E46F476281C2}"/>
              </a:ext>
            </a:extLst>
          </p:cNvPr>
          <p:cNvSpPr/>
          <p:nvPr/>
        </p:nvSpPr>
        <p:spPr>
          <a:xfrm>
            <a:off x="9566552" y="3234591"/>
            <a:ext cx="2380889" cy="2522072"/>
          </a:xfrm>
          <a:prstGeom prst="rect">
            <a:avLst/>
          </a:prstGeom>
          <a:solidFill>
            <a:srgbClr val="34B88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Pillar 3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Monitoring and Crisis Response</a:t>
            </a:r>
          </a:p>
          <a:p>
            <a:pPr marL="266700" marR="0" lvl="0" indent="-18097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Monitoring and alerting</a:t>
            </a:r>
          </a:p>
          <a:p>
            <a:pPr marL="266700" marR="0" lvl="0" indent="-18097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Crisis coordination mechanism with MS</a:t>
            </a:r>
          </a:p>
          <a:p>
            <a:pPr marL="266700" marR="0" lvl="0" indent="-18097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Strong Commission powers in times of crisis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8A24F8E-7FC2-0F35-242A-11E2E6676B48}"/>
              </a:ext>
            </a:extLst>
          </p:cNvPr>
          <p:cNvSpPr/>
          <p:nvPr/>
        </p:nvSpPr>
        <p:spPr>
          <a:xfrm>
            <a:off x="6850637" y="3218416"/>
            <a:ext cx="2380889" cy="2522072"/>
          </a:xfrm>
          <a:prstGeom prst="rect">
            <a:avLst/>
          </a:prstGeom>
          <a:solidFill>
            <a:srgbClr val="FEC01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Pillar 2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Security of Supply</a:t>
            </a:r>
          </a:p>
          <a:p>
            <a:pPr marL="285750" marR="0" lvl="0" indent="-2000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First-of-a-kind semiconductor production facilities</a:t>
            </a:r>
          </a:p>
          <a:p>
            <a:pPr marL="285750" marR="0" lvl="0" indent="-2000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400" b="0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000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200" b="0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000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200" b="0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008DF2-0CB0-4D4B-B487-C53BC7795D6E}"/>
              </a:ext>
            </a:extLst>
          </p:cNvPr>
          <p:cNvSpPr/>
          <p:nvPr/>
        </p:nvSpPr>
        <p:spPr>
          <a:xfrm>
            <a:off x="4174050" y="3212259"/>
            <a:ext cx="2380889" cy="2522072"/>
          </a:xfrm>
          <a:prstGeom prst="rect">
            <a:avLst/>
          </a:prstGeom>
          <a:solidFill>
            <a:srgbClr val="4BC5DE"/>
          </a:solidFill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Pillar 1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Chips for Europe Initiative</a:t>
            </a:r>
            <a:endParaRPr kumimoji="0" lang="en-GB" sz="1400" b="0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000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Initiative on infrastructure building in synergy with the EU’s research programmes</a:t>
            </a:r>
          </a:p>
          <a:p>
            <a:pPr marL="285750" marR="0" lvl="0" indent="-2000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Support to start-ups and SMEs</a:t>
            </a:r>
            <a:endParaRPr kumimoji="0" lang="en-GB" sz="1200" b="0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F31080-2327-9B8B-B002-1FE172EB5C8F}"/>
              </a:ext>
            </a:extLst>
          </p:cNvPr>
          <p:cNvSpPr/>
          <p:nvPr/>
        </p:nvSpPr>
        <p:spPr>
          <a:xfrm>
            <a:off x="3949392" y="2249251"/>
            <a:ext cx="8183381" cy="112143"/>
          </a:xfrm>
          <a:prstGeom prst="rect">
            <a:avLst/>
          </a:prstGeom>
          <a:solidFill>
            <a:srgbClr val="4D4D4D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AE1F76E-CE3B-BB2B-8BEA-59325D4A3904}"/>
              </a:ext>
            </a:extLst>
          </p:cNvPr>
          <p:cNvSpPr/>
          <p:nvPr/>
        </p:nvSpPr>
        <p:spPr>
          <a:xfrm>
            <a:off x="3949391" y="5866609"/>
            <a:ext cx="8183381" cy="112143"/>
          </a:xfrm>
          <a:prstGeom prst="rect">
            <a:avLst/>
          </a:prstGeom>
          <a:solidFill>
            <a:srgbClr val="4D4D4D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38CF05C4-6997-1F46-C703-7933045A67EE}"/>
              </a:ext>
            </a:extLst>
          </p:cNvPr>
          <p:cNvSpPr/>
          <p:nvPr/>
        </p:nvSpPr>
        <p:spPr>
          <a:xfrm>
            <a:off x="3949392" y="1280086"/>
            <a:ext cx="8183381" cy="969165"/>
          </a:xfrm>
          <a:prstGeom prst="triangle">
            <a:avLst/>
          </a:prstGeom>
          <a:solidFill>
            <a:srgbClr val="4D4D4D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2AD722-93D3-7361-516E-0854E2C9EA4E}"/>
              </a:ext>
            </a:extLst>
          </p:cNvPr>
          <p:cNvSpPr/>
          <p:nvPr/>
        </p:nvSpPr>
        <p:spPr>
          <a:xfrm>
            <a:off x="3949392" y="2497186"/>
            <a:ext cx="8183381" cy="588952"/>
          </a:xfrm>
          <a:prstGeom prst="rect">
            <a:avLst/>
          </a:prstGeom>
          <a:solidFill>
            <a:srgbClr val="034E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European Semiconductor Board (Governance)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E808889-EC10-ECE5-620C-3258C92A3B66}"/>
              </a:ext>
            </a:extLst>
          </p:cNvPr>
          <p:cNvSpPr/>
          <p:nvPr/>
        </p:nvSpPr>
        <p:spPr>
          <a:xfrm>
            <a:off x="4296667" y="4051358"/>
            <a:ext cx="2218944" cy="93610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EA4196-F250-FD95-6F4D-6577E2111411}"/>
              </a:ext>
            </a:extLst>
          </p:cNvPr>
          <p:cNvSpPr txBox="1"/>
          <p:nvPr/>
        </p:nvSpPr>
        <p:spPr>
          <a:xfrm>
            <a:off x="337523" y="1449967"/>
            <a:ext cx="3467842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"</a:t>
            </a:r>
            <a:r>
              <a:rPr lang="en-GB" dirty="0">
                <a:hlinkClick r:id="rId3"/>
              </a:rPr>
              <a:t>Chips for Europe Initiative</a:t>
            </a:r>
            <a:r>
              <a:rPr lang="en-GB" dirty="0"/>
              <a:t>" will support large-scale technological capacity building and innovation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 </a:t>
            </a:r>
            <a:r>
              <a:rPr lang="en-GB" dirty="0">
                <a:hlinkClick r:id="rId4"/>
              </a:rPr>
              <a:t>framework</a:t>
            </a:r>
            <a:r>
              <a:rPr lang="en-GB" dirty="0"/>
              <a:t> to incentivise public and private investments in manufacturing facilities will ensure the security of supply and resilience of the Union's semiconductor sector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 </a:t>
            </a:r>
            <a:r>
              <a:rPr lang="en-GB" dirty="0">
                <a:hlinkClick r:id="rId5"/>
              </a:rPr>
              <a:t>coordination mechanism</a:t>
            </a:r>
            <a:r>
              <a:rPr lang="en-GB" dirty="0"/>
              <a:t> through the European Semiconductor Board will be the key platform for coordination between the Commission, Member States and stakeholders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CE5C676-AF6B-5857-3298-220311EE47C5}"/>
              </a:ext>
            </a:extLst>
          </p:cNvPr>
          <p:cNvSpPr txBox="1"/>
          <p:nvPr/>
        </p:nvSpPr>
        <p:spPr>
          <a:xfrm>
            <a:off x="3212172" y="6088698"/>
            <a:ext cx="77915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BE" sz="1200" dirty="0"/>
              <a:t>https://commission.europa.eu/strategy-and-policy/priorities-2019-2024/europe-fit-digital-age/european-chips-act_en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D58563-7C99-0DC3-EA1D-6ACB3FE80778}"/>
              </a:ext>
            </a:extLst>
          </p:cNvPr>
          <p:cNvSpPr/>
          <p:nvPr/>
        </p:nvSpPr>
        <p:spPr>
          <a:xfrm>
            <a:off x="6850636" y="3202197"/>
            <a:ext cx="2380889" cy="255446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285750" marR="0" lvl="0" indent="-2000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200" b="0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19B0005-54A6-A7B8-E102-BFC03607E63E}"/>
              </a:ext>
            </a:extLst>
          </p:cNvPr>
          <p:cNvSpPr/>
          <p:nvPr/>
        </p:nvSpPr>
        <p:spPr>
          <a:xfrm>
            <a:off x="4174050" y="3212259"/>
            <a:ext cx="2380889" cy="2522072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B3FFA13-67F6-56FE-D4D8-B8320BEBE1C9}"/>
              </a:ext>
            </a:extLst>
          </p:cNvPr>
          <p:cNvGrpSpPr/>
          <p:nvPr/>
        </p:nvGrpSpPr>
        <p:grpSpPr>
          <a:xfrm>
            <a:off x="2672046" y="3123731"/>
            <a:ext cx="1837043" cy="1388922"/>
            <a:chOff x="2672046" y="3123731"/>
            <a:chExt cx="1837043" cy="1388922"/>
          </a:xfrm>
        </p:grpSpPr>
        <p:sp>
          <p:nvSpPr>
            <p:cNvPr id="15" name="Triangle 2">
              <a:extLst>
                <a:ext uri="{FF2B5EF4-FFF2-40B4-BE49-F238E27FC236}">
                  <a16:creationId xmlns:a16="http://schemas.microsoft.com/office/drawing/2014/main" id="{9A194AC7-E2BD-89A0-E15F-97162D29104F}"/>
                </a:ext>
              </a:extLst>
            </p:cNvPr>
            <p:cNvSpPr/>
            <p:nvPr/>
          </p:nvSpPr>
          <p:spPr>
            <a:xfrm rot="5400000">
              <a:off x="3995817" y="3642074"/>
              <a:ext cx="618735" cy="407808"/>
            </a:xfrm>
            <a:prstGeom prst="triangle">
              <a:avLst/>
            </a:prstGeom>
            <a:solidFill>
              <a:srgbClr val="FFD61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E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DB9624B-769A-3C5F-D4CE-0A32D8EACE7F}"/>
                </a:ext>
              </a:extLst>
            </p:cNvPr>
            <p:cNvSpPr/>
            <p:nvPr/>
          </p:nvSpPr>
          <p:spPr>
            <a:xfrm>
              <a:off x="2724254" y="3123731"/>
              <a:ext cx="1416137" cy="138892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FD61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E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0D64065-E09C-9571-3BAE-AE4334871982}"/>
                </a:ext>
              </a:extLst>
            </p:cNvPr>
            <p:cNvSpPr txBox="1"/>
            <p:nvPr/>
          </p:nvSpPr>
          <p:spPr>
            <a:xfrm>
              <a:off x="2672046" y="3320821"/>
              <a:ext cx="1520551" cy="99474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dirty="0">
                  <a:solidFill>
                    <a:srgbClr val="111111"/>
                  </a:solidFill>
                  <a:latin typeface="Space Grotesk Light" pitchFamily="2" charset="0"/>
                  <a:cs typeface="Space Grotesk Light" pitchFamily="2" charset="0"/>
                </a:rPr>
                <a:t>Chips JU is responsible for implementing a significant part of this pillar</a:t>
              </a:r>
              <a:endParaRPr lang="en-US" sz="1200" dirty="0">
                <a:latin typeface="Space Grotesk Light" pitchFamily="2" charset="0"/>
                <a:ea typeface="Calibri"/>
                <a:cs typeface="Space Grotesk L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69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7E4087B-0A81-85A0-500F-6E65659A0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Chips for Europe Initiative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6960AA-6104-9A79-2606-4758E69655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5870" y="1385378"/>
            <a:ext cx="9936130" cy="4871195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F4940C1-214F-5BF9-0BBE-B71DAE4F22D5}"/>
              </a:ext>
            </a:extLst>
          </p:cNvPr>
          <p:cNvSpPr/>
          <p:nvPr/>
        </p:nvSpPr>
        <p:spPr>
          <a:xfrm>
            <a:off x="7121155" y="4030725"/>
            <a:ext cx="2891245" cy="775063"/>
          </a:xfrm>
          <a:prstGeom prst="roundRect">
            <a:avLst>
              <a:gd name="adj" fmla="val 8802"/>
            </a:avLst>
          </a:prstGeom>
          <a:solidFill>
            <a:srgbClr val="DEE5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177B1D-E9E6-53FA-732F-751390EFB2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13" t="58847" r="53988" b="35610"/>
          <a:stretch/>
        </p:blipFill>
        <p:spPr>
          <a:xfrm>
            <a:off x="7121154" y="3760758"/>
            <a:ext cx="2891246" cy="2699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59C253-B8CD-9C7F-4AD5-50856AE2AE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817" t="48967" r="22085" b="45491"/>
          <a:stretch/>
        </p:blipFill>
        <p:spPr>
          <a:xfrm>
            <a:off x="3925109" y="4256947"/>
            <a:ext cx="2880000" cy="2689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3FAC345-7C4D-673F-AAD5-9BE19D8576CE}"/>
              </a:ext>
            </a:extLst>
          </p:cNvPr>
          <p:cNvSpPr txBox="1"/>
          <p:nvPr/>
        </p:nvSpPr>
        <p:spPr>
          <a:xfrm>
            <a:off x="317446" y="2311696"/>
            <a:ext cx="24089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dirty="0"/>
              <a:t>https://www.nanoic-project.eu/en</a:t>
            </a:r>
            <a:endParaRPr lang="en-BE" sz="12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E20611B-A171-4D36-71E8-FD1DDADA5E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7446" y="1930100"/>
            <a:ext cx="1406295" cy="36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777B239-4554-6140-A9F4-96FA76023F52}"/>
              </a:ext>
            </a:extLst>
          </p:cNvPr>
          <p:cNvSpPr txBox="1"/>
          <p:nvPr/>
        </p:nvSpPr>
        <p:spPr>
          <a:xfrm>
            <a:off x="317446" y="3137068"/>
            <a:ext cx="20172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BE" sz="1200" dirty="0"/>
              <a:t>https://fames-pilot-line.eu/</a:t>
            </a:r>
          </a:p>
        </p:txBody>
      </p:sp>
      <p:pic>
        <p:nvPicPr>
          <p:cNvPr id="11" name="Picture 10" descr="A blue and green logo&#10;&#10;AI-generated content may be incorrect.">
            <a:extLst>
              <a:ext uri="{FF2B5EF4-FFF2-40B4-BE49-F238E27FC236}">
                <a16:creationId xmlns:a16="http://schemas.microsoft.com/office/drawing/2014/main" id="{7E13BB18-FC8F-4829-A327-CD6B482514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46" y="2597068"/>
            <a:ext cx="1196882" cy="540000"/>
          </a:xfrm>
          <a:prstGeom prst="rect">
            <a:avLst/>
          </a:prstGeom>
        </p:spPr>
      </p:pic>
      <p:pic>
        <p:nvPicPr>
          <p:cNvPr id="12" name="Picture 11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052B8F45-33F7-08BF-08DE-DE3D4F5204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46" y="3454613"/>
            <a:ext cx="1407600" cy="39295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6432EFC-AB56-3C92-1634-AEA5193691B2}"/>
              </a:ext>
            </a:extLst>
          </p:cNvPr>
          <p:cNvSpPr txBox="1"/>
          <p:nvPr/>
        </p:nvSpPr>
        <p:spPr>
          <a:xfrm>
            <a:off x="317446" y="3857271"/>
            <a:ext cx="166728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BE" sz="1200" dirty="0"/>
              <a:t>https://www.apecs.eu/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58054A-CC83-BC2E-9849-1150E604B8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446" y="4248996"/>
            <a:ext cx="1342674" cy="432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C660208-A6DA-A672-EAE8-93C66E6806BC}"/>
              </a:ext>
            </a:extLst>
          </p:cNvPr>
          <p:cNvSpPr txBox="1"/>
          <p:nvPr/>
        </p:nvSpPr>
        <p:spPr>
          <a:xfrm>
            <a:off x="317446" y="4691142"/>
            <a:ext cx="21299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https://www.wbg-pilot-line.eu/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19798C-AF31-221E-EA1A-298CF0719560}"/>
              </a:ext>
            </a:extLst>
          </p:cNvPr>
          <p:cNvSpPr txBox="1"/>
          <p:nvPr/>
        </p:nvSpPr>
        <p:spPr>
          <a:xfrm>
            <a:off x="317446" y="5524570"/>
            <a:ext cx="17711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noProof="0" dirty="0"/>
              <a:t>https://pixeurope.eu/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E4DF1D3-8650-71B4-76C5-ABC196D16A86}"/>
              </a:ext>
            </a:extLst>
          </p:cNvPr>
          <p:cNvGrpSpPr>
            <a:grpSpLocks noChangeAspect="1"/>
          </p:cNvGrpSpPr>
          <p:nvPr/>
        </p:nvGrpSpPr>
        <p:grpSpPr>
          <a:xfrm>
            <a:off x="317446" y="5040622"/>
            <a:ext cx="1989187" cy="432000"/>
            <a:chOff x="1653871" y="1277971"/>
            <a:chExt cx="12192000" cy="264778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E0DD96A-7887-A49D-406F-F17126368389}"/>
                </a:ext>
              </a:extLst>
            </p:cNvPr>
            <p:cNvSpPr/>
            <p:nvPr/>
          </p:nvSpPr>
          <p:spPr>
            <a:xfrm>
              <a:off x="1653871" y="1277971"/>
              <a:ext cx="12192000" cy="2647785"/>
            </a:xfrm>
            <a:prstGeom prst="rect">
              <a:avLst/>
            </a:prstGeom>
            <a:solidFill>
              <a:srgbClr val="0D5E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0" dirty="0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5403F1D-134C-CEA6-1699-D4F36FBB0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53871" y="1290506"/>
              <a:ext cx="12192000" cy="2635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561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Content Placeholder 8" descr="A diagram of a computer chip&#10;&#10;AI-generated content may be incorrect.">
            <a:extLst>
              <a:ext uri="{FF2B5EF4-FFF2-40B4-BE49-F238E27FC236}">
                <a16:creationId xmlns:a16="http://schemas.microsoft.com/office/drawing/2014/main" id="{B5B411C8-E63A-811C-320E-828EA7D3E9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546" y="3571993"/>
            <a:ext cx="3240000" cy="18218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73AF8E8-8414-8F8B-4305-27611D4BB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Pilot lines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A7AFC7-9010-9F02-A13E-ABA1C64224EC}"/>
              </a:ext>
            </a:extLst>
          </p:cNvPr>
          <p:cNvSpPr txBox="1"/>
          <p:nvPr/>
        </p:nvSpPr>
        <p:spPr>
          <a:xfrm>
            <a:off x="8342213" y="8818"/>
            <a:ext cx="343695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BE" dirty="0"/>
              <a:t>FAMES</a:t>
            </a:r>
          </a:p>
          <a:p>
            <a:pPr algn="ctr"/>
            <a:r>
              <a:rPr lang="en-US" sz="1200" dirty="0"/>
              <a:t>FD-SOI Pilot Line for Applications with embedded non-volatile Memories, RF, 3D integration and PMIC, to ensure European Sovereignty</a:t>
            </a:r>
          </a:p>
          <a:p>
            <a:pPr algn="ctr"/>
            <a:r>
              <a:rPr lang="en-US" dirty="0"/>
              <a:t>Coordinated by CEA-LETI</a:t>
            </a:r>
          </a:p>
          <a:p>
            <a:pPr algn="ctr"/>
            <a:r>
              <a:rPr lang="en-US" dirty="0"/>
              <a:t>11 partners</a:t>
            </a:r>
            <a:endParaRPr lang="en-IE" dirty="0"/>
          </a:p>
          <a:p>
            <a:pPr algn="ctr"/>
            <a:r>
              <a:rPr lang="en-IE" dirty="0"/>
              <a:t>2024-28 – 61 months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311CC7-5BE7-7F13-BFE0-DD217E536708}"/>
              </a:ext>
            </a:extLst>
          </p:cNvPr>
          <p:cNvSpPr txBox="1"/>
          <p:nvPr/>
        </p:nvSpPr>
        <p:spPr>
          <a:xfrm>
            <a:off x="9610531" y="2685744"/>
            <a:ext cx="25519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BE" dirty="0"/>
              <a:t>WBG pilot line</a:t>
            </a:r>
          </a:p>
          <a:p>
            <a:pPr algn="ctr"/>
            <a:r>
              <a:rPr lang="en-US" dirty="0"/>
              <a:t>Coordinated by CNR*</a:t>
            </a:r>
          </a:p>
          <a:p>
            <a:pPr algn="ctr"/>
            <a:r>
              <a:rPr lang="en-US" dirty="0"/>
              <a:t>15 partners</a:t>
            </a:r>
            <a:endParaRPr lang="en-IE" dirty="0"/>
          </a:p>
          <a:p>
            <a:pPr algn="ctr"/>
            <a:r>
              <a:rPr lang="en-IE" dirty="0"/>
              <a:t>2025-30 – 60 months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C2D60E-2478-F464-A47F-03B64EB58B08}"/>
              </a:ext>
            </a:extLst>
          </p:cNvPr>
          <p:cNvSpPr txBox="1"/>
          <p:nvPr/>
        </p:nvSpPr>
        <p:spPr>
          <a:xfrm>
            <a:off x="7272636" y="5157894"/>
            <a:ext cx="279707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noProof="0" dirty="0" err="1"/>
              <a:t>PIXEurope</a:t>
            </a:r>
            <a:br>
              <a:rPr lang="en-GB" noProof="0" dirty="0"/>
            </a:br>
            <a:r>
              <a:rPr lang="en-GB" sz="1200" noProof="0" dirty="0"/>
              <a:t>Advanced photonic integrated circuits</a:t>
            </a:r>
          </a:p>
          <a:p>
            <a:pPr algn="ctr"/>
            <a:r>
              <a:rPr lang="en-GB" dirty="0"/>
              <a:t>Coordinated by ICFO*</a:t>
            </a:r>
          </a:p>
          <a:p>
            <a:pPr algn="ctr"/>
            <a:r>
              <a:rPr lang="en-GB" dirty="0"/>
              <a:t>20 partners</a:t>
            </a:r>
          </a:p>
          <a:p>
            <a:pPr algn="ctr"/>
            <a:r>
              <a:rPr lang="en-GB" dirty="0"/>
              <a:t>2025-30 – 60 months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07C8CA4-C3DB-C548-9AA0-81B68D791B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1403" y="1878053"/>
            <a:ext cx="3240000" cy="149907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217E952-28A1-1BD9-D355-8BF21EE2B315}"/>
              </a:ext>
            </a:extLst>
          </p:cNvPr>
          <p:cNvSpPr txBox="1"/>
          <p:nvPr/>
        </p:nvSpPr>
        <p:spPr>
          <a:xfrm>
            <a:off x="358274" y="3330598"/>
            <a:ext cx="41477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>
                <a:solidFill>
                  <a:srgbClr val="00B0F0"/>
                </a:solidFill>
              </a:rPr>
              <a:t>https://www.nanoic-project.eu/en/access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203D28-E519-8CEF-B34F-2DD4A3DCCBC2}"/>
              </a:ext>
            </a:extLst>
          </p:cNvPr>
          <p:cNvSpPr txBox="1"/>
          <p:nvPr/>
        </p:nvSpPr>
        <p:spPr>
          <a:xfrm>
            <a:off x="1816391" y="6114017"/>
            <a:ext cx="3665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>
                <a:solidFill>
                  <a:srgbClr val="00B0F0"/>
                </a:solidFill>
              </a:rPr>
              <a:t>https://www.apecs.eu/en/acess.html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0840DA-1B6E-0E11-D409-87F364F9F63B}"/>
              </a:ext>
            </a:extLst>
          </p:cNvPr>
          <p:cNvSpPr txBox="1"/>
          <p:nvPr/>
        </p:nvSpPr>
        <p:spPr>
          <a:xfrm>
            <a:off x="2111403" y="6542889"/>
            <a:ext cx="31996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noProof="0" dirty="0"/>
              <a:t>* </a:t>
            </a:r>
            <a:r>
              <a:rPr lang="en-GB" sz="1200" noProof="0" dirty="0" err="1"/>
              <a:t>Forschungfabrik</a:t>
            </a:r>
            <a:r>
              <a:rPr lang="en-GB" sz="1200" noProof="0" dirty="0"/>
              <a:t> </a:t>
            </a:r>
            <a:r>
              <a:rPr lang="en-GB" sz="1200" noProof="0" dirty="0" err="1"/>
              <a:t>Mikroelektronic</a:t>
            </a:r>
            <a:r>
              <a:rPr lang="en-GB" sz="1200" noProof="0" dirty="0"/>
              <a:t> Deutschland</a:t>
            </a:r>
            <a:endParaRPr lang="en-GB" sz="1200" dirty="0"/>
          </a:p>
        </p:txBody>
      </p:sp>
      <p:pic>
        <p:nvPicPr>
          <p:cNvPr id="19" name="Content Placeholder 12" descr="A diagram of a structure&#10;&#10;AI-generated content may be incorrect.">
            <a:extLst>
              <a:ext uri="{FF2B5EF4-FFF2-40B4-BE49-F238E27FC236}">
                <a16:creationId xmlns:a16="http://schemas.microsoft.com/office/drawing/2014/main" id="{F047A61A-AFFD-2791-EDE1-7186CB1882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581" y="778831"/>
            <a:ext cx="3240000" cy="18158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/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419C366-2458-A0C4-0AFF-7A54DEFC6082}"/>
              </a:ext>
            </a:extLst>
          </p:cNvPr>
          <p:cNvSpPr txBox="1"/>
          <p:nvPr/>
        </p:nvSpPr>
        <p:spPr>
          <a:xfrm>
            <a:off x="4386545" y="204365"/>
            <a:ext cx="40472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>
                <a:solidFill>
                  <a:srgbClr val="00B0F0"/>
                </a:solidFill>
              </a:rPr>
              <a:t>https://fames-pilot-line.eu/open-access/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FB704F4-53D2-4332-65BA-8DC89BDC5136}"/>
              </a:ext>
            </a:extLst>
          </p:cNvPr>
          <p:cNvSpPr txBox="1"/>
          <p:nvPr/>
        </p:nvSpPr>
        <p:spPr>
          <a:xfrm>
            <a:off x="9785601" y="3872156"/>
            <a:ext cx="24231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200" dirty="0"/>
              <a:t>* National Research Council of Italy</a:t>
            </a:r>
          </a:p>
        </p:txBody>
      </p:sp>
      <p:pic>
        <p:nvPicPr>
          <p:cNvPr id="25" name="Picture 24" descr="A diagram of a voltage diagram&#10;&#10;AI-generated content may be incorrect.">
            <a:extLst>
              <a:ext uri="{FF2B5EF4-FFF2-40B4-BE49-F238E27FC236}">
                <a16:creationId xmlns:a16="http://schemas.microsoft.com/office/drawing/2014/main" id="{5583B01D-5A83-4158-F796-6A683A48AD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" t="2377" r="6646" b="722"/>
          <a:stretch>
            <a:fillRect/>
          </a:stretch>
        </p:blipFill>
        <p:spPr>
          <a:xfrm>
            <a:off x="7256983" y="2581993"/>
            <a:ext cx="2439641" cy="19800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FCF9B35-385B-8566-695E-4A3FA7085D68}"/>
              </a:ext>
            </a:extLst>
          </p:cNvPr>
          <p:cNvSpPr txBox="1"/>
          <p:nvPr/>
        </p:nvSpPr>
        <p:spPr>
          <a:xfrm>
            <a:off x="10429563" y="5416205"/>
            <a:ext cx="17329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noProof="0" dirty="0"/>
              <a:t>* </a:t>
            </a:r>
            <a:r>
              <a:rPr lang="en-GB" sz="1200" noProof="0" dirty="0" err="1"/>
              <a:t>Fundacio</a:t>
            </a:r>
            <a:r>
              <a:rPr lang="en-GB" sz="1200" noProof="0" dirty="0"/>
              <a:t> </a:t>
            </a:r>
            <a:r>
              <a:rPr lang="en-GB" sz="1200" noProof="0" dirty="0" err="1"/>
              <a:t>Institut</a:t>
            </a:r>
            <a:r>
              <a:rPr lang="en-GB" sz="1200" noProof="0" dirty="0"/>
              <a:t> de </a:t>
            </a:r>
            <a:r>
              <a:rPr lang="en-GB" sz="1200" noProof="0" dirty="0" err="1"/>
              <a:t>Ciencies</a:t>
            </a:r>
            <a:r>
              <a:rPr lang="en-GB" sz="1200" noProof="0" dirty="0"/>
              <a:t> </a:t>
            </a:r>
            <a:r>
              <a:rPr lang="en-GB" sz="1200" noProof="0" dirty="0" err="1"/>
              <a:t>Fotoniques</a:t>
            </a:r>
            <a:endParaRPr lang="en-GB" sz="1200" noProof="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BBF6358-2300-90BD-5FF5-D021B89007A9}"/>
              </a:ext>
            </a:extLst>
          </p:cNvPr>
          <p:cNvSpPr txBox="1"/>
          <p:nvPr/>
        </p:nvSpPr>
        <p:spPr>
          <a:xfrm>
            <a:off x="9363324" y="5878333"/>
            <a:ext cx="28286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noProof="0" dirty="0">
                <a:solidFill>
                  <a:srgbClr val="00B0F0"/>
                </a:solidFill>
              </a:rPr>
              <a:t>PIXEuropeGateway@icfo.eu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A6172A2-7604-265B-51B3-CB5231083114}"/>
              </a:ext>
            </a:extLst>
          </p:cNvPr>
          <p:cNvGrpSpPr>
            <a:grpSpLocks noChangeAspect="1"/>
          </p:cNvGrpSpPr>
          <p:nvPr/>
        </p:nvGrpSpPr>
        <p:grpSpPr>
          <a:xfrm>
            <a:off x="5183049" y="4039537"/>
            <a:ext cx="2340000" cy="2144104"/>
            <a:chOff x="4398702" y="1037452"/>
            <a:chExt cx="2694935" cy="2469323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3F7C76AB-8997-0D9E-224C-43455236E85C}"/>
                </a:ext>
              </a:extLst>
            </p:cNvPr>
            <p:cNvGrpSpPr/>
            <p:nvPr/>
          </p:nvGrpSpPr>
          <p:grpSpPr>
            <a:xfrm>
              <a:off x="6085637" y="1731180"/>
              <a:ext cx="1008000" cy="1008000"/>
              <a:chOff x="7027555" y="914618"/>
              <a:chExt cx="1008000" cy="1008000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5069ACB7-C841-8B9A-BAA6-47B0BF0EBF32}"/>
                  </a:ext>
                </a:extLst>
              </p:cNvPr>
              <p:cNvSpPr/>
              <p:nvPr/>
            </p:nvSpPr>
            <p:spPr>
              <a:xfrm>
                <a:off x="7027555" y="914618"/>
                <a:ext cx="1008000" cy="1008000"/>
              </a:xfrm>
              <a:prstGeom prst="ellipse">
                <a:avLst/>
              </a:prstGeom>
              <a:solidFill>
                <a:srgbClr val="1A456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0" dirty="0"/>
              </a:p>
            </p:txBody>
          </p:sp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C325D3A7-0EF9-13D4-284B-4A4665B8BE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147317" y="1128522"/>
                <a:ext cx="768476" cy="685248"/>
              </a:xfrm>
              <a:prstGeom prst="rect">
                <a:avLst/>
              </a:prstGeom>
            </p:spPr>
          </p:pic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CC8727E-AD77-BD0B-314D-FC77D85D6665}"/>
                </a:ext>
              </a:extLst>
            </p:cNvPr>
            <p:cNvGrpSpPr/>
            <p:nvPr/>
          </p:nvGrpSpPr>
          <p:grpSpPr>
            <a:xfrm>
              <a:off x="4398702" y="2260230"/>
              <a:ext cx="1008000" cy="1008000"/>
              <a:chOff x="9984489" y="1111592"/>
              <a:chExt cx="1008000" cy="1008000"/>
            </a:xfrm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6FEB97AF-AF79-AEF3-FF00-FD6A3553811C}"/>
                  </a:ext>
                </a:extLst>
              </p:cNvPr>
              <p:cNvSpPr/>
              <p:nvPr/>
            </p:nvSpPr>
            <p:spPr>
              <a:xfrm>
                <a:off x="9984489" y="1111592"/>
                <a:ext cx="1008000" cy="1008000"/>
              </a:xfrm>
              <a:prstGeom prst="ellipse">
                <a:avLst/>
              </a:prstGeom>
              <a:solidFill>
                <a:srgbClr val="1A456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0" dirty="0"/>
              </a:p>
            </p:txBody>
          </p:sp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id="{C0B0BB9A-120B-0624-751B-035B917881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159665" y="1304061"/>
                <a:ext cx="657649" cy="623062"/>
              </a:xfrm>
              <a:prstGeom prst="rect">
                <a:avLst/>
              </a:prstGeom>
            </p:spPr>
          </p:pic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0E546F48-D677-6509-CA9E-B31462C83E76}"/>
                </a:ext>
              </a:extLst>
            </p:cNvPr>
            <p:cNvGrpSpPr/>
            <p:nvPr/>
          </p:nvGrpSpPr>
          <p:grpSpPr>
            <a:xfrm>
              <a:off x="5215018" y="2498775"/>
              <a:ext cx="1470460" cy="1008000"/>
              <a:chOff x="10043757" y="2340550"/>
              <a:chExt cx="1470460" cy="1008000"/>
            </a:xfrm>
          </p:grpSpPr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DF59562A-E215-B6A0-1110-1438A5EE5DE8}"/>
                  </a:ext>
                </a:extLst>
              </p:cNvPr>
              <p:cNvSpPr/>
              <p:nvPr/>
            </p:nvSpPr>
            <p:spPr>
              <a:xfrm>
                <a:off x="10043757" y="2340550"/>
                <a:ext cx="1470460" cy="1008000"/>
              </a:xfrm>
              <a:prstGeom prst="ellipse">
                <a:avLst/>
              </a:prstGeom>
              <a:solidFill>
                <a:srgbClr val="1A456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0" dirty="0"/>
              </a:p>
            </p:txBody>
          </p:sp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1BABFE0C-896F-A3C5-D246-2469ABBA52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35441" y="2528419"/>
                <a:ext cx="1087093" cy="628098"/>
              </a:xfrm>
              <a:prstGeom prst="rect">
                <a:avLst/>
              </a:prstGeom>
            </p:spPr>
          </p:pic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4839BDE4-73C3-BE37-2A06-2434833B409A}"/>
                </a:ext>
              </a:extLst>
            </p:cNvPr>
            <p:cNvGrpSpPr/>
            <p:nvPr/>
          </p:nvGrpSpPr>
          <p:grpSpPr>
            <a:xfrm>
              <a:off x="4438781" y="1396841"/>
              <a:ext cx="1152000" cy="1008000"/>
              <a:chOff x="4565780" y="1642555"/>
              <a:chExt cx="1152000" cy="1008000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D8235F4F-1CCE-F938-C892-4F78151F5A2D}"/>
                  </a:ext>
                </a:extLst>
              </p:cNvPr>
              <p:cNvSpPr/>
              <p:nvPr/>
            </p:nvSpPr>
            <p:spPr>
              <a:xfrm>
                <a:off x="4565780" y="1642555"/>
                <a:ext cx="1152000" cy="1008000"/>
              </a:xfrm>
              <a:prstGeom prst="ellipse">
                <a:avLst/>
              </a:prstGeom>
              <a:solidFill>
                <a:srgbClr val="1A456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0" dirty="0"/>
              </a:p>
            </p:txBody>
          </p:sp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971EB0BF-25F3-4C1F-6B81-F701AE337C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603396" y="1804190"/>
                <a:ext cx="638175" cy="638175"/>
              </a:xfrm>
              <a:prstGeom prst="rect">
                <a:avLst/>
              </a:prstGeom>
            </p:spPr>
          </p:pic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471D8B64-63A9-FE61-BEAA-145C85E96E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123351" y="2095242"/>
                <a:ext cx="459789" cy="341895"/>
              </a:xfrm>
              <a:prstGeom prst="rect">
                <a:avLst/>
              </a:prstGeom>
            </p:spPr>
          </p:pic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E71F6B8-90A6-8100-0A76-B2E9FEE6DDB1}"/>
                </a:ext>
              </a:extLst>
            </p:cNvPr>
            <p:cNvGrpSpPr/>
            <p:nvPr/>
          </p:nvGrpSpPr>
          <p:grpSpPr>
            <a:xfrm>
              <a:off x="5369056" y="1037452"/>
              <a:ext cx="1008000" cy="1008000"/>
              <a:chOff x="4551052" y="3102668"/>
              <a:chExt cx="1008000" cy="1008000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E6B18F07-6F1D-DFC8-A27D-08EFEE64E1B6}"/>
                  </a:ext>
                </a:extLst>
              </p:cNvPr>
              <p:cNvSpPr/>
              <p:nvPr/>
            </p:nvSpPr>
            <p:spPr>
              <a:xfrm>
                <a:off x="4551052" y="3102668"/>
                <a:ext cx="1008000" cy="1008000"/>
              </a:xfrm>
              <a:prstGeom prst="ellipse">
                <a:avLst/>
              </a:prstGeom>
              <a:solidFill>
                <a:srgbClr val="1A456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0" dirty="0"/>
              </a:p>
            </p:txBody>
          </p:sp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434BA3CC-5DD1-7F0B-5BC0-F097BED92E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634503" y="3366351"/>
                <a:ext cx="459790" cy="341895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A88BE7A0-3713-8257-522C-DEB00C5EB1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993970" y="3525290"/>
                <a:ext cx="459789" cy="341895"/>
              </a:xfrm>
              <a:prstGeom prst="rect">
                <a:avLst/>
              </a:prstGeom>
            </p:spPr>
          </p:pic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C3B83A-69AA-75C3-7B50-013C76330E3B}"/>
              </a:ext>
            </a:extLst>
          </p:cNvPr>
          <p:cNvSpPr txBox="1"/>
          <p:nvPr/>
        </p:nvSpPr>
        <p:spPr>
          <a:xfrm>
            <a:off x="149821" y="1150320"/>
            <a:ext cx="2708652" cy="1569660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fr-BE" dirty="0" err="1"/>
              <a:t>NanoIC</a:t>
            </a:r>
            <a:br>
              <a:rPr lang="fr-BE" dirty="0"/>
            </a:br>
            <a:r>
              <a:rPr lang="en-US" sz="1200" dirty="0"/>
              <a:t>European pilot line for beyond 2nm leading edge System-on-Chip leadership</a:t>
            </a:r>
          </a:p>
          <a:p>
            <a:pPr algn="ctr"/>
            <a:r>
              <a:rPr lang="en-US" dirty="0"/>
              <a:t>Coordinated by imec</a:t>
            </a:r>
          </a:p>
          <a:p>
            <a:pPr algn="ctr"/>
            <a:r>
              <a:rPr lang="en-US" dirty="0"/>
              <a:t>6 partners</a:t>
            </a:r>
            <a:endParaRPr lang="en-GB" dirty="0"/>
          </a:p>
          <a:p>
            <a:pPr algn="ctr"/>
            <a:r>
              <a:rPr lang="en-GB" dirty="0"/>
              <a:t>2024-28 – 60 months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3418B2-FDD8-974F-870D-D0DB338D8D08}"/>
              </a:ext>
            </a:extLst>
          </p:cNvPr>
          <p:cNvSpPr txBox="1"/>
          <p:nvPr/>
        </p:nvSpPr>
        <p:spPr>
          <a:xfrm>
            <a:off x="20872" y="4678005"/>
            <a:ext cx="3445783" cy="1569660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en-GB" noProof="0" dirty="0"/>
              <a:t>APECS</a:t>
            </a:r>
            <a:br>
              <a:rPr lang="en-GB" noProof="0" dirty="0"/>
            </a:br>
            <a:r>
              <a:rPr lang="en-GB" sz="1200" noProof="0" dirty="0"/>
              <a:t>Advanced Packaging and Heterogeneous Integration for Electronic Components and Systems Pilot Line</a:t>
            </a:r>
          </a:p>
          <a:p>
            <a:pPr algn="ctr"/>
            <a:r>
              <a:rPr lang="en-GB" dirty="0"/>
              <a:t>Coordinated by FMD*</a:t>
            </a:r>
          </a:p>
          <a:p>
            <a:pPr algn="ctr"/>
            <a:r>
              <a:rPr lang="en-GB" dirty="0"/>
              <a:t>10 partners</a:t>
            </a:r>
          </a:p>
          <a:p>
            <a:pPr algn="ctr"/>
            <a:r>
              <a:rPr lang="en-GB" dirty="0"/>
              <a:t>2024-29 – 56 months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5F0C20C-01FC-8190-E4CE-10EB04515836}"/>
              </a:ext>
            </a:extLst>
          </p:cNvPr>
          <p:cNvSpPr txBox="1"/>
          <p:nvPr/>
        </p:nvSpPr>
        <p:spPr>
          <a:xfrm>
            <a:off x="8420290" y="4453067"/>
            <a:ext cx="38384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>
                <a:solidFill>
                  <a:srgbClr val="00B0F0"/>
                </a:solidFill>
              </a:rPr>
              <a:t>https://www.wbg-pilot-line.eu/access/</a:t>
            </a:r>
          </a:p>
        </p:txBody>
      </p:sp>
    </p:spTree>
    <p:extLst>
      <p:ext uri="{BB962C8B-B14F-4D97-AF65-F5344CB8AC3E}">
        <p14:creationId xmlns:p14="http://schemas.microsoft.com/office/powerpoint/2010/main" val="75262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3" grpId="0"/>
      <p:bldP spid="15" grpId="0"/>
      <p:bldP spid="17" grpId="0"/>
      <p:bldP spid="18" grpId="0"/>
      <p:bldP spid="20" grpId="0"/>
      <p:bldP spid="24" grpId="0"/>
      <p:bldP spid="26" grpId="0"/>
      <p:bldP spid="27" grpId="0"/>
      <p:bldP spid="5" grpId="0" animBg="1"/>
      <p:bldP spid="9" grpId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3CFEAD5-1AEB-F111-894E-ACAA249BDC5A}"/>
              </a:ext>
            </a:extLst>
          </p:cNvPr>
          <p:cNvSpPr/>
          <p:nvPr/>
        </p:nvSpPr>
        <p:spPr>
          <a:xfrm>
            <a:off x="3123116" y="4614333"/>
            <a:ext cx="6141308" cy="1842871"/>
          </a:xfrm>
          <a:custGeom>
            <a:avLst/>
            <a:gdLst>
              <a:gd name="connsiteX0" fmla="*/ 4954084 w 6141308"/>
              <a:gd name="connsiteY0" fmla="*/ 0 h 1842871"/>
              <a:gd name="connsiteX1" fmla="*/ 4954084 w 6141308"/>
              <a:gd name="connsiteY1" fmla="*/ 0 h 1842871"/>
              <a:gd name="connsiteX2" fmla="*/ 4827084 w 6141308"/>
              <a:gd name="connsiteY2" fmla="*/ 42334 h 1842871"/>
              <a:gd name="connsiteX3" fmla="*/ 4742417 w 6141308"/>
              <a:gd name="connsiteY3" fmla="*/ 84667 h 1842871"/>
              <a:gd name="connsiteX4" fmla="*/ 4666217 w 6141308"/>
              <a:gd name="connsiteY4" fmla="*/ 118534 h 1842871"/>
              <a:gd name="connsiteX5" fmla="*/ 4598484 w 6141308"/>
              <a:gd name="connsiteY5" fmla="*/ 135467 h 1842871"/>
              <a:gd name="connsiteX6" fmla="*/ 4564617 w 6141308"/>
              <a:gd name="connsiteY6" fmla="*/ 143934 h 1842871"/>
              <a:gd name="connsiteX7" fmla="*/ 4505351 w 6141308"/>
              <a:gd name="connsiteY7" fmla="*/ 152400 h 1842871"/>
              <a:gd name="connsiteX8" fmla="*/ 4446084 w 6141308"/>
              <a:gd name="connsiteY8" fmla="*/ 169334 h 1842871"/>
              <a:gd name="connsiteX9" fmla="*/ 4412217 w 6141308"/>
              <a:gd name="connsiteY9" fmla="*/ 177800 h 1842871"/>
              <a:gd name="connsiteX10" fmla="*/ 4242884 w 6141308"/>
              <a:gd name="connsiteY10" fmla="*/ 237067 h 1842871"/>
              <a:gd name="connsiteX11" fmla="*/ 4073551 w 6141308"/>
              <a:gd name="connsiteY11" fmla="*/ 262467 h 1842871"/>
              <a:gd name="connsiteX12" fmla="*/ 3980417 w 6141308"/>
              <a:gd name="connsiteY12" fmla="*/ 279400 h 1842871"/>
              <a:gd name="connsiteX13" fmla="*/ 3904217 w 6141308"/>
              <a:gd name="connsiteY13" fmla="*/ 287867 h 1842871"/>
              <a:gd name="connsiteX14" fmla="*/ 3624817 w 6141308"/>
              <a:gd name="connsiteY14" fmla="*/ 321734 h 1842871"/>
              <a:gd name="connsiteX15" fmla="*/ 3040617 w 6141308"/>
              <a:gd name="connsiteY15" fmla="*/ 313267 h 1842871"/>
              <a:gd name="connsiteX16" fmla="*/ 2693484 w 6141308"/>
              <a:gd name="connsiteY16" fmla="*/ 296334 h 1842871"/>
              <a:gd name="connsiteX17" fmla="*/ 542951 w 6141308"/>
              <a:gd name="connsiteY17" fmla="*/ 304800 h 1842871"/>
              <a:gd name="connsiteX18" fmla="*/ 466751 w 6141308"/>
              <a:gd name="connsiteY18" fmla="*/ 313267 h 1842871"/>
              <a:gd name="connsiteX19" fmla="*/ 356684 w 6141308"/>
              <a:gd name="connsiteY19" fmla="*/ 338667 h 1842871"/>
              <a:gd name="connsiteX20" fmla="*/ 280484 w 6141308"/>
              <a:gd name="connsiteY20" fmla="*/ 364067 h 1842871"/>
              <a:gd name="connsiteX21" fmla="*/ 255084 w 6141308"/>
              <a:gd name="connsiteY21" fmla="*/ 389467 h 1842871"/>
              <a:gd name="connsiteX22" fmla="*/ 221217 w 6141308"/>
              <a:gd name="connsiteY22" fmla="*/ 406400 h 1842871"/>
              <a:gd name="connsiteX23" fmla="*/ 170417 w 6141308"/>
              <a:gd name="connsiteY23" fmla="*/ 431800 h 1842871"/>
              <a:gd name="connsiteX24" fmla="*/ 111151 w 6141308"/>
              <a:gd name="connsiteY24" fmla="*/ 491067 h 1842871"/>
              <a:gd name="connsiteX25" fmla="*/ 68817 w 6141308"/>
              <a:gd name="connsiteY25" fmla="*/ 524934 h 1842871"/>
              <a:gd name="connsiteX26" fmla="*/ 51884 w 6141308"/>
              <a:gd name="connsiteY26" fmla="*/ 558800 h 1842871"/>
              <a:gd name="connsiteX27" fmla="*/ 34951 w 6141308"/>
              <a:gd name="connsiteY27" fmla="*/ 584200 h 1842871"/>
              <a:gd name="connsiteX28" fmla="*/ 18017 w 6141308"/>
              <a:gd name="connsiteY28" fmla="*/ 626534 h 1842871"/>
              <a:gd name="connsiteX29" fmla="*/ 9551 w 6141308"/>
              <a:gd name="connsiteY29" fmla="*/ 668867 h 1842871"/>
              <a:gd name="connsiteX30" fmla="*/ 43417 w 6141308"/>
              <a:gd name="connsiteY30" fmla="*/ 1075267 h 1842871"/>
              <a:gd name="connsiteX31" fmla="*/ 102684 w 6141308"/>
              <a:gd name="connsiteY31" fmla="*/ 1244600 h 1842871"/>
              <a:gd name="connsiteX32" fmla="*/ 178884 w 6141308"/>
              <a:gd name="connsiteY32" fmla="*/ 1397000 h 1842871"/>
              <a:gd name="connsiteX33" fmla="*/ 221217 w 6141308"/>
              <a:gd name="connsiteY33" fmla="*/ 1464734 h 1842871"/>
              <a:gd name="connsiteX34" fmla="*/ 297417 w 6141308"/>
              <a:gd name="connsiteY34" fmla="*/ 1600200 h 1842871"/>
              <a:gd name="connsiteX35" fmla="*/ 339751 w 6141308"/>
              <a:gd name="connsiteY35" fmla="*/ 1642534 h 1842871"/>
              <a:gd name="connsiteX36" fmla="*/ 365151 w 6141308"/>
              <a:gd name="connsiteY36" fmla="*/ 1667934 h 1842871"/>
              <a:gd name="connsiteX37" fmla="*/ 373617 w 6141308"/>
              <a:gd name="connsiteY37" fmla="*/ 1693334 h 1842871"/>
              <a:gd name="connsiteX38" fmla="*/ 407484 w 6141308"/>
              <a:gd name="connsiteY38" fmla="*/ 1718734 h 1842871"/>
              <a:gd name="connsiteX39" fmla="*/ 432884 w 6141308"/>
              <a:gd name="connsiteY39" fmla="*/ 1735667 h 1842871"/>
              <a:gd name="connsiteX40" fmla="*/ 458284 w 6141308"/>
              <a:gd name="connsiteY40" fmla="*/ 1744134 h 1842871"/>
              <a:gd name="connsiteX41" fmla="*/ 517551 w 6141308"/>
              <a:gd name="connsiteY41" fmla="*/ 1761067 h 1842871"/>
              <a:gd name="connsiteX42" fmla="*/ 669951 w 6141308"/>
              <a:gd name="connsiteY42" fmla="*/ 1778000 h 1842871"/>
              <a:gd name="connsiteX43" fmla="*/ 780017 w 6141308"/>
              <a:gd name="connsiteY43" fmla="*/ 1794934 h 1842871"/>
              <a:gd name="connsiteX44" fmla="*/ 1067884 w 6141308"/>
              <a:gd name="connsiteY44" fmla="*/ 1803400 h 1842871"/>
              <a:gd name="connsiteX45" fmla="*/ 2879751 w 6141308"/>
              <a:gd name="connsiteY45" fmla="*/ 1803400 h 1842871"/>
              <a:gd name="connsiteX46" fmla="*/ 2964417 w 6141308"/>
              <a:gd name="connsiteY46" fmla="*/ 1794934 h 1842871"/>
              <a:gd name="connsiteX47" fmla="*/ 3362351 w 6141308"/>
              <a:gd name="connsiteY47" fmla="*/ 1786467 h 1842871"/>
              <a:gd name="connsiteX48" fmla="*/ 3472417 w 6141308"/>
              <a:gd name="connsiteY48" fmla="*/ 1761067 h 1842871"/>
              <a:gd name="connsiteX49" fmla="*/ 3540151 w 6141308"/>
              <a:gd name="connsiteY49" fmla="*/ 1744134 h 1842871"/>
              <a:gd name="connsiteX50" fmla="*/ 3650217 w 6141308"/>
              <a:gd name="connsiteY50" fmla="*/ 1710267 h 1842871"/>
              <a:gd name="connsiteX51" fmla="*/ 3709484 w 6141308"/>
              <a:gd name="connsiteY51" fmla="*/ 1701800 h 1842871"/>
              <a:gd name="connsiteX52" fmla="*/ 3802617 w 6141308"/>
              <a:gd name="connsiteY52" fmla="*/ 1684867 h 1842871"/>
              <a:gd name="connsiteX53" fmla="*/ 3895751 w 6141308"/>
              <a:gd name="connsiteY53" fmla="*/ 1676400 h 1842871"/>
              <a:gd name="connsiteX54" fmla="*/ 3963484 w 6141308"/>
              <a:gd name="connsiteY54" fmla="*/ 1667934 h 1842871"/>
              <a:gd name="connsiteX55" fmla="*/ 4378351 w 6141308"/>
              <a:gd name="connsiteY55" fmla="*/ 1642534 h 1842871"/>
              <a:gd name="connsiteX56" fmla="*/ 4556151 w 6141308"/>
              <a:gd name="connsiteY56" fmla="*/ 1617134 h 1842871"/>
              <a:gd name="connsiteX57" fmla="*/ 4700084 w 6141308"/>
              <a:gd name="connsiteY57" fmla="*/ 1566334 h 1842871"/>
              <a:gd name="connsiteX58" fmla="*/ 4767817 w 6141308"/>
              <a:gd name="connsiteY58" fmla="*/ 1540934 h 1842871"/>
              <a:gd name="connsiteX59" fmla="*/ 4810151 w 6141308"/>
              <a:gd name="connsiteY59" fmla="*/ 1532467 h 1842871"/>
              <a:gd name="connsiteX60" fmla="*/ 4903284 w 6141308"/>
              <a:gd name="connsiteY60" fmla="*/ 1507067 h 1842871"/>
              <a:gd name="connsiteX61" fmla="*/ 5038751 w 6141308"/>
              <a:gd name="connsiteY61" fmla="*/ 1456267 h 1842871"/>
              <a:gd name="connsiteX62" fmla="*/ 5140351 w 6141308"/>
              <a:gd name="connsiteY62" fmla="*/ 1422400 h 1842871"/>
              <a:gd name="connsiteX63" fmla="*/ 5165751 w 6141308"/>
              <a:gd name="connsiteY63" fmla="*/ 1413934 h 1842871"/>
              <a:gd name="connsiteX64" fmla="*/ 5216551 w 6141308"/>
              <a:gd name="connsiteY64" fmla="*/ 1380067 h 1842871"/>
              <a:gd name="connsiteX65" fmla="*/ 5360484 w 6141308"/>
              <a:gd name="connsiteY65" fmla="*/ 1329267 h 1842871"/>
              <a:gd name="connsiteX66" fmla="*/ 5419751 w 6141308"/>
              <a:gd name="connsiteY66" fmla="*/ 1303867 h 1842871"/>
              <a:gd name="connsiteX67" fmla="*/ 5495951 w 6141308"/>
              <a:gd name="connsiteY67" fmla="*/ 1278467 h 1842871"/>
              <a:gd name="connsiteX68" fmla="*/ 5639884 w 6141308"/>
              <a:gd name="connsiteY68" fmla="*/ 1193800 h 1842871"/>
              <a:gd name="connsiteX69" fmla="*/ 5716084 w 6141308"/>
              <a:gd name="connsiteY69" fmla="*/ 1134534 h 1842871"/>
              <a:gd name="connsiteX70" fmla="*/ 5800751 w 6141308"/>
              <a:gd name="connsiteY70" fmla="*/ 1075267 h 1842871"/>
              <a:gd name="connsiteX71" fmla="*/ 5876951 w 6141308"/>
              <a:gd name="connsiteY71" fmla="*/ 1024467 h 1842871"/>
              <a:gd name="connsiteX72" fmla="*/ 5902351 w 6141308"/>
              <a:gd name="connsiteY72" fmla="*/ 999067 h 1842871"/>
              <a:gd name="connsiteX73" fmla="*/ 5936217 w 6141308"/>
              <a:gd name="connsiteY73" fmla="*/ 973667 h 1842871"/>
              <a:gd name="connsiteX74" fmla="*/ 5953151 w 6141308"/>
              <a:gd name="connsiteY74" fmla="*/ 939800 h 1842871"/>
              <a:gd name="connsiteX75" fmla="*/ 6012417 w 6141308"/>
              <a:gd name="connsiteY75" fmla="*/ 872067 h 1842871"/>
              <a:gd name="connsiteX76" fmla="*/ 6046284 w 6141308"/>
              <a:gd name="connsiteY76" fmla="*/ 812800 h 1842871"/>
              <a:gd name="connsiteX77" fmla="*/ 6080151 w 6141308"/>
              <a:gd name="connsiteY77" fmla="*/ 770467 h 1842871"/>
              <a:gd name="connsiteX78" fmla="*/ 6130951 w 6141308"/>
              <a:gd name="connsiteY78" fmla="*/ 694267 h 1842871"/>
              <a:gd name="connsiteX79" fmla="*/ 6122484 w 6141308"/>
              <a:gd name="connsiteY79" fmla="*/ 448734 h 1842871"/>
              <a:gd name="connsiteX80" fmla="*/ 6088617 w 6141308"/>
              <a:gd name="connsiteY80" fmla="*/ 406400 h 1842871"/>
              <a:gd name="connsiteX81" fmla="*/ 6054751 w 6141308"/>
              <a:gd name="connsiteY81" fmla="*/ 397934 h 1842871"/>
              <a:gd name="connsiteX82" fmla="*/ 5978551 w 6141308"/>
              <a:gd name="connsiteY82" fmla="*/ 355600 h 1842871"/>
              <a:gd name="connsiteX83" fmla="*/ 5927751 w 6141308"/>
              <a:gd name="connsiteY83" fmla="*/ 321734 h 1842871"/>
              <a:gd name="connsiteX84" fmla="*/ 5843084 w 6141308"/>
              <a:gd name="connsiteY84" fmla="*/ 287867 h 1842871"/>
              <a:gd name="connsiteX85" fmla="*/ 5792284 w 6141308"/>
              <a:gd name="connsiteY85" fmla="*/ 270934 h 1842871"/>
              <a:gd name="connsiteX86" fmla="*/ 5716084 w 6141308"/>
              <a:gd name="connsiteY86" fmla="*/ 228600 h 1842871"/>
              <a:gd name="connsiteX87" fmla="*/ 5682217 w 6141308"/>
              <a:gd name="connsiteY87" fmla="*/ 220134 h 1842871"/>
              <a:gd name="connsiteX88" fmla="*/ 5597551 w 6141308"/>
              <a:gd name="connsiteY88" fmla="*/ 186267 h 1842871"/>
              <a:gd name="connsiteX89" fmla="*/ 5563684 w 6141308"/>
              <a:gd name="connsiteY89" fmla="*/ 169334 h 1842871"/>
              <a:gd name="connsiteX90" fmla="*/ 5521351 w 6141308"/>
              <a:gd name="connsiteY90" fmla="*/ 160867 h 1842871"/>
              <a:gd name="connsiteX91" fmla="*/ 5487484 w 6141308"/>
              <a:gd name="connsiteY91" fmla="*/ 143934 h 1842871"/>
              <a:gd name="connsiteX92" fmla="*/ 5402817 w 6141308"/>
              <a:gd name="connsiteY92" fmla="*/ 127000 h 1842871"/>
              <a:gd name="connsiteX93" fmla="*/ 5335084 w 6141308"/>
              <a:gd name="connsiteY93" fmla="*/ 110067 h 1842871"/>
              <a:gd name="connsiteX94" fmla="*/ 5275817 w 6141308"/>
              <a:gd name="connsiteY94" fmla="*/ 93134 h 1842871"/>
              <a:gd name="connsiteX95" fmla="*/ 5199617 w 6141308"/>
              <a:gd name="connsiteY95" fmla="*/ 67734 h 1842871"/>
              <a:gd name="connsiteX96" fmla="*/ 5148817 w 6141308"/>
              <a:gd name="connsiteY96" fmla="*/ 59267 h 1842871"/>
              <a:gd name="connsiteX97" fmla="*/ 5114951 w 6141308"/>
              <a:gd name="connsiteY97" fmla="*/ 50800 h 1842871"/>
              <a:gd name="connsiteX98" fmla="*/ 5089551 w 6141308"/>
              <a:gd name="connsiteY98" fmla="*/ 42334 h 1842871"/>
              <a:gd name="connsiteX99" fmla="*/ 5038751 w 6141308"/>
              <a:gd name="connsiteY99" fmla="*/ 33867 h 1842871"/>
              <a:gd name="connsiteX100" fmla="*/ 4954084 w 6141308"/>
              <a:gd name="connsiteY100" fmla="*/ 0 h 1842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6141308" h="1842871">
                <a:moveTo>
                  <a:pt x="4954084" y="0"/>
                </a:moveTo>
                <a:lnTo>
                  <a:pt x="4954084" y="0"/>
                </a:lnTo>
                <a:cubicBezTo>
                  <a:pt x="4911751" y="14111"/>
                  <a:pt x="4866996" y="22378"/>
                  <a:pt x="4827084" y="42334"/>
                </a:cubicBezTo>
                <a:lnTo>
                  <a:pt x="4742417" y="84667"/>
                </a:lnTo>
                <a:cubicBezTo>
                  <a:pt x="4716504" y="97623"/>
                  <a:pt x="4694323" y="109886"/>
                  <a:pt x="4666217" y="118534"/>
                </a:cubicBezTo>
                <a:cubicBezTo>
                  <a:pt x="4643974" y="125378"/>
                  <a:pt x="4621062" y="129823"/>
                  <a:pt x="4598484" y="135467"/>
                </a:cubicBezTo>
                <a:cubicBezTo>
                  <a:pt x="4587195" y="138289"/>
                  <a:pt x="4576137" y="142288"/>
                  <a:pt x="4564617" y="143934"/>
                </a:cubicBezTo>
                <a:lnTo>
                  <a:pt x="4505351" y="152400"/>
                </a:lnTo>
                <a:lnTo>
                  <a:pt x="4446084" y="169334"/>
                </a:lnTo>
                <a:cubicBezTo>
                  <a:pt x="4434858" y="172396"/>
                  <a:pt x="4423021" y="173478"/>
                  <a:pt x="4412217" y="177800"/>
                </a:cubicBezTo>
                <a:cubicBezTo>
                  <a:pt x="4307883" y="219533"/>
                  <a:pt x="4416041" y="202436"/>
                  <a:pt x="4242884" y="237067"/>
                </a:cubicBezTo>
                <a:cubicBezTo>
                  <a:pt x="4044175" y="276808"/>
                  <a:pt x="4271831" y="234141"/>
                  <a:pt x="4073551" y="262467"/>
                </a:cubicBezTo>
                <a:cubicBezTo>
                  <a:pt x="4042315" y="266929"/>
                  <a:pt x="4011622" y="274719"/>
                  <a:pt x="3980417" y="279400"/>
                </a:cubicBezTo>
                <a:cubicBezTo>
                  <a:pt x="3955143" y="283191"/>
                  <a:pt x="3929476" y="283981"/>
                  <a:pt x="3904217" y="287867"/>
                </a:cubicBezTo>
                <a:cubicBezTo>
                  <a:pt x="3669047" y="324047"/>
                  <a:pt x="3852260" y="307518"/>
                  <a:pt x="3624817" y="321734"/>
                </a:cubicBezTo>
                <a:lnTo>
                  <a:pt x="3040617" y="313267"/>
                </a:lnTo>
                <a:cubicBezTo>
                  <a:pt x="2794370" y="308342"/>
                  <a:pt x="2850810" y="312065"/>
                  <a:pt x="2693484" y="296334"/>
                </a:cubicBezTo>
                <a:lnTo>
                  <a:pt x="542951" y="304800"/>
                </a:lnTo>
                <a:cubicBezTo>
                  <a:pt x="517395" y="304994"/>
                  <a:pt x="491895" y="308695"/>
                  <a:pt x="466751" y="313267"/>
                </a:cubicBezTo>
                <a:cubicBezTo>
                  <a:pt x="429705" y="320003"/>
                  <a:pt x="392964" y="328589"/>
                  <a:pt x="356684" y="338667"/>
                </a:cubicBezTo>
                <a:cubicBezTo>
                  <a:pt x="69667" y="418393"/>
                  <a:pt x="508167" y="307145"/>
                  <a:pt x="280484" y="364067"/>
                </a:cubicBezTo>
                <a:cubicBezTo>
                  <a:pt x="272017" y="372534"/>
                  <a:pt x="264827" y="382508"/>
                  <a:pt x="255084" y="389467"/>
                </a:cubicBezTo>
                <a:cubicBezTo>
                  <a:pt x="244813" y="396803"/>
                  <a:pt x="232175" y="400138"/>
                  <a:pt x="221217" y="406400"/>
                </a:cubicBezTo>
                <a:cubicBezTo>
                  <a:pt x="175259" y="432662"/>
                  <a:pt x="216988" y="416278"/>
                  <a:pt x="170417" y="431800"/>
                </a:cubicBezTo>
                <a:cubicBezTo>
                  <a:pt x="80103" y="499537"/>
                  <a:pt x="190177" y="412041"/>
                  <a:pt x="111151" y="491067"/>
                </a:cubicBezTo>
                <a:cubicBezTo>
                  <a:pt x="98373" y="503845"/>
                  <a:pt x="82928" y="513645"/>
                  <a:pt x="68817" y="524934"/>
                </a:cubicBezTo>
                <a:cubicBezTo>
                  <a:pt x="63173" y="536223"/>
                  <a:pt x="58146" y="547842"/>
                  <a:pt x="51884" y="558800"/>
                </a:cubicBezTo>
                <a:cubicBezTo>
                  <a:pt x="46836" y="567635"/>
                  <a:pt x="39502" y="575099"/>
                  <a:pt x="34951" y="584200"/>
                </a:cubicBezTo>
                <a:cubicBezTo>
                  <a:pt x="28154" y="597794"/>
                  <a:pt x="23662" y="612423"/>
                  <a:pt x="18017" y="626534"/>
                </a:cubicBezTo>
                <a:cubicBezTo>
                  <a:pt x="15195" y="640645"/>
                  <a:pt x="11453" y="654603"/>
                  <a:pt x="9551" y="668867"/>
                </a:cubicBezTo>
                <a:cubicBezTo>
                  <a:pt x="-10869" y="822021"/>
                  <a:pt x="1921" y="874701"/>
                  <a:pt x="43417" y="1075267"/>
                </a:cubicBezTo>
                <a:cubicBezTo>
                  <a:pt x="55533" y="1133828"/>
                  <a:pt x="75940" y="1191112"/>
                  <a:pt x="102684" y="1244600"/>
                </a:cubicBezTo>
                <a:cubicBezTo>
                  <a:pt x="128084" y="1295400"/>
                  <a:pt x="148782" y="1348837"/>
                  <a:pt x="178884" y="1397000"/>
                </a:cubicBezTo>
                <a:cubicBezTo>
                  <a:pt x="192995" y="1419578"/>
                  <a:pt x="208287" y="1441460"/>
                  <a:pt x="221217" y="1464734"/>
                </a:cubicBezTo>
                <a:cubicBezTo>
                  <a:pt x="252160" y="1520431"/>
                  <a:pt x="259266" y="1553571"/>
                  <a:pt x="297417" y="1600200"/>
                </a:cubicBezTo>
                <a:cubicBezTo>
                  <a:pt x="310054" y="1615645"/>
                  <a:pt x="325640" y="1628423"/>
                  <a:pt x="339751" y="1642534"/>
                </a:cubicBezTo>
                <a:lnTo>
                  <a:pt x="365151" y="1667934"/>
                </a:lnTo>
                <a:cubicBezTo>
                  <a:pt x="367973" y="1676401"/>
                  <a:pt x="367904" y="1686478"/>
                  <a:pt x="373617" y="1693334"/>
                </a:cubicBezTo>
                <a:cubicBezTo>
                  <a:pt x="382651" y="1704175"/>
                  <a:pt x="396001" y="1710532"/>
                  <a:pt x="407484" y="1718734"/>
                </a:cubicBezTo>
                <a:cubicBezTo>
                  <a:pt x="415764" y="1724648"/>
                  <a:pt x="423783" y="1731116"/>
                  <a:pt x="432884" y="1735667"/>
                </a:cubicBezTo>
                <a:cubicBezTo>
                  <a:pt x="440866" y="1739658"/>
                  <a:pt x="449736" y="1741570"/>
                  <a:pt x="458284" y="1744134"/>
                </a:cubicBezTo>
                <a:cubicBezTo>
                  <a:pt x="477964" y="1750038"/>
                  <a:pt x="497263" y="1757821"/>
                  <a:pt x="517551" y="1761067"/>
                </a:cubicBezTo>
                <a:cubicBezTo>
                  <a:pt x="568022" y="1769142"/>
                  <a:pt x="619433" y="1770228"/>
                  <a:pt x="669951" y="1778000"/>
                </a:cubicBezTo>
                <a:cubicBezTo>
                  <a:pt x="706640" y="1783645"/>
                  <a:pt x="742972" y="1792569"/>
                  <a:pt x="780017" y="1794934"/>
                </a:cubicBezTo>
                <a:cubicBezTo>
                  <a:pt x="875819" y="1801049"/>
                  <a:pt x="971928" y="1800578"/>
                  <a:pt x="1067884" y="1803400"/>
                </a:cubicBezTo>
                <a:cubicBezTo>
                  <a:pt x="1710243" y="1883698"/>
                  <a:pt x="1170826" y="1819223"/>
                  <a:pt x="2879751" y="1803400"/>
                </a:cubicBezTo>
                <a:cubicBezTo>
                  <a:pt x="2908113" y="1803137"/>
                  <a:pt x="2936072" y="1795929"/>
                  <a:pt x="2964417" y="1794934"/>
                </a:cubicBezTo>
                <a:cubicBezTo>
                  <a:pt x="3097010" y="1790282"/>
                  <a:pt x="3229706" y="1789289"/>
                  <a:pt x="3362351" y="1786467"/>
                </a:cubicBezTo>
                <a:cubicBezTo>
                  <a:pt x="3432430" y="1763107"/>
                  <a:pt x="3322969" y="1798428"/>
                  <a:pt x="3472417" y="1761067"/>
                </a:cubicBezTo>
                <a:cubicBezTo>
                  <a:pt x="3494995" y="1755423"/>
                  <a:pt x="3517774" y="1750528"/>
                  <a:pt x="3540151" y="1744134"/>
                </a:cubicBezTo>
                <a:cubicBezTo>
                  <a:pt x="3577060" y="1733589"/>
                  <a:pt x="3612977" y="1719577"/>
                  <a:pt x="3650217" y="1710267"/>
                </a:cubicBezTo>
                <a:cubicBezTo>
                  <a:pt x="3669577" y="1705427"/>
                  <a:pt x="3689799" y="1705081"/>
                  <a:pt x="3709484" y="1701800"/>
                </a:cubicBezTo>
                <a:cubicBezTo>
                  <a:pt x="3740608" y="1696613"/>
                  <a:pt x="3771353" y="1689130"/>
                  <a:pt x="3802617" y="1684867"/>
                </a:cubicBezTo>
                <a:cubicBezTo>
                  <a:pt x="3833504" y="1680655"/>
                  <a:pt x="3864750" y="1679663"/>
                  <a:pt x="3895751" y="1676400"/>
                </a:cubicBezTo>
                <a:cubicBezTo>
                  <a:pt x="3918379" y="1674018"/>
                  <a:pt x="3940906" y="1670756"/>
                  <a:pt x="3963484" y="1667934"/>
                </a:cubicBezTo>
                <a:cubicBezTo>
                  <a:pt x="4140618" y="1617322"/>
                  <a:pt x="3979920" y="1657858"/>
                  <a:pt x="4378351" y="1642534"/>
                </a:cubicBezTo>
                <a:cubicBezTo>
                  <a:pt x="4444586" y="1639987"/>
                  <a:pt x="4490545" y="1629062"/>
                  <a:pt x="4556151" y="1617134"/>
                </a:cubicBezTo>
                <a:cubicBezTo>
                  <a:pt x="4604129" y="1600201"/>
                  <a:pt x="4652445" y="1584199"/>
                  <a:pt x="4700084" y="1566334"/>
                </a:cubicBezTo>
                <a:cubicBezTo>
                  <a:pt x="4722662" y="1557867"/>
                  <a:pt x="4744770" y="1548025"/>
                  <a:pt x="4767817" y="1540934"/>
                </a:cubicBezTo>
                <a:cubicBezTo>
                  <a:pt x="4781571" y="1536702"/>
                  <a:pt x="4796190" y="1535957"/>
                  <a:pt x="4810151" y="1532467"/>
                </a:cubicBezTo>
                <a:cubicBezTo>
                  <a:pt x="4841368" y="1524663"/>
                  <a:pt x="4872757" y="1517243"/>
                  <a:pt x="4903284" y="1507067"/>
                </a:cubicBezTo>
                <a:cubicBezTo>
                  <a:pt x="4949035" y="1491817"/>
                  <a:pt x="4993334" y="1472487"/>
                  <a:pt x="5038751" y="1456267"/>
                </a:cubicBezTo>
                <a:cubicBezTo>
                  <a:pt x="5072370" y="1444260"/>
                  <a:pt x="5106484" y="1433689"/>
                  <a:pt x="5140351" y="1422400"/>
                </a:cubicBezTo>
                <a:lnTo>
                  <a:pt x="5165751" y="1413934"/>
                </a:lnTo>
                <a:cubicBezTo>
                  <a:pt x="5182684" y="1402645"/>
                  <a:pt x="5198348" y="1389168"/>
                  <a:pt x="5216551" y="1380067"/>
                </a:cubicBezTo>
                <a:cubicBezTo>
                  <a:pt x="5246294" y="1365195"/>
                  <a:pt x="5331426" y="1340164"/>
                  <a:pt x="5360484" y="1329267"/>
                </a:cubicBezTo>
                <a:cubicBezTo>
                  <a:pt x="5380609" y="1321720"/>
                  <a:pt x="5399552" y="1311212"/>
                  <a:pt x="5419751" y="1303867"/>
                </a:cubicBezTo>
                <a:cubicBezTo>
                  <a:pt x="5458856" y="1289647"/>
                  <a:pt x="5455229" y="1302421"/>
                  <a:pt x="5495951" y="1278467"/>
                </a:cubicBezTo>
                <a:cubicBezTo>
                  <a:pt x="5657808" y="1183258"/>
                  <a:pt x="5541982" y="1232963"/>
                  <a:pt x="5639884" y="1193800"/>
                </a:cubicBezTo>
                <a:cubicBezTo>
                  <a:pt x="5691593" y="1142091"/>
                  <a:pt x="5635064" y="1195299"/>
                  <a:pt x="5716084" y="1134534"/>
                </a:cubicBezTo>
                <a:cubicBezTo>
                  <a:pt x="5796747" y="1074037"/>
                  <a:pt x="5735621" y="1107831"/>
                  <a:pt x="5800751" y="1075267"/>
                </a:cubicBezTo>
                <a:cubicBezTo>
                  <a:pt x="5919773" y="956245"/>
                  <a:pt x="5783804" y="1077694"/>
                  <a:pt x="5876951" y="1024467"/>
                </a:cubicBezTo>
                <a:cubicBezTo>
                  <a:pt x="5887347" y="1018526"/>
                  <a:pt x="5893260" y="1006859"/>
                  <a:pt x="5902351" y="999067"/>
                </a:cubicBezTo>
                <a:cubicBezTo>
                  <a:pt x="5913065" y="989884"/>
                  <a:pt x="5924928" y="982134"/>
                  <a:pt x="5936217" y="973667"/>
                </a:cubicBezTo>
                <a:cubicBezTo>
                  <a:pt x="5941862" y="962378"/>
                  <a:pt x="5946150" y="950302"/>
                  <a:pt x="5953151" y="939800"/>
                </a:cubicBezTo>
                <a:cubicBezTo>
                  <a:pt x="5998453" y="871848"/>
                  <a:pt x="5971618" y="921025"/>
                  <a:pt x="6012417" y="872067"/>
                </a:cubicBezTo>
                <a:cubicBezTo>
                  <a:pt x="6041291" y="837418"/>
                  <a:pt x="6018674" y="854215"/>
                  <a:pt x="6046284" y="812800"/>
                </a:cubicBezTo>
                <a:cubicBezTo>
                  <a:pt x="6056308" y="797764"/>
                  <a:pt x="6069647" y="785172"/>
                  <a:pt x="6080151" y="770467"/>
                </a:cubicBezTo>
                <a:cubicBezTo>
                  <a:pt x="6097895" y="745626"/>
                  <a:pt x="6130951" y="694267"/>
                  <a:pt x="6130951" y="694267"/>
                </a:cubicBezTo>
                <a:cubicBezTo>
                  <a:pt x="6144456" y="586221"/>
                  <a:pt x="6147710" y="600094"/>
                  <a:pt x="6122484" y="448734"/>
                </a:cubicBezTo>
                <a:cubicBezTo>
                  <a:pt x="6121396" y="442207"/>
                  <a:pt x="6096842" y="410512"/>
                  <a:pt x="6088617" y="406400"/>
                </a:cubicBezTo>
                <a:cubicBezTo>
                  <a:pt x="6078209" y="401196"/>
                  <a:pt x="6066040" y="400756"/>
                  <a:pt x="6054751" y="397934"/>
                </a:cubicBezTo>
                <a:cubicBezTo>
                  <a:pt x="6016730" y="359913"/>
                  <a:pt x="6061011" y="400001"/>
                  <a:pt x="5978551" y="355600"/>
                </a:cubicBezTo>
                <a:cubicBezTo>
                  <a:pt x="5960632" y="345952"/>
                  <a:pt x="5945954" y="330835"/>
                  <a:pt x="5927751" y="321734"/>
                </a:cubicBezTo>
                <a:cubicBezTo>
                  <a:pt x="5900564" y="308140"/>
                  <a:pt x="5871921" y="297479"/>
                  <a:pt x="5843084" y="287867"/>
                </a:cubicBezTo>
                <a:cubicBezTo>
                  <a:pt x="5826151" y="282223"/>
                  <a:pt x="5807590" y="280117"/>
                  <a:pt x="5792284" y="270934"/>
                </a:cubicBezTo>
                <a:cubicBezTo>
                  <a:pt x="5774325" y="260158"/>
                  <a:pt x="5737675" y="236696"/>
                  <a:pt x="5716084" y="228600"/>
                </a:cubicBezTo>
                <a:cubicBezTo>
                  <a:pt x="5705189" y="224514"/>
                  <a:pt x="5693175" y="224048"/>
                  <a:pt x="5682217" y="220134"/>
                </a:cubicBezTo>
                <a:cubicBezTo>
                  <a:pt x="5653592" y="209911"/>
                  <a:pt x="5624738" y="199860"/>
                  <a:pt x="5597551" y="186267"/>
                </a:cubicBezTo>
                <a:cubicBezTo>
                  <a:pt x="5586262" y="180623"/>
                  <a:pt x="5575658" y="173325"/>
                  <a:pt x="5563684" y="169334"/>
                </a:cubicBezTo>
                <a:cubicBezTo>
                  <a:pt x="5550032" y="164783"/>
                  <a:pt x="5535462" y="163689"/>
                  <a:pt x="5521351" y="160867"/>
                </a:cubicBezTo>
                <a:cubicBezTo>
                  <a:pt x="5510062" y="155223"/>
                  <a:pt x="5499620" y="147401"/>
                  <a:pt x="5487484" y="143934"/>
                </a:cubicBezTo>
                <a:cubicBezTo>
                  <a:pt x="5459810" y="136027"/>
                  <a:pt x="5430739" y="133980"/>
                  <a:pt x="5402817" y="127000"/>
                </a:cubicBezTo>
                <a:lnTo>
                  <a:pt x="5335084" y="110067"/>
                </a:lnTo>
                <a:cubicBezTo>
                  <a:pt x="5315232" y="104773"/>
                  <a:pt x="5295309" y="99631"/>
                  <a:pt x="5275817" y="93134"/>
                </a:cubicBezTo>
                <a:cubicBezTo>
                  <a:pt x="5219906" y="74497"/>
                  <a:pt x="5250352" y="77881"/>
                  <a:pt x="5199617" y="67734"/>
                </a:cubicBezTo>
                <a:cubicBezTo>
                  <a:pt x="5182783" y="64367"/>
                  <a:pt x="5165651" y="62634"/>
                  <a:pt x="5148817" y="59267"/>
                </a:cubicBezTo>
                <a:cubicBezTo>
                  <a:pt x="5137407" y="56985"/>
                  <a:pt x="5126139" y="53997"/>
                  <a:pt x="5114951" y="50800"/>
                </a:cubicBezTo>
                <a:cubicBezTo>
                  <a:pt x="5106370" y="48348"/>
                  <a:pt x="5098263" y="44270"/>
                  <a:pt x="5089551" y="42334"/>
                </a:cubicBezTo>
                <a:cubicBezTo>
                  <a:pt x="5072793" y="38610"/>
                  <a:pt x="5055509" y="37591"/>
                  <a:pt x="5038751" y="33867"/>
                </a:cubicBezTo>
                <a:cubicBezTo>
                  <a:pt x="5019922" y="29683"/>
                  <a:pt x="4968195" y="5645"/>
                  <a:pt x="4954084" y="0"/>
                </a:cubicBezTo>
                <a:close/>
              </a:path>
            </a:pathLst>
          </a:custGeom>
          <a:gradFill flip="none" rotWithShape="1">
            <a:gsLst>
              <a:gs pos="0">
                <a:srgbClr val="FFD617"/>
              </a:gs>
              <a:gs pos="50000">
                <a:srgbClr val="FCF7B4"/>
              </a:gs>
              <a:gs pos="100000">
                <a:srgbClr val="FCF7B4">
                  <a:alpha val="5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205671-2141-C24B-EBB4-6EB895F99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Quantum pilots</a:t>
            </a:r>
            <a:endParaRPr lang="en-GB" dirty="0"/>
          </a:p>
        </p:txBody>
      </p:sp>
      <p:pic>
        <p:nvPicPr>
          <p:cNvPr id="15" name="Picture 14" descr="A blue and pink atom&#10;&#10;AI-generated content may be incorrect.">
            <a:extLst>
              <a:ext uri="{FF2B5EF4-FFF2-40B4-BE49-F238E27FC236}">
                <a16:creationId xmlns:a16="http://schemas.microsoft.com/office/drawing/2014/main" id="{8330A514-5604-4277-152E-F39D9B691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6" t="9161" r="7549" b="15478"/>
          <a:stretch>
            <a:fillRect/>
          </a:stretch>
        </p:blipFill>
        <p:spPr>
          <a:xfrm>
            <a:off x="6550971" y="1879955"/>
            <a:ext cx="1131528" cy="1080000"/>
          </a:xfrm>
          <a:prstGeom prst="rect">
            <a:avLst/>
          </a:prstGeom>
          <a:effectLst>
            <a:glow rad="63500">
              <a:schemeClr val="bg1">
                <a:lumMod val="95000"/>
                <a:alpha val="40000"/>
              </a:schemeClr>
            </a:glow>
            <a:softEdge rad="19050"/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81A8306-1227-B24C-0BD3-CE583BD888BB}"/>
              </a:ext>
            </a:extLst>
          </p:cNvPr>
          <p:cNvSpPr txBox="1"/>
          <p:nvPr/>
        </p:nvSpPr>
        <p:spPr>
          <a:xfrm>
            <a:off x="2819331" y="4813994"/>
            <a:ext cx="47175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Diamond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Single-crystal diamonds with atomically controlled spin-defects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Targeting room-temperature operation, long coherence times, nanoscale spatial resolution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522687-7EAD-E10B-26FA-E7F733DE2523}"/>
              </a:ext>
            </a:extLst>
          </p:cNvPr>
          <p:cNvSpPr txBox="1"/>
          <p:nvPr/>
        </p:nvSpPr>
        <p:spPr>
          <a:xfrm>
            <a:off x="219316" y="3086701"/>
            <a:ext cx="45474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Superconducting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Developing key superconducting processes to become stable, repeatable, and with high yield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Implement a superconducting stability pilot line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B8A212-E6C0-66E4-7A1B-777C0F2BC346}"/>
              </a:ext>
            </a:extLst>
          </p:cNvPr>
          <p:cNvSpPr txBox="1"/>
          <p:nvPr/>
        </p:nvSpPr>
        <p:spPr>
          <a:xfrm>
            <a:off x="732153" y="1273173"/>
            <a:ext cx="55717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Semiconducting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Advance TRL of Si and Ge quantum dot chips to the highest global levels by offering MPWs enabled by stable PDKs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complementary approaches: MOS via Si-on-insulator, Ge/Si-Ge, and Si/Si-Ge heterostructure quantum dots</a:t>
            </a:r>
          </a:p>
        </p:txBody>
      </p:sp>
      <p:pic>
        <p:nvPicPr>
          <p:cNvPr id="13" name="Picture 12" descr="A blue and white logo&#10;&#10;AI-generated content may be incorrect.">
            <a:extLst>
              <a:ext uri="{FF2B5EF4-FFF2-40B4-BE49-F238E27FC236}">
                <a16:creationId xmlns:a16="http://schemas.microsoft.com/office/drawing/2014/main" id="{7DB0E92C-653C-B35D-5934-8C50E9DBEB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5" t="11246" r="11016" b="18261"/>
          <a:stretch>
            <a:fillRect/>
          </a:stretch>
        </p:blipFill>
        <p:spPr>
          <a:xfrm>
            <a:off x="4766734" y="3396831"/>
            <a:ext cx="1099539" cy="1080000"/>
          </a:xfrm>
          <a:prstGeom prst="rect">
            <a:avLst/>
          </a:prstGeom>
          <a:effectLst>
            <a:glow rad="63500">
              <a:schemeClr val="bg1">
                <a:lumMod val="95000"/>
                <a:alpha val="40000"/>
              </a:schemeClr>
            </a:glow>
            <a:softEdge rad="19050"/>
          </a:effectLst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C5461C1-DD4B-0B67-CBDA-0566BEB8CACF}"/>
              </a:ext>
            </a:extLst>
          </p:cNvPr>
          <p:cNvSpPr/>
          <p:nvPr/>
        </p:nvSpPr>
        <p:spPr>
          <a:xfrm>
            <a:off x="6201351" y="305563"/>
            <a:ext cx="5089501" cy="4894590"/>
          </a:xfrm>
          <a:custGeom>
            <a:avLst/>
            <a:gdLst>
              <a:gd name="connsiteX0" fmla="*/ 1821515 w 5089501"/>
              <a:gd name="connsiteY0" fmla="*/ 4330047 h 4894590"/>
              <a:gd name="connsiteX1" fmla="*/ 1821515 w 5089501"/>
              <a:gd name="connsiteY1" fmla="*/ 4330047 h 4894590"/>
              <a:gd name="connsiteX2" fmla="*/ 2012346 w 5089501"/>
              <a:gd name="connsiteY2" fmla="*/ 4091508 h 4894590"/>
              <a:gd name="connsiteX3" fmla="*/ 2068006 w 5089501"/>
              <a:gd name="connsiteY3" fmla="*/ 3996093 h 4894590"/>
              <a:gd name="connsiteX4" fmla="*/ 2075957 w 5089501"/>
              <a:gd name="connsiteY4" fmla="*/ 3956336 h 4894590"/>
              <a:gd name="connsiteX5" fmla="*/ 2083908 w 5089501"/>
              <a:gd name="connsiteY5" fmla="*/ 3932482 h 4894590"/>
              <a:gd name="connsiteX6" fmla="*/ 2091859 w 5089501"/>
              <a:gd name="connsiteY6" fmla="*/ 3876823 h 4894590"/>
              <a:gd name="connsiteX7" fmla="*/ 2099811 w 5089501"/>
              <a:gd name="connsiteY7" fmla="*/ 3837067 h 4894590"/>
              <a:gd name="connsiteX8" fmla="*/ 2107762 w 5089501"/>
              <a:gd name="connsiteY8" fmla="*/ 3741651 h 4894590"/>
              <a:gd name="connsiteX9" fmla="*/ 2131616 w 5089501"/>
              <a:gd name="connsiteY9" fmla="*/ 3678040 h 4894590"/>
              <a:gd name="connsiteX10" fmla="*/ 2139567 w 5089501"/>
              <a:gd name="connsiteY10" fmla="*/ 3646235 h 4894590"/>
              <a:gd name="connsiteX11" fmla="*/ 2155470 w 5089501"/>
              <a:gd name="connsiteY11" fmla="*/ 3598527 h 4894590"/>
              <a:gd name="connsiteX12" fmla="*/ 2163421 w 5089501"/>
              <a:gd name="connsiteY12" fmla="*/ 3566722 h 4894590"/>
              <a:gd name="connsiteX13" fmla="*/ 2195226 w 5089501"/>
              <a:gd name="connsiteY13" fmla="*/ 3479258 h 4894590"/>
              <a:gd name="connsiteX14" fmla="*/ 2203178 w 5089501"/>
              <a:gd name="connsiteY14" fmla="*/ 3415647 h 4894590"/>
              <a:gd name="connsiteX15" fmla="*/ 2219080 w 5089501"/>
              <a:gd name="connsiteY15" fmla="*/ 3375891 h 4894590"/>
              <a:gd name="connsiteX16" fmla="*/ 2234983 w 5089501"/>
              <a:gd name="connsiteY16" fmla="*/ 3296378 h 4894590"/>
              <a:gd name="connsiteX17" fmla="*/ 2242934 w 5089501"/>
              <a:gd name="connsiteY17" fmla="*/ 3169157 h 4894590"/>
              <a:gd name="connsiteX18" fmla="*/ 2250886 w 5089501"/>
              <a:gd name="connsiteY18" fmla="*/ 3129400 h 4894590"/>
              <a:gd name="connsiteX19" fmla="*/ 2242934 w 5089501"/>
              <a:gd name="connsiteY19" fmla="*/ 2668225 h 4894590"/>
              <a:gd name="connsiteX20" fmla="*/ 2211129 w 5089501"/>
              <a:gd name="connsiteY20" fmla="*/ 2596663 h 4894590"/>
              <a:gd name="connsiteX21" fmla="*/ 2171372 w 5089501"/>
              <a:gd name="connsiteY21" fmla="*/ 2501247 h 4894590"/>
              <a:gd name="connsiteX22" fmla="*/ 2139567 w 5089501"/>
              <a:gd name="connsiteY22" fmla="*/ 2445588 h 4894590"/>
              <a:gd name="connsiteX23" fmla="*/ 2115713 w 5089501"/>
              <a:gd name="connsiteY23" fmla="*/ 2413783 h 4894590"/>
              <a:gd name="connsiteX24" fmla="*/ 2099811 w 5089501"/>
              <a:gd name="connsiteY24" fmla="*/ 2374027 h 4894590"/>
              <a:gd name="connsiteX25" fmla="*/ 2068006 w 5089501"/>
              <a:gd name="connsiteY25" fmla="*/ 2318367 h 4894590"/>
              <a:gd name="connsiteX26" fmla="*/ 2004395 w 5089501"/>
              <a:gd name="connsiteY26" fmla="*/ 2183195 h 4894590"/>
              <a:gd name="connsiteX27" fmla="*/ 1972590 w 5089501"/>
              <a:gd name="connsiteY27" fmla="*/ 2127536 h 4894590"/>
              <a:gd name="connsiteX28" fmla="*/ 1940785 w 5089501"/>
              <a:gd name="connsiteY28" fmla="*/ 2079828 h 4894590"/>
              <a:gd name="connsiteX29" fmla="*/ 1877174 w 5089501"/>
              <a:gd name="connsiteY29" fmla="*/ 1968510 h 4894590"/>
              <a:gd name="connsiteX30" fmla="*/ 1853320 w 5089501"/>
              <a:gd name="connsiteY30" fmla="*/ 1944656 h 4894590"/>
              <a:gd name="connsiteX31" fmla="*/ 1797661 w 5089501"/>
              <a:gd name="connsiteY31" fmla="*/ 1881046 h 4894590"/>
              <a:gd name="connsiteX32" fmla="*/ 1749953 w 5089501"/>
              <a:gd name="connsiteY32" fmla="*/ 1849240 h 4894590"/>
              <a:gd name="connsiteX33" fmla="*/ 1726099 w 5089501"/>
              <a:gd name="connsiteY33" fmla="*/ 1817435 h 4894590"/>
              <a:gd name="connsiteX34" fmla="*/ 1654538 w 5089501"/>
              <a:gd name="connsiteY34" fmla="*/ 1761776 h 4894590"/>
              <a:gd name="connsiteX35" fmla="*/ 1630684 w 5089501"/>
              <a:gd name="connsiteY35" fmla="*/ 1753825 h 4894590"/>
              <a:gd name="connsiteX36" fmla="*/ 1551171 w 5089501"/>
              <a:gd name="connsiteY36" fmla="*/ 1690214 h 4894590"/>
              <a:gd name="connsiteX37" fmla="*/ 1439852 w 5089501"/>
              <a:gd name="connsiteY37" fmla="*/ 1610701 h 4894590"/>
              <a:gd name="connsiteX38" fmla="*/ 1392145 w 5089501"/>
              <a:gd name="connsiteY38" fmla="*/ 1586847 h 4894590"/>
              <a:gd name="connsiteX39" fmla="*/ 1344437 w 5089501"/>
              <a:gd name="connsiteY39" fmla="*/ 1570945 h 4894590"/>
              <a:gd name="connsiteX40" fmla="*/ 1320583 w 5089501"/>
              <a:gd name="connsiteY40" fmla="*/ 1555042 h 4894590"/>
              <a:gd name="connsiteX41" fmla="*/ 1288778 w 5089501"/>
              <a:gd name="connsiteY41" fmla="*/ 1547091 h 4894590"/>
              <a:gd name="connsiteX42" fmla="*/ 1264924 w 5089501"/>
              <a:gd name="connsiteY42" fmla="*/ 1539140 h 4894590"/>
              <a:gd name="connsiteX43" fmla="*/ 1177459 w 5089501"/>
              <a:gd name="connsiteY43" fmla="*/ 1491432 h 4894590"/>
              <a:gd name="connsiteX44" fmla="*/ 1058190 w 5089501"/>
              <a:gd name="connsiteY44" fmla="*/ 1459627 h 4894590"/>
              <a:gd name="connsiteX45" fmla="*/ 1002531 w 5089501"/>
              <a:gd name="connsiteY45" fmla="*/ 1443724 h 4894590"/>
              <a:gd name="connsiteX46" fmla="*/ 954823 w 5089501"/>
              <a:gd name="connsiteY46" fmla="*/ 1427821 h 4894590"/>
              <a:gd name="connsiteX47" fmla="*/ 923018 w 5089501"/>
              <a:gd name="connsiteY47" fmla="*/ 1419870 h 4894590"/>
              <a:gd name="connsiteX48" fmla="*/ 899164 w 5089501"/>
              <a:gd name="connsiteY48" fmla="*/ 1411919 h 4894590"/>
              <a:gd name="connsiteX49" fmla="*/ 843505 w 5089501"/>
              <a:gd name="connsiteY49" fmla="*/ 1396016 h 4894590"/>
              <a:gd name="connsiteX50" fmla="*/ 708332 w 5089501"/>
              <a:gd name="connsiteY50" fmla="*/ 1356260 h 4894590"/>
              <a:gd name="connsiteX51" fmla="*/ 652673 w 5089501"/>
              <a:gd name="connsiteY51" fmla="*/ 1348308 h 4894590"/>
              <a:gd name="connsiteX52" fmla="*/ 612917 w 5089501"/>
              <a:gd name="connsiteY52" fmla="*/ 1340357 h 4894590"/>
              <a:gd name="connsiteX53" fmla="*/ 557258 w 5089501"/>
              <a:gd name="connsiteY53" fmla="*/ 1332406 h 4894590"/>
              <a:gd name="connsiteX54" fmla="*/ 398232 w 5089501"/>
              <a:gd name="connsiteY54" fmla="*/ 1308552 h 4894590"/>
              <a:gd name="connsiteX55" fmla="*/ 366426 w 5089501"/>
              <a:gd name="connsiteY55" fmla="*/ 1300600 h 4894590"/>
              <a:gd name="connsiteX56" fmla="*/ 342572 w 5089501"/>
              <a:gd name="connsiteY56" fmla="*/ 1292649 h 4894590"/>
              <a:gd name="connsiteX57" fmla="*/ 247157 w 5089501"/>
              <a:gd name="connsiteY57" fmla="*/ 1268795 h 4894590"/>
              <a:gd name="connsiteX58" fmla="*/ 207400 w 5089501"/>
              <a:gd name="connsiteY58" fmla="*/ 1252893 h 4894590"/>
              <a:gd name="connsiteX59" fmla="*/ 159692 w 5089501"/>
              <a:gd name="connsiteY59" fmla="*/ 1229039 h 4894590"/>
              <a:gd name="connsiteX60" fmla="*/ 135839 w 5089501"/>
              <a:gd name="connsiteY60" fmla="*/ 1197234 h 4894590"/>
              <a:gd name="connsiteX61" fmla="*/ 111985 w 5089501"/>
              <a:gd name="connsiteY61" fmla="*/ 1181331 h 4894590"/>
              <a:gd name="connsiteX62" fmla="*/ 72228 w 5089501"/>
              <a:gd name="connsiteY62" fmla="*/ 1133623 h 4894590"/>
              <a:gd name="connsiteX63" fmla="*/ 64277 w 5089501"/>
              <a:gd name="connsiteY63" fmla="*/ 1093867 h 4894590"/>
              <a:gd name="connsiteX64" fmla="*/ 40423 w 5089501"/>
              <a:gd name="connsiteY64" fmla="*/ 1062061 h 4894590"/>
              <a:gd name="connsiteX65" fmla="*/ 24520 w 5089501"/>
              <a:gd name="connsiteY65" fmla="*/ 1022305 h 4894590"/>
              <a:gd name="connsiteX66" fmla="*/ 16569 w 5089501"/>
              <a:gd name="connsiteY66" fmla="*/ 966646 h 4894590"/>
              <a:gd name="connsiteX67" fmla="*/ 666 w 5089501"/>
              <a:gd name="connsiteY67" fmla="*/ 942792 h 4894590"/>
              <a:gd name="connsiteX68" fmla="*/ 8618 w 5089501"/>
              <a:gd name="connsiteY68" fmla="*/ 767863 h 4894590"/>
              <a:gd name="connsiteX69" fmla="*/ 48374 w 5089501"/>
              <a:gd name="connsiteY69" fmla="*/ 696301 h 4894590"/>
              <a:gd name="connsiteX70" fmla="*/ 64277 w 5089501"/>
              <a:gd name="connsiteY70" fmla="*/ 664496 h 4894590"/>
              <a:gd name="connsiteX71" fmla="*/ 191498 w 5089501"/>
              <a:gd name="connsiteY71" fmla="*/ 553178 h 4894590"/>
              <a:gd name="connsiteX72" fmla="*/ 271011 w 5089501"/>
              <a:gd name="connsiteY72" fmla="*/ 505470 h 4894590"/>
              <a:gd name="connsiteX73" fmla="*/ 334621 w 5089501"/>
              <a:gd name="connsiteY73" fmla="*/ 457762 h 4894590"/>
              <a:gd name="connsiteX74" fmla="*/ 430037 w 5089501"/>
              <a:gd name="connsiteY74" fmla="*/ 394152 h 4894590"/>
              <a:gd name="connsiteX75" fmla="*/ 493647 w 5089501"/>
              <a:gd name="connsiteY75" fmla="*/ 338493 h 4894590"/>
              <a:gd name="connsiteX76" fmla="*/ 525452 w 5089501"/>
              <a:gd name="connsiteY76" fmla="*/ 322590 h 4894590"/>
              <a:gd name="connsiteX77" fmla="*/ 597014 w 5089501"/>
              <a:gd name="connsiteY77" fmla="*/ 274882 h 4894590"/>
              <a:gd name="connsiteX78" fmla="*/ 652673 w 5089501"/>
              <a:gd name="connsiteY78" fmla="*/ 258980 h 4894590"/>
              <a:gd name="connsiteX79" fmla="*/ 708332 w 5089501"/>
              <a:gd name="connsiteY79" fmla="*/ 235126 h 4894590"/>
              <a:gd name="connsiteX80" fmla="*/ 779894 w 5089501"/>
              <a:gd name="connsiteY80" fmla="*/ 211272 h 4894590"/>
              <a:gd name="connsiteX81" fmla="*/ 930969 w 5089501"/>
              <a:gd name="connsiteY81" fmla="*/ 163564 h 4894590"/>
              <a:gd name="connsiteX82" fmla="*/ 1034336 w 5089501"/>
              <a:gd name="connsiteY82" fmla="*/ 123807 h 4894590"/>
              <a:gd name="connsiteX83" fmla="*/ 1097946 w 5089501"/>
              <a:gd name="connsiteY83" fmla="*/ 115856 h 4894590"/>
              <a:gd name="connsiteX84" fmla="*/ 1153606 w 5089501"/>
              <a:gd name="connsiteY84" fmla="*/ 92002 h 4894590"/>
              <a:gd name="connsiteX85" fmla="*/ 1209265 w 5089501"/>
              <a:gd name="connsiteY85" fmla="*/ 84051 h 4894590"/>
              <a:gd name="connsiteX86" fmla="*/ 1256972 w 5089501"/>
              <a:gd name="connsiteY86" fmla="*/ 76100 h 4894590"/>
              <a:gd name="connsiteX87" fmla="*/ 1368291 w 5089501"/>
              <a:gd name="connsiteY87" fmla="*/ 60197 h 4894590"/>
              <a:gd name="connsiteX88" fmla="*/ 1503463 w 5089501"/>
              <a:gd name="connsiteY88" fmla="*/ 44294 h 4894590"/>
              <a:gd name="connsiteX89" fmla="*/ 1718148 w 5089501"/>
              <a:gd name="connsiteY89" fmla="*/ 28392 h 4894590"/>
              <a:gd name="connsiteX90" fmla="*/ 1813564 w 5089501"/>
              <a:gd name="connsiteY90" fmla="*/ 12489 h 4894590"/>
              <a:gd name="connsiteX91" fmla="*/ 2592792 w 5089501"/>
              <a:gd name="connsiteY91" fmla="*/ 12489 h 4894590"/>
              <a:gd name="connsiteX92" fmla="*/ 2696159 w 5089501"/>
              <a:gd name="connsiteY92" fmla="*/ 28392 h 4894590"/>
              <a:gd name="connsiteX93" fmla="*/ 2775672 w 5089501"/>
              <a:gd name="connsiteY93" fmla="*/ 44294 h 4894590"/>
              <a:gd name="connsiteX94" fmla="*/ 2879039 w 5089501"/>
              <a:gd name="connsiteY94" fmla="*/ 60197 h 4894590"/>
              <a:gd name="connsiteX95" fmla="*/ 2998308 w 5089501"/>
              <a:gd name="connsiteY95" fmla="*/ 84051 h 4894590"/>
              <a:gd name="connsiteX96" fmla="*/ 3109626 w 5089501"/>
              <a:gd name="connsiteY96" fmla="*/ 107905 h 4894590"/>
              <a:gd name="connsiteX97" fmla="*/ 3181188 w 5089501"/>
              <a:gd name="connsiteY97" fmla="*/ 147661 h 4894590"/>
              <a:gd name="connsiteX98" fmla="*/ 3284555 w 5089501"/>
              <a:gd name="connsiteY98" fmla="*/ 187418 h 4894590"/>
              <a:gd name="connsiteX99" fmla="*/ 3372019 w 5089501"/>
              <a:gd name="connsiteY99" fmla="*/ 227174 h 4894590"/>
              <a:gd name="connsiteX100" fmla="*/ 3435630 w 5089501"/>
              <a:gd name="connsiteY100" fmla="*/ 251028 h 4894590"/>
              <a:gd name="connsiteX101" fmla="*/ 3531046 w 5089501"/>
              <a:gd name="connsiteY101" fmla="*/ 298736 h 4894590"/>
              <a:gd name="connsiteX102" fmla="*/ 3570802 w 5089501"/>
              <a:gd name="connsiteY102" fmla="*/ 314639 h 4894590"/>
              <a:gd name="connsiteX103" fmla="*/ 3682120 w 5089501"/>
              <a:gd name="connsiteY103" fmla="*/ 378249 h 4894590"/>
              <a:gd name="connsiteX104" fmla="*/ 3729828 w 5089501"/>
              <a:gd name="connsiteY104" fmla="*/ 410054 h 4894590"/>
              <a:gd name="connsiteX105" fmla="*/ 3793439 w 5089501"/>
              <a:gd name="connsiteY105" fmla="*/ 441860 h 4894590"/>
              <a:gd name="connsiteX106" fmla="*/ 3849098 w 5089501"/>
              <a:gd name="connsiteY106" fmla="*/ 481616 h 4894590"/>
              <a:gd name="connsiteX107" fmla="*/ 3920659 w 5089501"/>
              <a:gd name="connsiteY107" fmla="*/ 521373 h 4894590"/>
              <a:gd name="connsiteX108" fmla="*/ 4079686 w 5089501"/>
              <a:gd name="connsiteY108" fmla="*/ 632691 h 4894590"/>
              <a:gd name="connsiteX109" fmla="*/ 4151247 w 5089501"/>
              <a:gd name="connsiteY109" fmla="*/ 688350 h 4894590"/>
              <a:gd name="connsiteX110" fmla="*/ 4175101 w 5089501"/>
              <a:gd name="connsiteY110" fmla="*/ 704253 h 4894590"/>
              <a:gd name="connsiteX111" fmla="*/ 4230760 w 5089501"/>
              <a:gd name="connsiteY111" fmla="*/ 759912 h 4894590"/>
              <a:gd name="connsiteX112" fmla="*/ 4310273 w 5089501"/>
              <a:gd name="connsiteY112" fmla="*/ 831474 h 4894590"/>
              <a:gd name="connsiteX113" fmla="*/ 4437494 w 5089501"/>
              <a:gd name="connsiteY113" fmla="*/ 990500 h 4894590"/>
              <a:gd name="connsiteX114" fmla="*/ 4501105 w 5089501"/>
              <a:gd name="connsiteY114" fmla="*/ 1070013 h 4894590"/>
              <a:gd name="connsiteX115" fmla="*/ 4580618 w 5089501"/>
              <a:gd name="connsiteY115" fmla="*/ 1189282 h 4894590"/>
              <a:gd name="connsiteX116" fmla="*/ 4676033 w 5089501"/>
              <a:gd name="connsiteY116" fmla="*/ 1324454 h 4894590"/>
              <a:gd name="connsiteX117" fmla="*/ 4707839 w 5089501"/>
              <a:gd name="connsiteY117" fmla="*/ 1380114 h 4894590"/>
              <a:gd name="connsiteX118" fmla="*/ 4771449 w 5089501"/>
              <a:gd name="connsiteY118" fmla="*/ 1483480 h 4894590"/>
              <a:gd name="connsiteX119" fmla="*/ 4803254 w 5089501"/>
              <a:gd name="connsiteY119" fmla="*/ 1570945 h 4894590"/>
              <a:gd name="connsiteX120" fmla="*/ 4819157 w 5089501"/>
              <a:gd name="connsiteY120" fmla="*/ 1602750 h 4894590"/>
              <a:gd name="connsiteX121" fmla="*/ 4850962 w 5089501"/>
              <a:gd name="connsiteY121" fmla="*/ 1658409 h 4894590"/>
              <a:gd name="connsiteX122" fmla="*/ 4930475 w 5089501"/>
              <a:gd name="connsiteY122" fmla="*/ 1912851 h 4894590"/>
              <a:gd name="connsiteX123" fmla="*/ 4978183 w 5089501"/>
              <a:gd name="connsiteY123" fmla="*/ 2040072 h 4894590"/>
              <a:gd name="connsiteX124" fmla="*/ 5017939 w 5089501"/>
              <a:gd name="connsiteY124" fmla="*/ 2191147 h 4894590"/>
              <a:gd name="connsiteX125" fmla="*/ 5049745 w 5089501"/>
              <a:gd name="connsiteY125" fmla="*/ 2270660 h 4894590"/>
              <a:gd name="connsiteX126" fmla="*/ 5057696 w 5089501"/>
              <a:gd name="connsiteY126" fmla="*/ 2342221 h 4894590"/>
              <a:gd name="connsiteX127" fmla="*/ 5073599 w 5089501"/>
              <a:gd name="connsiteY127" fmla="*/ 2421734 h 4894590"/>
              <a:gd name="connsiteX128" fmla="*/ 5089501 w 5089501"/>
              <a:gd name="connsiteY128" fmla="*/ 2564858 h 4894590"/>
              <a:gd name="connsiteX129" fmla="*/ 5081550 w 5089501"/>
              <a:gd name="connsiteY129" fmla="*/ 2890861 h 4894590"/>
              <a:gd name="connsiteX130" fmla="*/ 5073599 w 5089501"/>
              <a:gd name="connsiteY130" fmla="*/ 2946520 h 4894590"/>
              <a:gd name="connsiteX131" fmla="*/ 5025891 w 5089501"/>
              <a:gd name="connsiteY131" fmla="*/ 3081693 h 4894590"/>
              <a:gd name="connsiteX132" fmla="*/ 4994086 w 5089501"/>
              <a:gd name="connsiteY132" fmla="*/ 3185060 h 4894590"/>
              <a:gd name="connsiteX133" fmla="*/ 4962280 w 5089501"/>
              <a:gd name="connsiteY133" fmla="*/ 3256621 h 4894590"/>
              <a:gd name="connsiteX134" fmla="*/ 4938426 w 5089501"/>
              <a:gd name="connsiteY134" fmla="*/ 3328183 h 4894590"/>
              <a:gd name="connsiteX135" fmla="*/ 4898670 w 5089501"/>
              <a:gd name="connsiteY135" fmla="*/ 3407696 h 4894590"/>
              <a:gd name="connsiteX136" fmla="*/ 4866865 w 5089501"/>
              <a:gd name="connsiteY136" fmla="*/ 3495160 h 4894590"/>
              <a:gd name="connsiteX137" fmla="*/ 4835059 w 5089501"/>
              <a:gd name="connsiteY137" fmla="*/ 3550820 h 4894590"/>
              <a:gd name="connsiteX138" fmla="*/ 4787352 w 5089501"/>
              <a:gd name="connsiteY138" fmla="*/ 3662138 h 4894590"/>
              <a:gd name="connsiteX139" fmla="*/ 4763498 w 5089501"/>
              <a:gd name="connsiteY139" fmla="*/ 3725748 h 4894590"/>
              <a:gd name="connsiteX140" fmla="*/ 4739644 w 5089501"/>
              <a:gd name="connsiteY140" fmla="*/ 3765505 h 4894590"/>
              <a:gd name="connsiteX141" fmla="*/ 4707839 w 5089501"/>
              <a:gd name="connsiteY141" fmla="*/ 3829115 h 4894590"/>
              <a:gd name="connsiteX142" fmla="*/ 4683985 w 5089501"/>
              <a:gd name="connsiteY142" fmla="*/ 3884774 h 4894590"/>
              <a:gd name="connsiteX143" fmla="*/ 4564715 w 5089501"/>
              <a:gd name="connsiteY143" fmla="*/ 4043800 h 4894590"/>
              <a:gd name="connsiteX144" fmla="*/ 4517007 w 5089501"/>
              <a:gd name="connsiteY144" fmla="*/ 4107411 h 4894590"/>
              <a:gd name="connsiteX145" fmla="*/ 4493153 w 5089501"/>
              <a:gd name="connsiteY145" fmla="*/ 4139216 h 4894590"/>
              <a:gd name="connsiteX146" fmla="*/ 4373884 w 5089501"/>
              <a:gd name="connsiteY146" fmla="*/ 4242583 h 4894590"/>
              <a:gd name="connsiteX147" fmla="*/ 4254614 w 5089501"/>
              <a:gd name="connsiteY147" fmla="*/ 4322096 h 4894590"/>
              <a:gd name="connsiteX148" fmla="*/ 4127393 w 5089501"/>
              <a:gd name="connsiteY148" fmla="*/ 4417512 h 4894590"/>
              <a:gd name="connsiteX149" fmla="*/ 4047880 w 5089501"/>
              <a:gd name="connsiteY149" fmla="*/ 4473171 h 4894590"/>
              <a:gd name="connsiteX150" fmla="*/ 3976319 w 5089501"/>
              <a:gd name="connsiteY150" fmla="*/ 4512927 h 4894590"/>
              <a:gd name="connsiteX151" fmla="*/ 3880903 w 5089501"/>
              <a:gd name="connsiteY151" fmla="*/ 4584489 h 4894590"/>
              <a:gd name="connsiteX152" fmla="*/ 3849098 w 5089501"/>
              <a:gd name="connsiteY152" fmla="*/ 4600392 h 4894590"/>
              <a:gd name="connsiteX153" fmla="*/ 3825244 w 5089501"/>
              <a:gd name="connsiteY153" fmla="*/ 4616294 h 4894590"/>
              <a:gd name="connsiteX154" fmla="*/ 3737779 w 5089501"/>
              <a:gd name="connsiteY154" fmla="*/ 4664002 h 4894590"/>
              <a:gd name="connsiteX155" fmla="*/ 3666218 w 5089501"/>
              <a:gd name="connsiteY155" fmla="*/ 4695807 h 4894590"/>
              <a:gd name="connsiteX156" fmla="*/ 3586705 w 5089501"/>
              <a:gd name="connsiteY156" fmla="*/ 4727613 h 4894590"/>
              <a:gd name="connsiteX157" fmla="*/ 3507192 w 5089501"/>
              <a:gd name="connsiteY157" fmla="*/ 4775320 h 4894590"/>
              <a:gd name="connsiteX158" fmla="*/ 3459484 w 5089501"/>
              <a:gd name="connsiteY158" fmla="*/ 4791223 h 4894590"/>
              <a:gd name="connsiteX159" fmla="*/ 3419727 w 5089501"/>
              <a:gd name="connsiteY159" fmla="*/ 4815077 h 4894590"/>
              <a:gd name="connsiteX160" fmla="*/ 3348166 w 5089501"/>
              <a:gd name="connsiteY160" fmla="*/ 4838931 h 4894590"/>
              <a:gd name="connsiteX161" fmla="*/ 3292506 w 5089501"/>
              <a:gd name="connsiteY161" fmla="*/ 4846882 h 4894590"/>
              <a:gd name="connsiteX162" fmla="*/ 3212993 w 5089501"/>
              <a:gd name="connsiteY162" fmla="*/ 4870736 h 4894590"/>
              <a:gd name="connsiteX163" fmla="*/ 3189139 w 5089501"/>
              <a:gd name="connsiteY163" fmla="*/ 4886639 h 4894590"/>
              <a:gd name="connsiteX164" fmla="*/ 3165286 w 5089501"/>
              <a:gd name="connsiteY164" fmla="*/ 4894590 h 4894590"/>
              <a:gd name="connsiteX165" fmla="*/ 2799526 w 5089501"/>
              <a:gd name="connsiteY165" fmla="*/ 4886639 h 4894590"/>
              <a:gd name="connsiteX166" fmla="*/ 2680256 w 5089501"/>
              <a:gd name="connsiteY166" fmla="*/ 4878687 h 4894590"/>
              <a:gd name="connsiteX167" fmla="*/ 2640499 w 5089501"/>
              <a:gd name="connsiteY167" fmla="*/ 4862785 h 4894590"/>
              <a:gd name="connsiteX168" fmla="*/ 2608694 w 5089501"/>
              <a:gd name="connsiteY168" fmla="*/ 4854834 h 4894590"/>
              <a:gd name="connsiteX169" fmla="*/ 2553035 w 5089501"/>
              <a:gd name="connsiteY169" fmla="*/ 4830980 h 4894590"/>
              <a:gd name="connsiteX170" fmla="*/ 2505327 w 5089501"/>
              <a:gd name="connsiteY170" fmla="*/ 4823028 h 4894590"/>
              <a:gd name="connsiteX171" fmla="*/ 2481473 w 5089501"/>
              <a:gd name="connsiteY171" fmla="*/ 4807126 h 4894590"/>
              <a:gd name="connsiteX172" fmla="*/ 2401960 w 5089501"/>
              <a:gd name="connsiteY172" fmla="*/ 4759418 h 4894590"/>
              <a:gd name="connsiteX173" fmla="*/ 2354252 w 5089501"/>
              <a:gd name="connsiteY173" fmla="*/ 4751467 h 4894590"/>
              <a:gd name="connsiteX174" fmla="*/ 2306545 w 5089501"/>
              <a:gd name="connsiteY174" fmla="*/ 4719661 h 4894590"/>
              <a:gd name="connsiteX175" fmla="*/ 2155470 w 5089501"/>
              <a:gd name="connsiteY175" fmla="*/ 4632197 h 4894590"/>
              <a:gd name="connsiteX176" fmla="*/ 2123665 w 5089501"/>
              <a:gd name="connsiteY176" fmla="*/ 4608343 h 4894590"/>
              <a:gd name="connsiteX177" fmla="*/ 2091859 w 5089501"/>
              <a:gd name="connsiteY177" fmla="*/ 4592440 h 4894590"/>
              <a:gd name="connsiteX178" fmla="*/ 2020298 w 5089501"/>
              <a:gd name="connsiteY178" fmla="*/ 4536781 h 4894590"/>
              <a:gd name="connsiteX179" fmla="*/ 1940785 w 5089501"/>
              <a:gd name="connsiteY179" fmla="*/ 4489074 h 4894590"/>
              <a:gd name="connsiteX180" fmla="*/ 1885126 w 5089501"/>
              <a:gd name="connsiteY180" fmla="*/ 4449317 h 4894590"/>
              <a:gd name="connsiteX181" fmla="*/ 1869223 w 5089501"/>
              <a:gd name="connsiteY181" fmla="*/ 4425463 h 4894590"/>
              <a:gd name="connsiteX182" fmla="*/ 1845369 w 5089501"/>
              <a:gd name="connsiteY182" fmla="*/ 4401609 h 4894590"/>
              <a:gd name="connsiteX183" fmla="*/ 1821515 w 5089501"/>
              <a:gd name="connsiteY183" fmla="*/ 4330047 h 489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5089501" h="4894590">
                <a:moveTo>
                  <a:pt x="1821515" y="4330047"/>
                </a:moveTo>
                <a:lnTo>
                  <a:pt x="1821515" y="4330047"/>
                </a:lnTo>
                <a:cubicBezTo>
                  <a:pt x="1913330" y="4231169"/>
                  <a:pt x="1943524" y="4209487"/>
                  <a:pt x="2012346" y="4091508"/>
                </a:cubicBezTo>
                <a:lnTo>
                  <a:pt x="2068006" y="3996093"/>
                </a:lnTo>
                <a:cubicBezTo>
                  <a:pt x="2070656" y="3982841"/>
                  <a:pt x="2072679" y="3969447"/>
                  <a:pt x="2075957" y="3956336"/>
                </a:cubicBezTo>
                <a:cubicBezTo>
                  <a:pt x="2077990" y="3948205"/>
                  <a:pt x="2082264" y="3940701"/>
                  <a:pt x="2083908" y="3932482"/>
                </a:cubicBezTo>
                <a:cubicBezTo>
                  <a:pt x="2087583" y="3914105"/>
                  <a:pt x="2088778" y="3895309"/>
                  <a:pt x="2091859" y="3876823"/>
                </a:cubicBezTo>
                <a:cubicBezTo>
                  <a:pt x="2094081" y="3863492"/>
                  <a:pt x="2097160" y="3850319"/>
                  <a:pt x="2099811" y="3837067"/>
                </a:cubicBezTo>
                <a:cubicBezTo>
                  <a:pt x="2102461" y="3805262"/>
                  <a:pt x="2101503" y="3772947"/>
                  <a:pt x="2107762" y="3741651"/>
                </a:cubicBezTo>
                <a:cubicBezTo>
                  <a:pt x="2112203" y="3719445"/>
                  <a:pt x="2124455" y="3699523"/>
                  <a:pt x="2131616" y="3678040"/>
                </a:cubicBezTo>
                <a:cubicBezTo>
                  <a:pt x="2135072" y="3667673"/>
                  <a:pt x="2136427" y="3656702"/>
                  <a:pt x="2139567" y="3646235"/>
                </a:cubicBezTo>
                <a:cubicBezTo>
                  <a:pt x="2144384" y="3630179"/>
                  <a:pt x="2150653" y="3614583"/>
                  <a:pt x="2155470" y="3598527"/>
                </a:cubicBezTo>
                <a:cubicBezTo>
                  <a:pt x="2158610" y="3588060"/>
                  <a:pt x="2159584" y="3576954"/>
                  <a:pt x="2163421" y="3566722"/>
                </a:cubicBezTo>
                <a:cubicBezTo>
                  <a:pt x="2207577" y="3448975"/>
                  <a:pt x="2144124" y="3658123"/>
                  <a:pt x="2195226" y="3479258"/>
                </a:cubicBezTo>
                <a:cubicBezTo>
                  <a:pt x="2197877" y="3458054"/>
                  <a:pt x="2198373" y="3436468"/>
                  <a:pt x="2203178" y="3415647"/>
                </a:cubicBezTo>
                <a:cubicBezTo>
                  <a:pt x="2206387" y="3401740"/>
                  <a:pt x="2215402" y="3389682"/>
                  <a:pt x="2219080" y="3375891"/>
                </a:cubicBezTo>
                <a:cubicBezTo>
                  <a:pt x="2226044" y="3349774"/>
                  <a:pt x="2229682" y="3322882"/>
                  <a:pt x="2234983" y="3296378"/>
                </a:cubicBezTo>
                <a:cubicBezTo>
                  <a:pt x="2237633" y="3253971"/>
                  <a:pt x="2238906" y="3211455"/>
                  <a:pt x="2242934" y="3169157"/>
                </a:cubicBezTo>
                <a:cubicBezTo>
                  <a:pt x="2244215" y="3155703"/>
                  <a:pt x="2250886" y="3142915"/>
                  <a:pt x="2250886" y="3129400"/>
                </a:cubicBezTo>
                <a:cubicBezTo>
                  <a:pt x="2250886" y="2975652"/>
                  <a:pt x="2254376" y="2821546"/>
                  <a:pt x="2242934" y="2668225"/>
                </a:cubicBezTo>
                <a:cubicBezTo>
                  <a:pt x="2240991" y="2642194"/>
                  <a:pt x="2221412" y="2620656"/>
                  <a:pt x="2211129" y="2596663"/>
                </a:cubicBezTo>
                <a:cubicBezTo>
                  <a:pt x="2197556" y="2564993"/>
                  <a:pt x="2188467" y="2531163"/>
                  <a:pt x="2171372" y="2501247"/>
                </a:cubicBezTo>
                <a:cubicBezTo>
                  <a:pt x="2160770" y="2482694"/>
                  <a:pt x="2151039" y="2463616"/>
                  <a:pt x="2139567" y="2445588"/>
                </a:cubicBezTo>
                <a:cubicBezTo>
                  <a:pt x="2132452" y="2434408"/>
                  <a:pt x="2122149" y="2425367"/>
                  <a:pt x="2115713" y="2413783"/>
                </a:cubicBezTo>
                <a:cubicBezTo>
                  <a:pt x="2108782" y="2401306"/>
                  <a:pt x="2106194" y="2386793"/>
                  <a:pt x="2099811" y="2374027"/>
                </a:cubicBezTo>
                <a:cubicBezTo>
                  <a:pt x="2090255" y="2354914"/>
                  <a:pt x="2077562" y="2337480"/>
                  <a:pt x="2068006" y="2318367"/>
                </a:cubicBezTo>
                <a:cubicBezTo>
                  <a:pt x="1991594" y="2165544"/>
                  <a:pt x="2079639" y="2324279"/>
                  <a:pt x="2004395" y="2183195"/>
                </a:cubicBezTo>
                <a:cubicBezTo>
                  <a:pt x="1994339" y="2164340"/>
                  <a:pt x="1983789" y="2145735"/>
                  <a:pt x="1972590" y="2127536"/>
                </a:cubicBezTo>
                <a:cubicBezTo>
                  <a:pt x="1962573" y="2111259"/>
                  <a:pt x="1949846" y="2096656"/>
                  <a:pt x="1940785" y="2079828"/>
                </a:cubicBezTo>
                <a:cubicBezTo>
                  <a:pt x="1893459" y="1991937"/>
                  <a:pt x="1945031" y="2053331"/>
                  <a:pt x="1877174" y="1968510"/>
                </a:cubicBezTo>
                <a:cubicBezTo>
                  <a:pt x="1870149" y="1959729"/>
                  <a:pt x="1860519" y="1953295"/>
                  <a:pt x="1853320" y="1944656"/>
                </a:cubicBezTo>
                <a:cubicBezTo>
                  <a:pt x="1817650" y="1901852"/>
                  <a:pt x="1862556" y="1934141"/>
                  <a:pt x="1797661" y="1881046"/>
                </a:cubicBezTo>
                <a:cubicBezTo>
                  <a:pt x="1782869" y="1868943"/>
                  <a:pt x="1764238" y="1861938"/>
                  <a:pt x="1749953" y="1849240"/>
                </a:cubicBezTo>
                <a:cubicBezTo>
                  <a:pt x="1740048" y="1840436"/>
                  <a:pt x="1734723" y="1827497"/>
                  <a:pt x="1726099" y="1817435"/>
                </a:cubicBezTo>
                <a:cubicBezTo>
                  <a:pt x="1709633" y="1798224"/>
                  <a:pt x="1676077" y="1768955"/>
                  <a:pt x="1654538" y="1761776"/>
                </a:cubicBezTo>
                <a:lnTo>
                  <a:pt x="1630684" y="1753825"/>
                </a:lnTo>
                <a:cubicBezTo>
                  <a:pt x="1573563" y="1696704"/>
                  <a:pt x="1626397" y="1745380"/>
                  <a:pt x="1551171" y="1690214"/>
                </a:cubicBezTo>
                <a:cubicBezTo>
                  <a:pt x="1484873" y="1641595"/>
                  <a:pt x="1496591" y="1641650"/>
                  <a:pt x="1439852" y="1610701"/>
                </a:cubicBezTo>
                <a:cubicBezTo>
                  <a:pt x="1424244" y="1602187"/>
                  <a:pt x="1408557" y="1593685"/>
                  <a:pt x="1392145" y="1586847"/>
                </a:cubicBezTo>
                <a:cubicBezTo>
                  <a:pt x="1376672" y="1580400"/>
                  <a:pt x="1344437" y="1570945"/>
                  <a:pt x="1344437" y="1570945"/>
                </a:cubicBezTo>
                <a:cubicBezTo>
                  <a:pt x="1336486" y="1565644"/>
                  <a:pt x="1329367" y="1558806"/>
                  <a:pt x="1320583" y="1555042"/>
                </a:cubicBezTo>
                <a:cubicBezTo>
                  <a:pt x="1310539" y="1550737"/>
                  <a:pt x="1299285" y="1550093"/>
                  <a:pt x="1288778" y="1547091"/>
                </a:cubicBezTo>
                <a:cubicBezTo>
                  <a:pt x="1280719" y="1544789"/>
                  <a:pt x="1272875" y="1541790"/>
                  <a:pt x="1264924" y="1539140"/>
                </a:cubicBezTo>
                <a:cubicBezTo>
                  <a:pt x="1235886" y="1519781"/>
                  <a:pt x="1213546" y="1503463"/>
                  <a:pt x="1177459" y="1491432"/>
                </a:cubicBezTo>
                <a:cubicBezTo>
                  <a:pt x="1102655" y="1466494"/>
                  <a:pt x="1239381" y="1511397"/>
                  <a:pt x="1058190" y="1459627"/>
                </a:cubicBezTo>
                <a:cubicBezTo>
                  <a:pt x="1039637" y="1454326"/>
                  <a:pt x="1020973" y="1449399"/>
                  <a:pt x="1002531" y="1443724"/>
                </a:cubicBezTo>
                <a:cubicBezTo>
                  <a:pt x="986509" y="1438794"/>
                  <a:pt x="970879" y="1432638"/>
                  <a:pt x="954823" y="1427821"/>
                </a:cubicBezTo>
                <a:cubicBezTo>
                  <a:pt x="944356" y="1424681"/>
                  <a:pt x="933525" y="1422872"/>
                  <a:pt x="923018" y="1419870"/>
                </a:cubicBezTo>
                <a:cubicBezTo>
                  <a:pt x="914959" y="1417568"/>
                  <a:pt x="907192" y="1414327"/>
                  <a:pt x="899164" y="1411919"/>
                </a:cubicBezTo>
                <a:cubicBezTo>
                  <a:pt x="880682" y="1406374"/>
                  <a:pt x="861947" y="1401690"/>
                  <a:pt x="843505" y="1396016"/>
                </a:cubicBezTo>
                <a:cubicBezTo>
                  <a:pt x="778192" y="1375920"/>
                  <a:pt x="792023" y="1374858"/>
                  <a:pt x="708332" y="1356260"/>
                </a:cubicBezTo>
                <a:cubicBezTo>
                  <a:pt x="690037" y="1352194"/>
                  <a:pt x="671159" y="1351389"/>
                  <a:pt x="652673" y="1348308"/>
                </a:cubicBezTo>
                <a:cubicBezTo>
                  <a:pt x="639342" y="1346086"/>
                  <a:pt x="626248" y="1342579"/>
                  <a:pt x="612917" y="1340357"/>
                </a:cubicBezTo>
                <a:cubicBezTo>
                  <a:pt x="594431" y="1337276"/>
                  <a:pt x="575744" y="1335487"/>
                  <a:pt x="557258" y="1332406"/>
                </a:cubicBezTo>
                <a:cubicBezTo>
                  <a:pt x="415881" y="1308843"/>
                  <a:pt x="523784" y="1322502"/>
                  <a:pt x="398232" y="1308552"/>
                </a:cubicBezTo>
                <a:cubicBezTo>
                  <a:pt x="387630" y="1305901"/>
                  <a:pt x="376934" y="1303602"/>
                  <a:pt x="366426" y="1300600"/>
                </a:cubicBezTo>
                <a:cubicBezTo>
                  <a:pt x="358367" y="1298297"/>
                  <a:pt x="350670" y="1294809"/>
                  <a:pt x="342572" y="1292649"/>
                </a:cubicBezTo>
                <a:cubicBezTo>
                  <a:pt x="310895" y="1284202"/>
                  <a:pt x="277596" y="1280970"/>
                  <a:pt x="247157" y="1268795"/>
                </a:cubicBezTo>
                <a:cubicBezTo>
                  <a:pt x="233905" y="1263494"/>
                  <a:pt x="220166" y="1259276"/>
                  <a:pt x="207400" y="1252893"/>
                </a:cubicBezTo>
                <a:cubicBezTo>
                  <a:pt x="145742" y="1222064"/>
                  <a:pt x="219652" y="1249025"/>
                  <a:pt x="159692" y="1229039"/>
                </a:cubicBezTo>
                <a:cubicBezTo>
                  <a:pt x="151741" y="1218437"/>
                  <a:pt x="145209" y="1206605"/>
                  <a:pt x="135839" y="1197234"/>
                </a:cubicBezTo>
                <a:cubicBezTo>
                  <a:pt x="129082" y="1190477"/>
                  <a:pt x="119326" y="1187449"/>
                  <a:pt x="111985" y="1181331"/>
                </a:cubicBezTo>
                <a:cubicBezTo>
                  <a:pt x="89027" y="1162199"/>
                  <a:pt x="87865" y="1157078"/>
                  <a:pt x="72228" y="1133623"/>
                </a:cubicBezTo>
                <a:cubicBezTo>
                  <a:pt x="69578" y="1120371"/>
                  <a:pt x="69766" y="1106217"/>
                  <a:pt x="64277" y="1093867"/>
                </a:cubicBezTo>
                <a:cubicBezTo>
                  <a:pt x="58895" y="1081757"/>
                  <a:pt x="46859" y="1073646"/>
                  <a:pt x="40423" y="1062061"/>
                </a:cubicBezTo>
                <a:cubicBezTo>
                  <a:pt x="33491" y="1049584"/>
                  <a:pt x="29821" y="1035557"/>
                  <a:pt x="24520" y="1022305"/>
                </a:cubicBezTo>
                <a:cubicBezTo>
                  <a:pt x="21870" y="1003752"/>
                  <a:pt x="21954" y="984597"/>
                  <a:pt x="16569" y="966646"/>
                </a:cubicBezTo>
                <a:cubicBezTo>
                  <a:pt x="13823" y="957493"/>
                  <a:pt x="1048" y="952341"/>
                  <a:pt x="666" y="942792"/>
                </a:cubicBezTo>
                <a:cubicBezTo>
                  <a:pt x="-1667" y="884469"/>
                  <a:pt x="2400" y="825901"/>
                  <a:pt x="8618" y="767863"/>
                </a:cubicBezTo>
                <a:cubicBezTo>
                  <a:pt x="15226" y="706186"/>
                  <a:pt x="21287" y="734223"/>
                  <a:pt x="48374" y="696301"/>
                </a:cubicBezTo>
                <a:cubicBezTo>
                  <a:pt x="55264" y="686656"/>
                  <a:pt x="56771" y="673670"/>
                  <a:pt x="64277" y="664496"/>
                </a:cubicBezTo>
                <a:cubicBezTo>
                  <a:pt x="103549" y="616498"/>
                  <a:pt x="142710" y="591511"/>
                  <a:pt x="191498" y="553178"/>
                </a:cubicBezTo>
                <a:cubicBezTo>
                  <a:pt x="244286" y="511702"/>
                  <a:pt x="213911" y="528310"/>
                  <a:pt x="271011" y="505470"/>
                </a:cubicBezTo>
                <a:cubicBezTo>
                  <a:pt x="339792" y="436689"/>
                  <a:pt x="266800" y="502976"/>
                  <a:pt x="334621" y="457762"/>
                </a:cubicBezTo>
                <a:cubicBezTo>
                  <a:pt x="444254" y="384673"/>
                  <a:pt x="358185" y="430077"/>
                  <a:pt x="430037" y="394152"/>
                </a:cubicBezTo>
                <a:cubicBezTo>
                  <a:pt x="454695" y="369494"/>
                  <a:pt x="464447" y="356743"/>
                  <a:pt x="493647" y="338493"/>
                </a:cubicBezTo>
                <a:cubicBezTo>
                  <a:pt x="503698" y="332211"/>
                  <a:pt x="515401" y="328872"/>
                  <a:pt x="525452" y="322590"/>
                </a:cubicBezTo>
                <a:cubicBezTo>
                  <a:pt x="557542" y="302534"/>
                  <a:pt x="559981" y="290312"/>
                  <a:pt x="597014" y="274882"/>
                </a:cubicBezTo>
                <a:cubicBezTo>
                  <a:pt x="614825" y="267461"/>
                  <a:pt x="634502" y="265470"/>
                  <a:pt x="652673" y="258980"/>
                </a:cubicBezTo>
                <a:cubicBezTo>
                  <a:pt x="671682" y="252191"/>
                  <a:pt x="689432" y="242213"/>
                  <a:pt x="708332" y="235126"/>
                </a:cubicBezTo>
                <a:cubicBezTo>
                  <a:pt x="731875" y="226297"/>
                  <a:pt x="756459" y="220385"/>
                  <a:pt x="779894" y="211272"/>
                </a:cubicBezTo>
                <a:cubicBezTo>
                  <a:pt x="904468" y="162827"/>
                  <a:pt x="796543" y="190450"/>
                  <a:pt x="930969" y="163564"/>
                </a:cubicBezTo>
                <a:cubicBezTo>
                  <a:pt x="957308" y="152276"/>
                  <a:pt x="1004623" y="130174"/>
                  <a:pt x="1034336" y="123807"/>
                </a:cubicBezTo>
                <a:cubicBezTo>
                  <a:pt x="1055230" y="119330"/>
                  <a:pt x="1076743" y="118506"/>
                  <a:pt x="1097946" y="115856"/>
                </a:cubicBezTo>
                <a:cubicBezTo>
                  <a:pt x="1116499" y="107905"/>
                  <a:pt x="1134197" y="97547"/>
                  <a:pt x="1153606" y="92002"/>
                </a:cubicBezTo>
                <a:cubicBezTo>
                  <a:pt x="1171626" y="86853"/>
                  <a:pt x="1190742" y="86901"/>
                  <a:pt x="1209265" y="84051"/>
                </a:cubicBezTo>
                <a:cubicBezTo>
                  <a:pt x="1225199" y="81600"/>
                  <a:pt x="1241029" y="78492"/>
                  <a:pt x="1256972" y="76100"/>
                </a:cubicBezTo>
                <a:lnTo>
                  <a:pt x="1368291" y="60197"/>
                </a:lnTo>
                <a:cubicBezTo>
                  <a:pt x="1429151" y="51503"/>
                  <a:pt x="1435387" y="49814"/>
                  <a:pt x="1503463" y="44294"/>
                </a:cubicBezTo>
                <a:lnTo>
                  <a:pt x="1718148" y="28392"/>
                </a:lnTo>
                <a:cubicBezTo>
                  <a:pt x="1749953" y="23091"/>
                  <a:pt x="1781569" y="16488"/>
                  <a:pt x="1813564" y="12489"/>
                </a:cubicBezTo>
                <a:cubicBezTo>
                  <a:pt x="2037761" y="-15536"/>
                  <a:pt x="2579764" y="12338"/>
                  <a:pt x="2592792" y="12489"/>
                </a:cubicBezTo>
                <a:lnTo>
                  <a:pt x="2696159" y="28392"/>
                </a:lnTo>
                <a:cubicBezTo>
                  <a:pt x="2722788" y="33023"/>
                  <a:pt x="2749043" y="39663"/>
                  <a:pt x="2775672" y="44294"/>
                </a:cubicBezTo>
                <a:cubicBezTo>
                  <a:pt x="2810018" y="50267"/>
                  <a:pt x="2844721" y="54069"/>
                  <a:pt x="2879039" y="60197"/>
                </a:cubicBezTo>
                <a:cubicBezTo>
                  <a:pt x="2918951" y="67324"/>
                  <a:pt x="2958975" y="74218"/>
                  <a:pt x="2998308" y="84051"/>
                </a:cubicBezTo>
                <a:cubicBezTo>
                  <a:pt x="3077559" y="103864"/>
                  <a:pt x="3040360" y="96361"/>
                  <a:pt x="3109626" y="107905"/>
                </a:cubicBezTo>
                <a:cubicBezTo>
                  <a:pt x="3133480" y="121157"/>
                  <a:pt x="3156346" y="136369"/>
                  <a:pt x="3181188" y="147661"/>
                </a:cubicBezTo>
                <a:cubicBezTo>
                  <a:pt x="3214795" y="162937"/>
                  <a:pt x="3250478" y="173219"/>
                  <a:pt x="3284555" y="187418"/>
                </a:cubicBezTo>
                <a:cubicBezTo>
                  <a:pt x="3314117" y="199735"/>
                  <a:pt x="3342503" y="214747"/>
                  <a:pt x="3372019" y="227174"/>
                </a:cubicBezTo>
                <a:cubicBezTo>
                  <a:pt x="3392890" y="235962"/>
                  <a:pt x="3414979" y="241735"/>
                  <a:pt x="3435630" y="251028"/>
                </a:cubicBezTo>
                <a:cubicBezTo>
                  <a:pt x="3468057" y="265620"/>
                  <a:pt x="3498871" y="283595"/>
                  <a:pt x="3531046" y="298736"/>
                </a:cubicBezTo>
                <a:cubicBezTo>
                  <a:pt x="3543960" y="304813"/>
                  <a:pt x="3558172" y="307991"/>
                  <a:pt x="3570802" y="314639"/>
                </a:cubicBezTo>
                <a:cubicBezTo>
                  <a:pt x="3608621" y="334544"/>
                  <a:pt x="3646561" y="354543"/>
                  <a:pt x="3682120" y="378249"/>
                </a:cubicBezTo>
                <a:cubicBezTo>
                  <a:pt x="3698023" y="388851"/>
                  <a:pt x="3713234" y="400571"/>
                  <a:pt x="3729828" y="410054"/>
                </a:cubicBezTo>
                <a:cubicBezTo>
                  <a:pt x="3750411" y="421816"/>
                  <a:pt x="3773111" y="429663"/>
                  <a:pt x="3793439" y="441860"/>
                </a:cubicBezTo>
                <a:cubicBezTo>
                  <a:pt x="3812990" y="453590"/>
                  <a:pt x="3829764" y="469532"/>
                  <a:pt x="3849098" y="481616"/>
                </a:cubicBezTo>
                <a:cubicBezTo>
                  <a:pt x="3872238" y="496079"/>
                  <a:pt x="3897834" y="506419"/>
                  <a:pt x="3920659" y="521373"/>
                </a:cubicBezTo>
                <a:cubicBezTo>
                  <a:pt x="3974783" y="556833"/>
                  <a:pt x="4028611" y="592965"/>
                  <a:pt x="4079686" y="632691"/>
                </a:cubicBezTo>
                <a:cubicBezTo>
                  <a:pt x="4103540" y="651244"/>
                  <a:pt x="4126103" y="671587"/>
                  <a:pt x="4151247" y="688350"/>
                </a:cubicBezTo>
                <a:cubicBezTo>
                  <a:pt x="4159198" y="693651"/>
                  <a:pt x="4167998" y="697860"/>
                  <a:pt x="4175101" y="704253"/>
                </a:cubicBezTo>
                <a:cubicBezTo>
                  <a:pt x="4194603" y="721805"/>
                  <a:pt x="4210271" y="743521"/>
                  <a:pt x="4230760" y="759912"/>
                </a:cubicBezTo>
                <a:cubicBezTo>
                  <a:pt x="4267131" y="789008"/>
                  <a:pt x="4278418" y="795637"/>
                  <a:pt x="4310273" y="831474"/>
                </a:cubicBezTo>
                <a:cubicBezTo>
                  <a:pt x="4446717" y="984973"/>
                  <a:pt x="4354202" y="881579"/>
                  <a:pt x="4437494" y="990500"/>
                </a:cubicBezTo>
                <a:cubicBezTo>
                  <a:pt x="4458112" y="1017462"/>
                  <a:pt x="4481272" y="1042468"/>
                  <a:pt x="4501105" y="1070013"/>
                </a:cubicBezTo>
                <a:cubicBezTo>
                  <a:pt x="4529024" y="1108789"/>
                  <a:pt x="4551949" y="1151057"/>
                  <a:pt x="4580618" y="1189282"/>
                </a:cubicBezTo>
                <a:cubicBezTo>
                  <a:pt x="4623892" y="1246980"/>
                  <a:pt x="4637026" y="1262043"/>
                  <a:pt x="4676033" y="1324454"/>
                </a:cubicBezTo>
                <a:cubicBezTo>
                  <a:pt x="4687358" y="1342575"/>
                  <a:pt x="4696640" y="1361915"/>
                  <a:pt x="4707839" y="1380114"/>
                </a:cubicBezTo>
                <a:cubicBezTo>
                  <a:pt x="4730687" y="1417241"/>
                  <a:pt x="4753429" y="1442934"/>
                  <a:pt x="4771449" y="1483480"/>
                </a:cubicBezTo>
                <a:cubicBezTo>
                  <a:pt x="4784048" y="1511829"/>
                  <a:pt x="4791732" y="1542141"/>
                  <a:pt x="4803254" y="1570945"/>
                </a:cubicBezTo>
                <a:cubicBezTo>
                  <a:pt x="4807656" y="1581950"/>
                  <a:pt x="4813481" y="1592344"/>
                  <a:pt x="4819157" y="1602750"/>
                </a:cubicBezTo>
                <a:cubicBezTo>
                  <a:pt x="4829389" y="1621509"/>
                  <a:pt x="4843742" y="1638297"/>
                  <a:pt x="4850962" y="1658409"/>
                </a:cubicBezTo>
                <a:cubicBezTo>
                  <a:pt x="4880984" y="1742042"/>
                  <a:pt x="4899275" y="1829650"/>
                  <a:pt x="4930475" y="1912851"/>
                </a:cubicBezTo>
                <a:cubicBezTo>
                  <a:pt x="4946378" y="1955258"/>
                  <a:pt x="4963368" y="1997273"/>
                  <a:pt x="4978183" y="2040072"/>
                </a:cubicBezTo>
                <a:cubicBezTo>
                  <a:pt x="5078738" y="2330564"/>
                  <a:pt x="4934502" y="1926931"/>
                  <a:pt x="5017939" y="2191147"/>
                </a:cubicBezTo>
                <a:cubicBezTo>
                  <a:pt x="5026535" y="2218368"/>
                  <a:pt x="5039143" y="2244156"/>
                  <a:pt x="5049745" y="2270660"/>
                </a:cubicBezTo>
                <a:cubicBezTo>
                  <a:pt x="5052395" y="2294514"/>
                  <a:pt x="5053953" y="2318514"/>
                  <a:pt x="5057696" y="2342221"/>
                </a:cubicBezTo>
                <a:cubicBezTo>
                  <a:pt x="5061912" y="2368919"/>
                  <a:pt x="5069777" y="2394976"/>
                  <a:pt x="5073599" y="2421734"/>
                </a:cubicBezTo>
                <a:cubicBezTo>
                  <a:pt x="5080387" y="2469253"/>
                  <a:pt x="5089501" y="2564858"/>
                  <a:pt x="5089501" y="2564858"/>
                </a:cubicBezTo>
                <a:cubicBezTo>
                  <a:pt x="5086851" y="2673526"/>
                  <a:pt x="5086075" y="2782255"/>
                  <a:pt x="5081550" y="2890861"/>
                </a:cubicBezTo>
                <a:cubicBezTo>
                  <a:pt x="5080770" y="2909586"/>
                  <a:pt x="5078144" y="2928338"/>
                  <a:pt x="5073599" y="2946520"/>
                </a:cubicBezTo>
                <a:cubicBezTo>
                  <a:pt x="5061503" y="2994904"/>
                  <a:pt x="5041535" y="3034762"/>
                  <a:pt x="5025891" y="3081693"/>
                </a:cubicBezTo>
                <a:cubicBezTo>
                  <a:pt x="5014491" y="3115893"/>
                  <a:pt x="5006406" y="3151181"/>
                  <a:pt x="4994086" y="3185060"/>
                </a:cubicBezTo>
                <a:cubicBezTo>
                  <a:pt x="4985165" y="3209592"/>
                  <a:pt x="4971741" y="3232292"/>
                  <a:pt x="4962280" y="3256621"/>
                </a:cubicBezTo>
                <a:cubicBezTo>
                  <a:pt x="4953166" y="3280056"/>
                  <a:pt x="4948183" y="3305009"/>
                  <a:pt x="4938426" y="3328183"/>
                </a:cubicBezTo>
                <a:cubicBezTo>
                  <a:pt x="4926927" y="3355494"/>
                  <a:pt x="4910343" y="3380459"/>
                  <a:pt x="4898670" y="3407696"/>
                </a:cubicBezTo>
                <a:cubicBezTo>
                  <a:pt x="4886450" y="3436210"/>
                  <a:pt x="4879464" y="3466811"/>
                  <a:pt x="4866865" y="3495160"/>
                </a:cubicBezTo>
                <a:cubicBezTo>
                  <a:pt x="4858186" y="3514687"/>
                  <a:pt x="4844246" y="3531527"/>
                  <a:pt x="4835059" y="3550820"/>
                </a:cubicBezTo>
                <a:cubicBezTo>
                  <a:pt x="4817703" y="3587269"/>
                  <a:pt x="4801527" y="3624338"/>
                  <a:pt x="4787352" y="3662138"/>
                </a:cubicBezTo>
                <a:cubicBezTo>
                  <a:pt x="4779401" y="3683341"/>
                  <a:pt x="4772988" y="3705187"/>
                  <a:pt x="4763498" y="3725748"/>
                </a:cubicBezTo>
                <a:cubicBezTo>
                  <a:pt x="4757022" y="3739780"/>
                  <a:pt x="4746971" y="3751898"/>
                  <a:pt x="4739644" y="3765505"/>
                </a:cubicBezTo>
                <a:cubicBezTo>
                  <a:pt x="4728405" y="3786378"/>
                  <a:pt x="4717864" y="3807633"/>
                  <a:pt x="4707839" y="3829115"/>
                </a:cubicBezTo>
                <a:cubicBezTo>
                  <a:pt x="4699303" y="3847406"/>
                  <a:pt x="4693555" y="3867002"/>
                  <a:pt x="4683985" y="3884774"/>
                </a:cubicBezTo>
                <a:cubicBezTo>
                  <a:pt x="4651568" y="3944977"/>
                  <a:pt x="4600867" y="3983546"/>
                  <a:pt x="4564715" y="4043800"/>
                </a:cubicBezTo>
                <a:cubicBezTo>
                  <a:pt x="4519142" y="4119755"/>
                  <a:pt x="4563382" y="4053307"/>
                  <a:pt x="4517007" y="4107411"/>
                </a:cubicBezTo>
                <a:cubicBezTo>
                  <a:pt x="4508383" y="4117473"/>
                  <a:pt x="4502067" y="4129410"/>
                  <a:pt x="4493153" y="4139216"/>
                </a:cubicBezTo>
                <a:cubicBezTo>
                  <a:pt x="4448411" y="4188432"/>
                  <a:pt x="4428525" y="4204572"/>
                  <a:pt x="4373884" y="4242583"/>
                </a:cubicBezTo>
                <a:cubicBezTo>
                  <a:pt x="4334660" y="4269869"/>
                  <a:pt x="4292331" y="4292761"/>
                  <a:pt x="4254614" y="4322096"/>
                </a:cubicBezTo>
                <a:cubicBezTo>
                  <a:pt x="4137698" y="4413030"/>
                  <a:pt x="4228283" y="4344137"/>
                  <a:pt x="4127393" y="4417512"/>
                </a:cubicBezTo>
                <a:cubicBezTo>
                  <a:pt x="4093218" y="4442367"/>
                  <a:pt x="4087980" y="4449111"/>
                  <a:pt x="4047880" y="4473171"/>
                </a:cubicBezTo>
                <a:cubicBezTo>
                  <a:pt x="4024481" y="4487210"/>
                  <a:pt x="3999718" y="4498888"/>
                  <a:pt x="3976319" y="4512927"/>
                </a:cubicBezTo>
                <a:cubicBezTo>
                  <a:pt x="3877879" y="4571992"/>
                  <a:pt x="3979586" y="4515411"/>
                  <a:pt x="3880903" y="4584489"/>
                </a:cubicBezTo>
                <a:cubicBezTo>
                  <a:pt x="3871193" y="4591286"/>
                  <a:pt x="3859389" y="4594511"/>
                  <a:pt x="3849098" y="4600392"/>
                </a:cubicBezTo>
                <a:cubicBezTo>
                  <a:pt x="3840801" y="4605133"/>
                  <a:pt x="3833541" y="4611553"/>
                  <a:pt x="3825244" y="4616294"/>
                </a:cubicBezTo>
                <a:cubicBezTo>
                  <a:pt x="3796409" y="4632771"/>
                  <a:pt x="3767483" y="4649150"/>
                  <a:pt x="3737779" y="4664002"/>
                </a:cubicBezTo>
                <a:cubicBezTo>
                  <a:pt x="3714431" y="4675676"/>
                  <a:pt x="3689873" y="4684768"/>
                  <a:pt x="3666218" y="4695807"/>
                </a:cubicBezTo>
                <a:cubicBezTo>
                  <a:pt x="3599892" y="4726759"/>
                  <a:pt x="3641195" y="4713989"/>
                  <a:pt x="3586705" y="4727613"/>
                </a:cubicBezTo>
                <a:cubicBezTo>
                  <a:pt x="3560201" y="4743515"/>
                  <a:pt x="3536515" y="4765546"/>
                  <a:pt x="3507192" y="4775320"/>
                </a:cubicBezTo>
                <a:cubicBezTo>
                  <a:pt x="3491289" y="4780621"/>
                  <a:pt x="3474744" y="4784286"/>
                  <a:pt x="3459484" y="4791223"/>
                </a:cubicBezTo>
                <a:cubicBezTo>
                  <a:pt x="3445415" y="4797618"/>
                  <a:pt x="3433550" y="4808165"/>
                  <a:pt x="3419727" y="4815077"/>
                </a:cubicBezTo>
                <a:cubicBezTo>
                  <a:pt x="3398283" y="4825799"/>
                  <a:pt x="3372029" y="4834592"/>
                  <a:pt x="3348166" y="4838931"/>
                </a:cubicBezTo>
                <a:cubicBezTo>
                  <a:pt x="3329727" y="4842283"/>
                  <a:pt x="3311059" y="4844232"/>
                  <a:pt x="3292506" y="4846882"/>
                </a:cubicBezTo>
                <a:cubicBezTo>
                  <a:pt x="3202612" y="4891830"/>
                  <a:pt x="3331790" y="4831137"/>
                  <a:pt x="3212993" y="4870736"/>
                </a:cubicBezTo>
                <a:cubicBezTo>
                  <a:pt x="3203927" y="4873758"/>
                  <a:pt x="3197686" y="4882365"/>
                  <a:pt x="3189139" y="4886639"/>
                </a:cubicBezTo>
                <a:cubicBezTo>
                  <a:pt x="3181643" y="4890387"/>
                  <a:pt x="3173237" y="4891940"/>
                  <a:pt x="3165286" y="4894590"/>
                </a:cubicBezTo>
                <a:lnTo>
                  <a:pt x="2799526" y="4886639"/>
                </a:lnTo>
                <a:cubicBezTo>
                  <a:pt x="2759702" y="4885333"/>
                  <a:pt x="2719660" y="4884598"/>
                  <a:pt x="2680256" y="4878687"/>
                </a:cubicBezTo>
                <a:cubicBezTo>
                  <a:pt x="2666141" y="4876570"/>
                  <a:pt x="2654040" y="4867298"/>
                  <a:pt x="2640499" y="4862785"/>
                </a:cubicBezTo>
                <a:cubicBezTo>
                  <a:pt x="2630132" y="4859329"/>
                  <a:pt x="2618964" y="4858569"/>
                  <a:pt x="2608694" y="4854834"/>
                </a:cubicBezTo>
                <a:cubicBezTo>
                  <a:pt x="2589724" y="4847936"/>
                  <a:pt x="2572327" y="4836916"/>
                  <a:pt x="2553035" y="4830980"/>
                </a:cubicBezTo>
                <a:cubicBezTo>
                  <a:pt x="2537626" y="4826239"/>
                  <a:pt x="2521230" y="4825679"/>
                  <a:pt x="2505327" y="4823028"/>
                </a:cubicBezTo>
                <a:cubicBezTo>
                  <a:pt x="2497376" y="4817727"/>
                  <a:pt x="2489249" y="4812680"/>
                  <a:pt x="2481473" y="4807126"/>
                </a:cubicBezTo>
                <a:cubicBezTo>
                  <a:pt x="2450550" y="4785038"/>
                  <a:pt x="2441254" y="4772516"/>
                  <a:pt x="2401960" y="4759418"/>
                </a:cubicBezTo>
                <a:cubicBezTo>
                  <a:pt x="2386665" y="4754320"/>
                  <a:pt x="2370155" y="4754117"/>
                  <a:pt x="2354252" y="4751467"/>
                </a:cubicBezTo>
                <a:cubicBezTo>
                  <a:pt x="2338350" y="4740865"/>
                  <a:pt x="2322934" y="4729494"/>
                  <a:pt x="2306545" y="4719661"/>
                </a:cubicBezTo>
                <a:cubicBezTo>
                  <a:pt x="2217495" y="4666231"/>
                  <a:pt x="2346606" y="4775551"/>
                  <a:pt x="2155470" y="4632197"/>
                </a:cubicBezTo>
                <a:cubicBezTo>
                  <a:pt x="2144868" y="4624246"/>
                  <a:pt x="2134903" y="4615367"/>
                  <a:pt x="2123665" y="4608343"/>
                </a:cubicBezTo>
                <a:cubicBezTo>
                  <a:pt x="2113613" y="4602061"/>
                  <a:pt x="2101605" y="4599187"/>
                  <a:pt x="2091859" y="4592440"/>
                </a:cubicBezTo>
                <a:cubicBezTo>
                  <a:pt x="2067013" y="4575239"/>
                  <a:pt x="2047327" y="4550295"/>
                  <a:pt x="2020298" y="4536781"/>
                </a:cubicBezTo>
                <a:cubicBezTo>
                  <a:pt x="1971398" y="4512332"/>
                  <a:pt x="1998354" y="4527454"/>
                  <a:pt x="1940785" y="4489074"/>
                </a:cubicBezTo>
                <a:cubicBezTo>
                  <a:pt x="1927241" y="4480045"/>
                  <a:pt x="1894988" y="4459179"/>
                  <a:pt x="1885126" y="4449317"/>
                </a:cubicBezTo>
                <a:cubicBezTo>
                  <a:pt x="1878369" y="4442560"/>
                  <a:pt x="1875341" y="4432804"/>
                  <a:pt x="1869223" y="4425463"/>
                </a:cubicBezTo>
                <a:cubicBezTo>
                  <a:pt x="1862024" y="4416824"/>
                  <a:pt x="1853320" y="4409560"/>
                  <a:pt x="1845369" y="4401609"/>
                </a:cubicBezTo>
                <a:lnTo>
                  <a:pt x="1821515" y="4330047"/>
                </a:lnTo>
                <a:close/>
              </a:path>
            </a:pathLst>
          </a:custGeom>
          <a:gradFill flip="none" rotWithShape="1">
            <a:gsLst>
              <a:gs pos="0">
                <a:srgbClr val="FFD617">
                  <a:alpha val="50000"/>
                </a:srgbClr>
              </a:gs>
              <a:gs pos="50000">
                <a:srgbClr val="FCF7B4"/>
              </a:gs>
              <a:gs pos="100000">
                <a:srgbClr val="FBFFD9">
                  <a:alpha val="5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40FD10-18F2-9606-EFEC-B86151B5A3B3}"/>
              </a:ext>
            </a:extLst>
          </p:cNvPr>
          <p:cNvSpPr txBox="1"/>
          <p:nvPr/>
        </p:nvSpPr>
        <p:spPr>
          <a:xfrm>
            <a:off x="7980887" y="4273566"/>
            <a:ext cx="37989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Photonics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Pan-European infrastructure for manufacturing high-performance PICs tailored to quantum applications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C69E26-A22D-4712-2E92-3AC4EBA93571}"/>
              </a:ext>
            </a:extLst>
          </p:cNvPr>
          <p:cNvSpPr txBox="1"/>
          <p:nvPr/>
        </p:nvSpPr>
        <p:spPr>
          <a:xfrm>
            <a:off x="6550971" y="273056"/>
            <a:ext cx="42265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Neutral atoms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Develop advanced manufacturing technologies and integration processes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Establish a comprehensive testing infrastructure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90D8CE-B065-DA86-B94B-C8FA5DB62A47}"/>
              </a:ext>
            </a:extLst>
          </p:cNvPr>
          <p:cNvSpPr txBox="1"/>
          <p:nvPr/>
        </p:nvSpPr>
        <p:spPr>
          <a:xfrm>
            <a:off x="7841114" y="2150336"/>
            <a:ext cx="42265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Ions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Leverage EU fabrication capabilities in ion-trap quantum technologies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Addresses the entire value chain, from design to microfabrication and testing</a:t>
            </a:r>
          </a:p>
        </p:txBody>
      </p:sp>
      <p:pic>
        <p:nvPicPr>
          <p:cNvPr id="11" name="Picture 10" descr="A diagram of a machine&#10;&#10;AI-generated content may be incorrect.">
            <a:extLst>
              <a:ext uri="{FF2B5EF4-FFF2-40B4-BE49-F238E27FC236}">
                <a16:creationId xmlns:a16="http://schemas.microsoft.com/office/drawing/2014/main" id="{FE18FAE0-A481-E4AD-CDF5-F159234177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58"/>
          <a:stretch>
            <a:fillRect/>
          </a:stretch>
        </p:blipFill>
        <p:spPr>
          <a:xfrm>
            <a:off x="6750615" y="3780660"/>
            <a:ext cx="1174653" cy="1080000"/>
          </a:xfrm>
          <a:prstGeom prst="rect">
            <a:avLst/>
          </a:prstGeom>
          <a:effectLst>
            <a:glow rad="19050">
              <a:schemeClr val="bg1">
                <a:lumMod val="95000"/>
                <a:alpha val="40000"/>
              </a:schemeClr>
            </a:glow>
            <a:softEdge rad="19050"/>
          </a:effectLst>
        </p:spPr>
      </p:pic>
    </p:spTree>
    <p:extLst>
      <p:ext uri="{BB962C8B-B14F-4D97-AF65-F5344CB8AC3E}">
        <p14:creationId xmlns:p14="http://schemas.microsoft.com/office/powerpoint/2010/main" val="316192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5" grpId="0"/>
      <p:bldP spid="16" grpId="0" animBg="1"/>
      <p:bldP spid="8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85">
            <a:extLst>
              <a:ext uri="{FF2B5EF4-FFF2-40B4-BE49-F238E27FC236}">
                <a16:creationId xmlns:a16="http://schemas.microsoft.com/office/drawing/2014/main" id="{8E39596F-2ADF-C53F-8079-0ACB2577D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631" y="1278021"/>
            <a:ext cx="1188000" cy="1234014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1BD06C3-9D10-B9C5-BA5C-8068E0625F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4047" y="1314031"/>
            <a:ext cx="1188000" cy="1221583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EB2FD6EC-7808-B6F5-B3C6-997CC2FE88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631" y="2569557"/>
            <a:ext cx="1188000" cy="1183817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B63D040E-36F7-2C48-BF99-7A19CC2783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4047" y="2564495"/>
            <a:ext cx="1188000" cy="1213099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C2E6AE13-F33C-9472-3E97-D8C8CE3711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631" y="3821590"/>
            <a:ext cx="1188000" cy="1167446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1BADF2FE-6F50-458F-A761-2094A48911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44047" y="3817169"/>
            <a:ext cx="1188000" cy="1196308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1E2F795B-19CE-C72C-B7D2-C9A28FF2FD6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2631" y="5067945"/>
            <a:ext cx="1188000" cy="1188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87378DBD-A1F0-8402-9CB4-F547F62A9E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44047" y="5063747"/>
            <a:ext cx="1188000" cy="119219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B5247DD-91CF-FFBC-5253-30BCE9133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Design platform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90920DA2-98BB-DB54-B7B7-745FF74BBD3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07336" y="1278021"/>
            <a:ext cx="8475727" cy="5084477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80E92245-0A49-42EB-EAAD-F4E61851FA0D}"/>
              </a:ext>
            </a:extLst>
          </p:cNvPr>
          <p:cNvSpPr txBox="1"/>
          <p:nvPr/>
        </p:nvSpPr>
        <p:spPr>
          <a:xfrm>
            <a:off x="5240421" y="175077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1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Ambition</a:t>
            </a: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</a:t>
            </a:r>
            <a:r>
              <a:rPr kumimoji="0" lang="en-IE" sz="1800" b="1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to provide start-ups, SMEs and other users a design environment similar to what is expected at larger companies through the aggregation of demand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42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ACE3CA07-E7A1-84E2-4B0D-9C6B1302A663}"/>
              </a:ext>
            </a:extLst>
          </p:cNvPr>
          <p:cNvSpPr txBox="1">
            <a:spLocks/>
          </p:cNvSpPr>
          <p:nvPr/>
        </p:nvSpPr>
        <p:spPr>
          <a:xfrm>
            <a:off x="626691" y="1283369"/>
            <a:ext cx="5709941" cy="4908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pace Grotesk" pitchFamily="2" charset="0"/>
                <a:ea typeface="+mn-ea"/>
                <a:cs typeface="Space Grotesk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pace Grotesk" pitchFamily="2" charset="0"/>
                <a:ea typeface="+mn-ea"/>
                <a:cs typeface="Space Grotesk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pace Grotesk Light" pitchFamily="2" charset="0"/>
                <a:ea typeface="+mn-ea"/>
                <a:cs typeface="Space Grotesk Light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pace Grotesk Light" pitchFamily="2" charset="0"/>
                <a:ea typeface="+mn-ea"/>
                <a:cs typeface="Space Grotesk Light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pace Grotesk Light" pitchFamily="2" charset="0"/>
                <a:ea typeface="+mn-ea"/>
                <a:cs typeface="Space Grotesk Light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Have specialised areas of expertise in certain technology, domain, or activities (</a:t>
            </a:r>
            <a:r>
              <a:rPr lang="en-GB" sz="1800" b="1" dirty="0"/>
              <a:t>specialisation</a:t>
            </a:r>
            <a:r>
              <a:rPr lang="en-GB" sz="1800" dirty="0"/>
              <a:t>)</a:t>
            </a:r>
          </a:p>
          <a:p>
            <a:r>
              <a:rPr lang="en-US" sz="1800" kern="1200" dirty="0"/>
              <a:t>Facilitate effective use of capacities and facilities, including access to </a:t>
            </a:r>
            <a:r>
              <a:rPr lang="en-US" sz="1800" b="1" kern="1200" dirty="0"/>
              <a:t>design platform</a:t>
            </a:r>
            <a:r>
              <a:rPr lang="en-US" sz="1800" kern="1200" dirty="0"/>
              <a:t> and </a:t>
            </a:r>
            <a:r>
              <a:rPr lang="en-US" sz="1800" b="1" kern="1200" dirty="0"/>
              <a:t>pilot lines</a:t>
            </a:r>
          </a:p>
          <a:p>
            <a:r>
              <a:rPr lang="en-US" sz="1800" kern="1200" dirty="0"/>
              <a:t>Support interested stakeholders in developing semiconductor solutions (</a:t>
            </a:r>
            <a:r>
              <a:rPr lang="en-US" sz="1800" b="1" kern="1200" dirty="0"/>
              <a:t>technology transfer</a:t>
            </a:r>
            <a:r>
              <a:rPr lang="en-US" sz="1800" kern="1200" dirty="0"/>
              <a:t>)</a:t>
            </a:r>
          </a:p>
          <a:p>
            <a:r>
              <a:rPr lang="en-US" sz="1800" kern="1200" dirty="0"/>
              <a:t>Address </a:t>
            </a:r>
            <a:r>
              <a:rPr lang="en-US" sz="1800" b="1" kern="1200" dirty="0"/>
              <a:t>skills shortage</a:t>
            </a:r>
            <a:r>
              <a:rPr lang="en-US" sz="1800" kern="1200" dirty="0"/>
              <a:t> by offering (access to) </a:t>
            </a:r>
            <a:r>
              <a:rPr lang="en-US" sz="1800" b="1" kern="1200" dirty="0"/>
              <a:t>training</a:t>
            </a:r>
            <a:r>
              <a:rPr lang="en-US" sz="1800" kern="1200" dirty="0"/>
              <a:t> on semiconductors, including workforce upskilling and reskilling</a:t>
            </a:r>
          </a:p>
          <a:p>
            <a:r>
              <a:rPr lang="en-US" sz="1800" kern="1200" dirty="0"/>
              <a:t>Match user needs with available expertise in network of competence </a:t>
            </a:r>
            <a:r>
              <a:rPr lang="en-US" sz="1800" kern="1200" dirty="0" err="1"/>
              <a:t>centres</a:t>
            </a:r>
            <a:r>
              <a:rPr lang="en-US" sz="1800" kern="1200" dirty="0"/>
              <a:t> and act as </a:t>
            </a:r>
            <a:r>
              <a:rPr lang="en-US" sz="1800" b="1" kern="1200" dirty="0"/>
              <a:t>access point to the network</a:t>
            </a:r>
          </a:p>
          <a:p>
            <a:r>
              <a:rPr lang="en-US" sz="1800" b="1" kern="1200" dirty="0"/>
              <a:t>Promote Chips Fund</a:t>
            </a:r>
            <a:r>
              <a:rPr lang="en-US" sz="1800" kern="1200" dirty="0"/>
              <a:t> and facilitate access to venture capital</a:t>
            </a:r>
          </a:p>
          <a:p>
            <a:r>
              <a:rPr lang="en-US" sz="1800" b="1" kern="1200" dirty="0"/>
              <a:t>Awareness raising, promoting services, promoting success stories</a:t>
            </a:r>
          </a:p>
        </p:txBody>
      </p:sp>
      <p:pic>
        <p:nvPicPr>
          <p:cNvPr id="7" name="Content Placeholder 6" descr="A map of europe with blue and white text&#10;&#10;AI-generated content may be incorrect.">
            <a:extLst>
              <a:ext uri="{FF2B5EF4-FFF2-40B4-BE49-F238E27FC236}">
                <a16:creationId xmlns:a16="http://schemas.microsoft.com/office/drawing/2014/main" id="{90C209B5-C8AC-8A1A-74F4-435AE54441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208" y="539937"/>
            <a:ext cx="5652316" cy="5652316"/>
          </a:xfrm>
          <a:noFill/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5CAB0234-32B0-992E-238A-A36D5FE04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GB" dirty="0"/>
              <a:t>Competence centres</a:t>
            </a:r>
          </a:p>
        </p:txBody>
      </p:sp>
    </p:spTree>
    <p:extLst>
      <p:ext uri="{BB962C8B-B14F-4D97-AF65-F5344CB8AC3E}">
        <p14:creationId xmlns:p14="http://schemas.microsoft.com/office/powerpoint/2010/main" val="213092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16x9" id="{36ABB7EA-0D5E-48FF-8DC7-736E25B479DF}" vid="{9D3558B2-0640-48DB-B3C1-A83B937A5D4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7C8D55CCF1104295BC0468D018060C" ma:contentTypeVersion="4" ma:contentTypeDescription="Create a new document." ma:contentTypeScope="" ma:versionID="e413260cc4e535e2e5fee2d3bbaa686f">
  <xsd:schema xmlns:xsd="http://www.w3.org/2001/XMLSchema" xmlns:xs="http://www.w3.org/2001/XMLSchema" xmlns:p="http://schemas.microsoft.com/office/2006/metadata/properties" xmlns:ns2="f4415754-4d8b-4065-b1f4-4e129fa278af" targetNamespace="http://schemas.microsoft.com/office/2006/metadata/properties" ma:root="true" ma:fieldsID="eee25b99473f784cd059370cccc3c8e8" ns2:_="">
    <xsd:import namespace="f4415754-4d8b-4065-b1f4-4e129fa278a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415754-4d8b-4065-b1f4-4e129fa278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D04E2B-600F-4A66-86D6-B3EE35032073}">
  <ds:schemaRefs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terms/"/>
    <ds:schemaRef ds:uri="f4415754-4d8b-4065-b1f4-4e129fa278af"/>
    <ds:schemaRef ds:uri="http://schemas.microsoft.com/office/2006/metadata/properties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F04755E3-1008-4841-B93D-F274107763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435E3C1-4F8F-4782-862A-530EA5AB4D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4415754-4d8b-4065-b1f4-4e129fa278a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be8afad1-3321-43dd-8725-3473d1c6a59e}" enabled="0" method="" siteId="{be8afad1-3321-43dd-8725-3473d1c6a59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Template 16x9</Template>
  <TotalTime>644</TotalTime>
  <Words>835</Words>
  <Application>Microsoft Office PowerPoint</Application>
  <PresentationFormat>Widescreen</PresentationFormat>
  <Paragraphs>119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Space Grotesk</vt:lpstr>
      <vt:lpstr>Space Grotesk Light</vt:lpstr>
      <vt:lpstr>Space Grotesk Medium</vt:lpstr>
      <vt:lpstr>Arial</vt:lpstr>
      <vt:lpstr>Calibri</vt:lpstr>
      <vt:lpstr>Comic Sans MS</vt:lpstr>
      <vt:lpstr>Wingdings</vt:lpstr>
      <vt:lpstr>Custom Design</vt:lpstr>
      <vt:lpstr>Chips for Europe Initiative and the Role of CCCs</vt:lpstr>
      <vt:lpstr>The Semiconductor Race – Europe’s weak spot</vt:lpstr>
      <vt:lpstr>The context: it started with a crisis…</vt:lpstr>
      <vt:lpstr>The 3 pillars</vt:lpstr>
      <vt:lpstr>Chips for Europe Initiative</vt:lpstr>
      <vt:lpstr>Pilot lines</vt:lpstr>
      <vt:lpstr>Quantum pilots</vt:lpstr>
      <vt:lpstr>Design platform</vt:lpstr>
      <vt:lpstr>Competence centres</vt:lpstr>
      <vt:lpstr>Subnetwork developments / topics across CCCs</vt:lpstr>
      <vt:lpstr>PowerPoint Presentation</vt:lpstr>
      <vt:lpstr>Thank you for your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FRIBOURG-BLANC Eric (Chips JU)</dc:creator>
  <cp:lastModifiedBy>FRIBOURG-BLANC Eric (Chips JU)</cp:lastModifiedBy>
  <cp:revision>6</cp:revision>
  <dcterms:created xsi:type="dcterms:W3CDTF">2025-05-27T12:31:03Z</dcterms:created>
  <dcterms:modified xsi:type="dcterms:W3CDTF">2026-02-19T09:13:48Z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0x010100367C8D55CCF1104295BC0468D018060C</vt:lpwstr>
  </property>
  <property fmtid="{D5CDD505-2E9C-101B-9397-08002B2CF9AE}" pid="4" name="Order">
    <vt:r8>1295400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