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69" r:id="rId3"/>
    <p:sldMasterId id="2147483674" r:id="rId4"/>
    <p:sldMasterId id="2147483681" r:id="rId5"/>
  </p:sldMasterIdLst>
  <p:notesMasterIdLst>
    <p:notesMasterId r:id="rId54"/>
  </p:notesMasterIdLst>
  <p:handoutMasterIdLst>
    <p:handoutMasterId r:id="rId55"/>
  </p:handoutMasterIdLst>
  <p:sldIdLst>
    <p:sldId id="293" r:id="rId6"/>
    <p:sldId id="2134958973" r:id="rId7"/>
    <p:sldId id="2134958974" r:id="rId8"/>
    <p:sldId id="3312" r:id="rId9"/>
    <p:sldId id="2134958975" r:id="rId10"/>
    <p:sldId id="264" r:id="rId11"/>
    <p:sldId id="3280" r:id="rId12"/>
    <p:sldId id="3278" r:id="rId13"/>
    <p:sldId id="3296" r:id="rId14"/>
    <p:sldId id="2134958992" r:id="rId15"/>
    <p:sldId id="2134959016" r:id="rId16"/>
    <p:sldId id="2134959020" r:id="rId17"/>
    <p:sldId id="2134959022" r:id="rId18"/>
    <p:sldId id="2134959021" r:id="rId19"/>
    <p:sldId id="2134958976" r:id="rId20"/>
    <p:sldId id="2134958958" r:id="rId21"/>
    <p:sldId id="2134958959" r:id="rId22"/>
    <p:sldId id="2134959018" r:id="rId23"/>
    <p:sldId id="2134959019" r:id="rId24"/>
    <p:sldId id="2134959017" r:id="rId25"/>
    <p:sldId id="2134958960" r:id="rId26"/>
    <p:sldId id="2134958962" r:id="rId27"/>
    <p:sldId id="2134958994" r:id="rId28"/>
    <p:sldId id="2134959004" r:id="rId29"/>
    <p:sldId id="2134959003" r:id="rId30"/>
    <p:sldId id="2134958981" r:id="rId31"/>
    <p:sldId id="2134959005" r:id="rId32"/>
    <p:sldId id="2134959015" r:id="rId33"/>
    <p:sldId id="2134959007" r:id="rId34"/>
    <p:sldId id="2134959008" r:id="rId35"/>
    <p:sldId id="2134959010" r:id="rId36"/>
    <p:sldId id="2134959014" r:id="rId37"/>
    <p:sldId id="2134958978" r:id="rId38"/>
    <p:sldId id="2134958986" r:id="rId39"/>
    <p:sldId id="2134958989" r:id="rId40"/>
    <p:sldId id="2134958990" r:id="rId41"/>
    <p:sldId id="2134958984" r:id="rId42"/>
    <p:sldId id="2134958987" r:id="rId43"/>
    <p:sldId id="2134958988" r:id="rId44"/>
    <p:sldId id="2134958967" r:id="rId45"/>
    <p:sldId id="2134958985" r:id="rId46"/>
    <p:sldId id="2134958991" r:id="rId47"/>
    <p:sldId id="2134958979" r:id="rId48"/>
    <p:sldId id="2134959011" r:id="rId49"/>
    <p:sldId id="2134959012" r:id="rId50"/>
    <p:sldId id="2134959013" r:id="rId51"/>
    <p:sldId id="2134958972" r:id="rId52"/>
    <p:sldId id="2134958980" r:id="rId5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iclo del procurement" id="{07FBAB69-E9A0-4F8D-87EE-B7D5A92F57E1}">
          <p14:sldIdLst>
            <p14:sldId id="293"/>
            <p14:sldId id="2134958973"/>
            <p14:sldId id="2134958974"/>
            <p14:sldId id="3312"/>
            <p14:sldId id="2134958975"/>
            <p14:sldId id="264"/>
            <p14:sldId id="3280"/>
            <p14:sldId id="3278"/>
            <p14:sldId id="3296"/>
            <p14:sldId id="2134958992"/>
            <p14:sldId id="2134959016"/>
            <p14:sldId id="2134959020"/>
            <p14:sldId id="2134959022"/>
            <p14:sldId id="2134959021"/>
            <p14:sldId id="2134958976"/>
            <p14:sldId id="2134958958"/>
            <p14:sldId id="2134958959"/>
            <p14:sldId id="2134959018"/>
            <p14:sldId id="2134959019"/>
            <p14:sldId id="2134959017"/>
            <p14:sldId id="2134958960"/>
            <p14:sldId id="2134958962"/>
            <p14:sldId id="2134958994"/>
            <p14:sldId id="2134959004"/>
            <p14:sldId id="2134959003"/>
            <p14:sldId id="2134958981"/>
            <p14:sldId id="2134959005"/>
            <p14:sldId id="2134959015"/>
            <p14:sldId id="2134959007"/>
            <p14:sldId id="2134959008"/>
            <p14:sldId id="2134959010"/>
            <p14:sldId id="2134959014"/>
            <p14:sldId id="2134958978"/>
            <p14:sldId id="2134958986"/>
            <p14:sldId id="2134958989"/>
            <p14:sldId id="2134958990"/>
            <p14:sldId id="2134958984"/>
            <p14:sldId id="2134958987"/>
            <p14:sldId id="2134958988"/>
            <p14:sldId id="2134958967"/>
            <p14:sldId id="2134958985"/>
            <p14:sldId id="2134958991"/>
            <p14:sldId id="2134958979"/>
            <p14:sldId id="2134959011"/>
            <p14:sldId id="2134959012"/>
            <p14:sldId id="2134959013"/>
            <p14:sldId id="2134958972"/>
            <p14:sldId id="21349589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C1"/>
    <a:srgbClr val="FFE181"/>
    <a:srgbClr val="196B24"/>
    <a:srgbClr val="FFF9E5"/>
    <a:srgbClr val="B08600"/>
    <a:srgbClr val="D9E9F7"/>
    <a:srgbClr val="A6CAEC"/>
    <a:srgbClr val="D1D1D1"/>
    <a:srgbClr val="FFFFFF"/>
    <a:srgbClr val="D48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5706" autoAdjust="0"/>
  </p:normalViewPr>
  <p:slideViewPr>
    <p:cSldViewPr snapToGrid="0">
      <p:cViewPr varScale="1">
        <p:scale>
          <a:sx n="103" d="100"/>
          <a:sy n="103" d="100"/>
        </p:scale>
        <p:origin x="870" y="10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2261"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 Scenna Daniela" userId="3969d3ce-4b94-4a15-8921-1e1eeda26e36" providerId="ADAL" clId="{D4378A01-C6B6-40B8-B467-363DED2D8EFE}"/>
    <pc:docChg chg="modSld">
      <pc:chgData name="Di Scenna Daniela" userId="3969d3ce-4b94-4a15-8921-1e1eeda26e36" providerId="ADAL" clId="{D4378A01-C6B6-40B8-B467-363DED2D8EFE}" dt="2026-01-27T16:41:47.891" v="1" actId="6549"/>
      <pc:docMkLst>
        <pc:docMk/>
      </pc:docMkLst>
      <pc:sldChg chg="modSp mod">
        <pc:chgData name="Di Scenna Daniela" userId="3969d3ce-4b94-4a15-8921-1e1eeda26e36" providerId="ADAL" clId="{D4378A01-C6B6-40B8-B467-363DED2D8EFE}" dt="2026-01-27T16:41:47.891" v="1" actId="6549"/>
        <pc:sldMkLst>
          <pc:docMk/>
          <pc:sldMk cId="2165584252" sldId="2134958972"/>
        </pc:sldMkLst>
        <pc:spChg chg="mod">
          <ac:chgData name="Di Scenna Daniela" userId="3969d3ce-4b94-4a15-8921-1e1eeda26e36" providerId="ADAL" clId="{D4378A01-C6B6-40B8-B467-363DED2D8EFE}" dt="2026-01-27T16:41:47.891" v="1" actId="6549"/>
          <ac:spMkLst>
            <pc:docMk/>
            <pc:sldMk cId="2165584252" sldId="2134958972"/>
            <ac:spMk id="11" creationId="{B19E53EC-5D52-D78E-6FCB-E343F864968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817748-A274-E116-D218-356EB345CB1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50FB1100-7E98-E6B8-CF33-119E58B658C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0759B85-9007-4A5E-9308-207ACE89E0B2}" type="datetimeFigureOut">
              <a:rPr lang="it-IT" smtClean="0"/>
              <a:t>27/01/2026</a:t>
            </a:fld>
            <a:endParaRPr lang="it-IT"/>
          </a:p>
        </p:txBody>
      </p:sp>
      <p:sp>
        <p:nvSpPr>
          <p:cNvPr id="4" name="Footer Placeholder 3">
            <a:extLst>
              <a:ext uri="{FF2B5EF4-FFF2-40B4-BE49-F238E27FC236}">
                <a16:creationId xmlns:a16="http://schemas.microsoft.com/office/drawing/2014/main" id="{00FEF708-8553-E71C-ADBF-419D1002C6F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A3D956F5-669C-AC86-29CF-3F11B370C7C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58872ED-025B-4107-865E-29A6DCBBF22E}" type="slidenum">
              <a:rPr lang="it-IT" smtClean="0"/>
              <a:t>‹N›</a:t>
            </a:fld>
            <a:endParaRPr lang="it-IT"/>
          </a:p>
        </p:txBody>
      </p:sp>
    </p:spTree>
    <p:extLst>
      <p:ext uri="{BB962C8B-B14F-4D97-AF65-F5344CB8AC3E}">
        <p14:creationId xmlns:p14="http://schemas.microsoft.com/office/powerpoint/2010/main" val="2448193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4FC05F0-C4B9-4702-A333-4F36442B04CC}" type="datetimeFigureOut">
              <a:rPr lang="it-IT" smtClean="0"/>
              <a:t>27/01/2026</a:t>
            </a:fld>
            <a:endParaRPr lang="it-I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D1C849-2C0B-41F0-BB83-4DCB6966FCED}" type="slidenum">
              <a:rPr lang="it-IT" smtClean="0"/>
              <a:t>‹N›</a:t>
            </a:fld>
            <a:endParaRPr lang="it-IT"/>
          </a:p>
        </p:txBody>
      </p:sp>
    </p:spTree>
    <p:extLst>
      <p:ext uri="{BB962C8B-B14F-4D97-AF65-F5344CB8AC3E}">
        <p14:creationId xmlns:p14="http://schemas.microsoft.com/office/powerpoint/2010/main" val="133432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D41965E-AF64-4B72-8167-BD691A49CD45}" type="slidenum">
              <a:rPr lang="it-IT" smtClean="0"/>
              <a:t>1</a:t>
            </a:fld>
            <a:endParaRPr lang="it-IT"/>
          </a:p>
        </p:txBody>
      </p:sp>
    </p:spTree>
    <p:extLst>
      <p:ext uri="{BB962C8B-B14F-4D97-AF65-F5344CB8AC3E}">
        <p14:creationId xmlns:p14="http://schemas.microsoft.com/office/powerpoint/2010/main" val="1400856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B5540-860C-E3A3-DAA9-850C26C01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B0DEF-331D-DE24-455C-529295774D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C798C-154B-D3B9-4010-F27372D2209A}"/>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7A2800C0-EBE3-0DF8-FA80-7CFDD283B5C4}"/>
              </a:ext>
            </a:extLst>
          </p:cNvPr>
          <p:cNvSpPr>
            <a:spLocks noGrp="1"/>
          </p:cNvSpPr>
          <p:nvPr>
            <p:ph type="sldNum" sz="quarter" idx="5"/>
          </p:nvPr>
        </p:nvSpPr>
        <p:spPr/>
        <p:txBody>
          <a:bodyPr/>
          <a:lstStyle/>
          <a:p>
            <a:fld id="{04D1C849-2C0B-41F0-BB83-4DCB6966FCED}" type="slidenum">
              <a:rPr lang="it-IT" smtClean="0"/>
              <a:t>13</a:t>
            </a:fld>
            <a:endParaRPr lang="it-IT"/>
          </a:p>
        </p:txBody>
      </p:sp>
    </p:spTree>
    <p:extLst>
      <p:ext uri="{BB962C8B-B14F-4D97-AF65-F5344CB8AC3E}">
        <p14:creationId xmlns:p14="http://schemas.microsoft.com/office/powerpoint/2010/main" val="192570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15</a:t>
            </a:fld>
            <a:endParaRPr lang="it-IT"/>
          </a:p>
        </p:txBody>
      </p:sp>
    </p:spTree>
    <p:extLst>
      <p:ext uri="{BB962C8B-B14F-4D97-AF65-F5344CB8AC3E}">
        <p14:creationId xmlns:p14="http://schemas.microsoft.com/office/powerpoint/2010/main" val="370469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16</a:t>
            </a:fld>
            <a:endParaRPr lang="it-IT"/>
          </a:p>
        </p:txBody>
      </p:sp>
    </p:spTree>
    <p:extLst>
      <p:ext uri="{BB962C8B-B14F-4D97-AF65-F5344CB8AC3E}">
        <p14:creationId xmlns:p14="http://schemas.microsoft.com/office/powerpoint/2010/main" val="306302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17</a:t>
            </a:fld>
            <a:endParaRPr lang="it-IT"/>
          </a:p>
        </p:txBody>
      </p:sp>
    </p:spTree>
    <p:extLst>
      <p:ext uri="{BB962C8B-B14F-4D97-AF65-F5344CB8AC3E}">
        <p14:creationId xmlns:p14="http://schemas.microsoft.com/office/powerpoint/2010/main" val="3007971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18</a:t>
            </a:fld>
            <a:endParaRPr lang="it-IT"/>
          </a:p>
        </p:txBody>
      </p:sp>
    </p:spTree>
    <p:extLst>
      <p:ext uri="{BB962C8B-B14F-4D97-AF65-F5344CB8AC3E}">
        <p14:creationId xmlns:p14="http://schemas.microsoft.com/office/powerpoint/2010/main" val="157499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19</a:t>
            </a:fld>
            <a:endParaRPr lang="it-IT"/>
          </a:p>
        </p:txBody>
      </p:sp>
    </p:spTree>
    <p:extLst>
      <p:ext uri="{BB962C8B-B14F-4D97-AF65-F5344CB8AC3E}">
        <p14:creationId xmlns:p14="http://schemas.microsoft.com/office/powerpoint/2010/main" val="3529554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21</a:t>
            </a:fld>
            <a:endParaRPr lang="it-IT"/>
          </a:p>
        </p:txBody>
      </p:sp>
    </p:spTree>
    <p:extLst>
      <p:ext uri="{BB962C8B-B14F-4D97-AF65-F5344CB8AC3E}">
        <p14:creationId xmlns:p14="http://schemas.microsoft.com/office/powerpoint/2010/main" val="163270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22</a:t>
            </a:fld>
            <a:endParaRPr lang="it-IT"/>
          </a:p>
        </p:txBody>
      </p:sp>
    </p:spTree>
    <p:extLst>
      <p:ext uri="{BB962C8B-B14F-4D97-AF65-F5344CB8AC3E}">
        <p14:creationId xmlns:p14="http://schemas.microsoft.com/office/powerpoint/2010/main" val="2982849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881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24</a:t>
            </a:fld>
            <a:endParaRPr lang="it-IT"/>
          </a:p>
        </p:txBody>
      </p:sp>
    </p:spTree>
    <p:extLst>
      <p:ext uri="{BB962C8B-B14F-4D97-AF65-F5344CB8AC3E}">
        <p14:creationId xmlns:p14="http://schemas.microsoft.com/office/powerpoint/2010/main" val="373617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33685B64-0824-428D-9AB7-0AE08E51DCA0}" type="slidenum">
              <a:rPr lang="it-IT" smtClean="0"/>
              <a:t>2</a:t>
            </a:fld>
            <a:endParaRPr lang="it-IT"/>
          </a:p>
        </p:txBody>
      </p:sp>
    </p:spTree>
    <p:extLst>
      <p:ext uri="{BB962C8B-B14F-4D97-AF65-F5344CB8AC3E}">
        <p14:creationId xmlns:p14="http://schemas.microsoft.com/office/powerpoint/2010/main" val="105252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0766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1C849-2C0B-41F0-BB83-4DCB6966FCED}" type="slidenum">
              <a:rPr lang="it-IT" smtClean="0"/>
              <a:t>30</a:t>
            </a:fld>
            <a:endParaRPr lang="it-IT"/>
          </a:p>
        </p:txBody>
      </p:sp>
    </p:spTree>
    <p:extLst>
      <p:ext uri="{BB962C8B-B14F-4D97-AF65-F5344CB8AC3E}">
        <p14:creationId xmlns:p14="http://schemas.microsoft.com/office/powerpoint/2010/main" val="2319971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33</a:t>
            </a:fld>
            <a:endParaRPr lang="it-IT"/>
          </a:p>
        </p:txBody>
      </p:sp>
    </p:spTree>
    <p:extLst>
      <p:ext uri="{BB962C8B-B14F-4D97-AF65-F5344CB8AC3E}">
        <p14:creationId xmlns:p14="http://schemas.microsoft.com/office/powerpoint/2010/main" val="318497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9465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102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5300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8306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38727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51101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318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3</a:t>
            </a:fld>
            <a:endParaRPr lang="it-IT"/>
          </a:p>
        </p:txBody>
      </p:sp>
    </p:spTree>
    <p:extLst>
      <p:ext uri="{BB962C8B-B14F-4D97-AF65-F5344CB8AC3E}">
        <p14:creationId xmlns:p14="http://schemas.microsoft.com/office/powerpoint/2010/main" val="4279747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5747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85B64-0824-428D-9AB7-0AE08E51DCA0}" type="slidenum">
              <a:rPr kumimoji="0" lang="it-IT"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it-IT"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6711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43</a:t>
            </a:fld>
            <a:endParaRPr lang="it-IT"/>
          </a:p>
        </p:txBody>
      </p:sp>
    </p:spTree>
    <p:extLst>
      <p:ext uri="{BB962C8B-B14F-4D97-AF65-F5344CB8AC3E}">
        <p14:creationId xmlns:p14="http://schemas.microsoft.com/office/powerpoint/2010/main" val="386636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44</a:t>
            </a:fld>
            <a:endParaRPr lang="it-IT"/>
          </a:p>
        </p:txBody>
      </p:sp>
    </p:spTree>
    <p:extLst>
      <p:ext uri="{BB962C8B-B14F-4D97-AF65-F5344CB8AC3E}">
        <p14:creationId xmlns:p14="http://schemas.microsoft.com/office/powerpoint/2010/main" val="611906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45</a:t>
            </a:fld>
            <a:endParaRPr lang="it-IT"/>
          </a:p>
        </p:txBody>
      </p:sp>
    </p:spTree>
    <p:extLst>
      <p:ext uri="{BB962C8B-B14F-4D97-AF65-F5344CB8AC3E}">
        <p14:creationId xmlns:p14="http://schemas.microsoft.com/office/powerpoint/2010/main" val="3873179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46</a:t>
            </a:fld>
            <a:endParaRPr lang="it-IT"/>
          </a:p>
        </p:txBody>
      </p:sp>
    </p:spTree>
    <p:extLst>
      <p:ext uri="{BB962C8B-B14F-4D97-AF65-F5344CB8AC3E}">
        <p14:creationId xmlns:p14="http://schemas.microsoft.com/office/powerpoint/2010/main" val="39812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47</a:t>
            </a:fld>
            <a:endParaRPr lang="it-IT"/>
          </a:p>
        </p:txBody>
      </p:sp>
    </p:spTree>
    <p:extLst>
      <p:ext uri="{BB962C8B-B14F-4D97-AF65-F5344CB8AC3E}">
        <p14:creationId xmlns:p14="http://schemas.microsoft.com/office/powerpoint/2010/main" val="1704376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D41965E-AF64-4B72-8167-BD691A49CD45}" type="slidenum">
              <a:rPr lang="it-IT" smtClean="0"/>
              <a:t>48</a:t>
            </a:fld>
            <a:endParaRPr lang="it-IT"/>
          </a:p>
        </p:txBody>
      </p:sp>
    </p:spTree>
    <p:extLst>
      <p:ext uri="{BB962C8B-B14F-4D97-AF65-F5344CB8AC3E}">
        <p14:creationId xmlns:p14="http://schemas.microsoft.com/office/powerpoint/2010/main" val="3098393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3685B64-0824-428D-9AB7-0AE08E51DCA0}" type="slidenum">
              <a:rPr lang="it-IT" smtClean="0"/>
              <a:t>4</a:t>
            </a:fld>
            <a:endParaRPr lang="it-IT"/>
          </a:p>
        </p:txBody>
      </p:sp>
    </p:spTree>
    <p:extLst>
      <p:ext uri="{BB962C8B-B14F-4D97-AF65-F5344CB8AC3E}">
        <p14:creationId xmlns:p14="http://schemas.microsoft.com/office/powerpoint/2010/main" val="518859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685B64-0824-428D-9AB7-0AE08E51DCA0}" type="slidenum">
              <a:rPr lang="it-IT" smtClean="0"/>
              <a:t>5</a:t>
            </a:fld>
            <a:endParaRPr lang="it-IT"/>
          </a:p>
        </p:txBody>
      </p:sp>
    </p:spTree>
    <p:extLst>
      <p:ext uri="{BB962C8B-B14F-4D97-AF65-F5344CB8AC3E}">
        <p14:creationId xmlns:p14="http://schemas.microsoft.com/office/powerpoint/2010/main" val="139090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4D1C849-2C0B-41F0-BB83-4DCB6966FCED}" type="slidenum">
              <a:rPr lang="it-IT" smtClean="0"/>
              <a:t>6</a:t>
            </a:fld>
            <a:endParaRPr lang="it-IT"/>
          </a:p>
        </p:txBody>
      </p:sp>
    </p:spTree>
    <p:extLst>
      <p:ext uri="{BB962C8B-B14F-4D97-AF65-F5344CB8AC3E}">
        <p14:creationId xmlns:p14="http://schemas.microsoft.com/office/powerpoint/2010/main" val="187290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4D1C849-2C0B-41F0-BB83-4DCB6966FCED}" type="slidenum">
              <a:rPr lang="it-IT" smtClean="0"/>
              <a:t>7</a:t>
            </a:fld>
            <a:endParaRPr lang="it-IT"/>
          </a:p>
        </p:txBody>
      </p:sp>
    </p:spTree>
    <p:extLst>
      <p:ext uri="{BB962C8B-B14F-4D97-AF65-F5344CB8AC3E}">
        <p14:creationId xmlns:p14="http://schemas.microsoft.com/office/powerpoint/2010/main" val="3790481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4D1C849-2C0B-41F0-BB83-4DCB6966FCED}" type="slidenum">
              <a:rPr lang="it-IT" smtClean="0"/>
              <a:t>11</a:t>
            </a:fld>
            <a:endParaRPr lang="it-IT"/>
          </a:p>
        </p:txBody>
      </p:sp>
    </p:spTree>
    <p:extLst>
      <p:ext uri="{BB962C8B-B14F-4D97-AF65-F5344CB8AC3E}">
        <p14:creationId xmlns:p14="http://schemas.microsoft.com/office/powerpoint/2010/main" val="149982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4D1C849-2C0B-41F0-BB83-4DCB6966FCED}" type="slidenum">
              <a:rPr lang="it-IT" smtClean="0"/>
              <a:t>12</a:t>
            </a:fld>
            <a:endParaRPr lang="it-IT"/>
          </a:p>
        </p:txBody>
      </p:sp>
    </p:spTree>
    <p:extLst>
      <p:ext uri="{BB962C8B-B14F-4D97-AF65-F5344CB8AC3E}">
        <p14:creationId xmlns:p14="http://schemas.microsoft.com/office/powerpoint/2010/main" val="413224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143C-D96E-D1B1-C3CC-903F3C97E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3A6E5B9-7D6E-780D-C00D-7FA57D3F9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45977D4F-951D-58DF-0015-9DC7CA23703D}"/>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395FEFA6-81DA-3840-F56C-3FA40C31FA5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32EF301-275F-42F1-C5A0-EAD8E8DAA140}"/>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357680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4273-DE98-ED95-84F5-4A91C8D42FC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CC74AB4-F95D-2492-5301-2BDC2AC0B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B778321-3E4C-6525-3CA9-83FCF2DB8C1B}"/>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09FD19FE-71B1-FAEE-8D6F-8F5B4752509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DF62A6F-C1E5-9F10-54A7-2473E2D6E8D2}"/>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122711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6DD37916-30DE-3BB6-9DEA-9AACE5B24F19}"/>
              </a:ext>
            </a:extLst>
          </p:cNvPr>
          <p:cNvSpPr>
            <a:spLocks noGrp="1"/>
          </p:cNvSpPr>
          <p:nvPr>
            <p:ph type="sldNum" sz="quarter" idx="10"/>
          </p:nvPr>
        </p:nvSpPr>
        <p:spPr>
          <a:xfrm>
            <a:off x="11464052" y="6509711"/>
            <a:ext cx="529075" cy="215850"/>
          </a:xfrm>
          <a:prstGeom prst="rect">
            <a:avLst/>
          </a:prstGeom>
        </p:spPr>
        <p:txBody>
          <a:bodyPr vert="horz" wrap="square" lIns="80165" tIns="40083" rIns="80165" bIns="40083" numCol="1" anchor="t" anchorCtr="0" compatLnSpc="1">
            <a:prstTxWarp prst="textNoShape">
              <a:avLst/>
            </a:prstTxWarp>
          </a:bodyPr>
          <a:lstStyle>
            <a:lvl1pPr defTabSz="912813">
              <a:defRPr sz="1000">
                <a:solidFill>
                  <a:schemeClr val="bg1"/>
                </a:solidFill>
                <a:latin typeface="Calibri" panose="020F0502020204030204" pitchFamily="34" charset="0"/>
                <a:cs typeface="+mn-cs"/>
              </a:defRPr>
            </a:lvl1pPr>
          </a:lstStyle>
          <a:p>
            <a:pPr>
              <a:defRPr/>
            </a:pPr>
            <a:fld id="{7180326F-E721-41DD-ABF0-E30673304D32}" type="slidenum">
              <a:rPr lang="it-IT" altLang="it-IT" smtClean="0"/>
              <a:pPr>
                <a:defRPr/>
              </a:pPr>
              <a:t>‹N›</a:t>
            </a:fld>
            <a:endParaRPr lang="it-IT" altLang="it-IT"/>
          </a:p>
        </p:txBody>
      </p:sp>
    </p:spTree>
    <p:extLst>
      <p:ext uri="{BB962C8B-B14F-4D97-AF65-F5344CB8AC3E}">
        <p14:creationId xmlns:p14="http://schemas.microsoft.com/office/powerpoint/2010/main" val="10952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7" name="Immagine 6" descr="Immagine che contiene Policromia">
            <a:extLst>
              <a:ext uri="{FF2B5EF4-FFF2-40B4-BE49-F238E27FC236}">
                <a16:creationId xmlns:a16="http://schemas.microsoft.com/office/drawing/2014/main" id="{58EAD528-8630-8F9D-0258-1251DFAF90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41004" y="3250886"/>
            <a:ext cx="10657183" cy="2195132"/>
          </a:xfrm>
          <a:prstGeom prst="rect">
            <a:avLst/>
          </a:prstGeom>
        </p:spPr>
      </p:pic>
      <p:sp>
        <p:nvSpPr>
          <p:cNvPr id="13" name="Rettangolo 3">
            <a:extLst>
              <a:ext uri="{FF2B5EF4-FFF2-40B4-BE49-F238E27FC236}">
                <a16:creationId xmlns:a16="http://schemas.microsoft.com/office/drawing/2014/main" id="{4533883A-6227-4D1D-8D62-D59D89AF7754}"/>
              </a:ext>
            </a:extLst>
          </p:cNvPr>
          <p:cNvSpPr/>
          <p:nvPr/>
        </p:nvSpPr>
        <p:spPr>
          <a:xfrm>
            <a:off x="1" y="3"/>
            <a:ext cx="12189884" cy="6857999"/>
          </a:xfrm>
          <a:prstGeom prst="rect">
            <a:avLst/>
          </a:prstGeom>
          <a:solidFill>
            <a:srgbClr val="01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9"/>
          </a:p>
        </p:txBody>
      </p:sp>
      <p:sp>
        <p:nvSpPr>
          <p:cNvPr id="14" name="Rettangolo 12">
            <a:extLst>
              <a:ext uri="{FF2B5EF4-FFF2-40B4-BE49-F238E27FC236}">
                <a16:creationId xmlns:a16="http://schemas.microsoft.com/office/drawing/2014/main" id="{803520D7-7B82-4E79-92A1-2E502EC90087}"/>
              </a:ext>
            </a:extLst>
          </p:cNvPr>
          <p:cNvSpPr/>
          <p:nvPr/>
        </p:nvSpPr>
        <p:spPr>
          <a:xfrm>
            <a:off x="344626" y="191790"/>
            <a:ext cx="11510681" cy="6360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9"/>
          </a:p>
        </p:txBody>
      </p:sp>
      <p:sp>
        <p:nvSpPr>
          <p:cNvPr id="4" name="Title 3">
            <a:extLst>
              <a:ext uri="{FF2B5EF4-FFF2-40B4-BE49-F238E27FC236}">
                <a16:creationId xmlns:a16="http://schemas.microsoft.com/office/drawing/2014/main" id="{372EA666-640D-437D-8F66-19AC486758A1}"/>
              </a:ext>
            </a:extLst>
          </p:cNvPr>
          <p:cNvSpPr>
            <a:spLocks noGrp="1"/>
          </p:cNvSpPr>
          <p:nvPr>
            <p:ph type="title"/>
          </p:nvPr>
        </p:nvSpPr>
        <p:spPr>
          <a:xfrm>
            <a:off x="838200" y="3186155"/>
            <a:ext cx="10515600" cy="1325563"/>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endParaRPr lang="it-IT"/>
          </a:p>
        </p:txBody>
      </p:sp>
      <p:pic>
        <p:nvPicPr>
          <p:cNvPr id="8" name="Immagine 7" descr="Immagine che contiene Policromia">
            <a:extLst>
              <a:ext uri="{FF2B5EF4-FFF2-40B4-BE49-F238E27FC236}">
                <a16:creationId xmlns:a16="http://schemas.microsoft.com/office/drawing/2014/main" id="{DC5AB593-FCD6-DF7A-9361-30F87B6219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70116" y="3218354"/>
            <a:ext cx="10657183" cy="2195132"/>
          </a:xfrm>
          <a:prstGeom prst="rect">
            <a:avLst/>
          </a:prstGeom>
        </p:spPr>
      </p:pic>
      <p:pic>
        <p:nvPicPr>
          <p:cNvPr id="9" name="Picture 1">
            <a:extLst>
              <a:ext uri="{FF2B5EF4-FFF2-40B4-BE49-F238E27FC236}">
                <a16:creationId xmlns:a16="http://schemas.microsoft.com/office/drawing/2014/main" id="{4371D16F-D2BD-DA71-B914-5893FEDD9FA4}"/>
              </a:ext>
            </a:extLst>
          </p:cNvPr>
          <p:cNvPicPr>
            <a:picLocks noChangeAspect="1"/>
          </p:cNvPicPr>
          <p:nvPr userDrawn="1"/>
        </p:nvPicPr>
        <p:blipFill rotWithShape="1">
          <a:blip r:embed="rId3">
            <a:clrChange>
              <a:clrFrom>
                <a:srgbClr val="FFFFFF"/>
              </a:clrFrom>
              <a:clrTo>
                <a:srgbClr val="FFFFFF">
                  <a:alpha val="0"/>
                </a:srgbClr>
              </a:clrTo>
            </a:clrChange>
          </a:blip>
          <a:srcRect l="4952" t="52291" r="5920" b="32818"/>
          <a:stretch/>
        </p:blipFill>
        <p:spPr>
          <a:xfrm>
            <a:off x="870116" y="5415301"/>
            <a:ext cx="4732448" cy="724756"/>
          </a:xfrm>
          <a:prstGeom prst="rect">
            <a:avLst/>
          </a:prstGeom>
        </p:spPr>
      </p:pic>
    </p:spTree>
    <p:extLst>
      <p:ext uri="{BB962C8B-B14F-4D97-AF65-F5344CB8AC3E}">
        <p14:creationId xmlns:p14="http://schemas.microsoft.com/office/powerpoint/2010/main" val="672262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L_interno ">
    <p:spTree>
      <p:nvGrpSpPr>
        <p:cNvPr id="1" name=""/>
        <p:cNvGrpSpPr/>
        <p:nvPr/>
      </p:nvGrpSpPr>
      <p:grpSpPr>
        <a:xfrm>
          <a:off x="0" y="0"/>
          <a:ext cx="0" cy="0"/>
          <a:chOff x="0" y="0"/>
          <a:chExt cx="0" cy="0"/>
        </a:xfrm>
      </p:grpSpPr>
      <p:sp>
        <p:nvSpPr>
          <p:cNvPr id="9" name="Titolo 1"/>
          <p:cNvSpPr>
            <a:spLocks noGrp="1"/>
          </p:cNvSpPr>
          <p:nvPr>
            <p:ph type="ctrTitle" hasCustomPrompt="1"/>
          </p:nvPr>
        </p:nvSpPr>
        <p:spPr>
          <a:xfrm>
            <a:off x="67950" y="157303"/>
            <a:ext cx="10363200" cy="584776"/>
          </a:xfrm>
        </p:spPr>
        <p:txBody>
          <a:bodyPr>
            <a:normAutofit/>
          </a:bodyPr>
          <a:lstStyle>
            <a:lvl1pPr algn="l">
              <a:defRPr sz="2400" b="1">
                <a:solidFill>
                  <a:srgbClr val="056633"/>
                </a:solidFill>
                <a:latin typeface="+mj-lt"/>
              </a:defRPr>
            </a:lvl1pPr>
          </a:lstStyle>
          <a:p>
            <a:r>
              <a:rPr lang="it-IT" dirty="0"/>
              <a:t>Titolo</a:t>
            </a:r>
          </a:p>
        </p:txBody>
      </p:sp>
      <p:sp>
        <p:nvSpPr>
          <p:cNvPr id="11" name="CasellaDiTesto 10"/>
          <p:cNvSpPr txBox="1"/>
          <p:nvPr userDrawn="1"/>
        </p:nvSpPr>
        <p:spPr>
          <a:xfrm>
            <a:off x="-116781" y="1985289"/>
            <a:ext cx="184731" cy="584775"/>
          </a:xfrm>
          <a:prstGeom prst="rect">
            <a:avLst/>
          </a:prstGeom>
          <a:noFill/>
        </p:spPr>
        <p:txBody>
          <a:bodyPr wrap="none" rtlCol="0">
            <a:spAutoFit/>
          </a:bodyPr>
          <a:lstStyle/>
          <a:p>
            <a:endParaRPr lang="it-IT" sz="3200"/>
          </a:p>
        </p:txBody>
      </p:sp>
      <p:sp>
        <p:nvSpPr>
          <p:cNvPr id="7" name="Segnaposto numero diapositiva 5">
            <a:extLst>
              <a:ext uri="{FF2B5EF4-FFF2-40B4-BE49-F238E27FC236}">
                <a16:creationId xmlns:a16="http://schemas.microsoft.com/office/drawing/2014/main" id="{BE83E89D-8C05-4523-B5BF-6B9AFEDD4937}"/>
              </a:ext>
            </a:extLst>
          </p:cNvPr>
          <p:cNvSpPr>
            <a:spLocks noGrp="1"/>
          </p:cNvSpPr>
          <p:nvPr>
            <p:ph type="sldNum" sz="quarter" idx="10"/>
          </p:nvPr>
        </p:nvSpPr>
        <p:spPr>
          <a:xfrm>
            <a:off x="11473288" y="6509711"/>
            <a:ext cx="529075" cy="215850"/>
          </a:xfrm>
          <a:prstGeom prst="rect">
            <a:avLst/>
          </a:prstGeom>
        </p:spPr>
        <p:txBody>
          <a:bodyPr vert="horz" wrap="square" lIns="80165" tIns="40083" rIns="80165" bIns="40083" numCol="1" anchor="t" anchorCtr="0" compatLnSpc="1">
            <a:prstTxWarp prst="textNoShape">
              <a:avLst/>
            </a:prstTxWarp>
          </a:bodyPr>
          <a:lstStyle>
            <a:lvl1pPr defTabSz="912813">
              <a:defRPr sz="1000">
                <a:solidFill>
                  <a:schemeClr val="tx1"/>
                </a:solidFill>
                <a:latin typeface="Calibri" panose="020F0502020204030204" pitchFamily="34" charset="0"/>
                <a:cs typeface="+mn-cs"/>
              </a:defRPr>
            </a:lvl1pPr>
          </a:lstStyle>
          <a:p>
            <a:pPr>
              <a:defRPr/>
            </a:pPr>
            <a:fld id="{7180326F-E721-41DD-ABF0-E30673304D32}" type="slidenum">
              <a:rPr lang="it-IT" altLang="it-IT" smtClean="0"/>
              <a:pPr>
                <a:defRPr/>
              </a:pPr>
              <a:t>‹N›</a:t>
            </a:fld>
            <a:endParaRPr lang="it-IT" altLang="it-IT" dirty="0"/>
          </a:p>
        </p:txBody>
      </p:sp>
      <p:pic>
        <p:nvPicPr>
          <p:cNvPr id="2" name="Picture 1">
            <a:extLst>
              <a:ext uri="{FF2B5EF4-FFF2-40B4-BE49-F238E27FC236}">
                <a16:creationId xmlns:a16="http://schemas.microsoft.com/office/drawing/2014/main" id="{32C2BA11-B3C6-564F-38C6-A3A327324F0C}"/>
              </a:ext>
            </a:extLst>
          </p:cNvPr>
          <p:cNvPicPr>
            <a:picLocks noChangeAspect="1"/>
          </p:cNvPicPr>
          <p:nvPr userDrawn="1"/>
        </p:nvPicPr>
        <p:blipFill rotWithShape="1">
          <a:blip r:embed="rId2">
            <a:clrChange>
              <a:clrFrom>
                <a:srgbClr val="FFFFFF"/>
              </a:clrFrom>
              <a:clrTo>
                <a:srgbClr val="FFFFFF">
                  <a:alpha val="0"/>
                </a:srgbClr>
              </a:clrTo>
            </a:clrChange>
          </a:blip>
          <a:srcRect l="4952" t="52291" r="5920" b="32818"/>
          <a:stretch/>
        </p:blipFill>
        <p:spPr>
          <a:xfrm>
            <a:off x="186266" y="6435640"/>
            <a:ext cx="2376764" cy="363992"/>
          </a:xfrm>
          <a:prstGeom prst="rect">
            <a:avLst/>
          </a:prstGeom>
        </p:spPr>
      </p:pic>
    </p:spTree>
    <p:extLst>
      <p:ext uri="{BB962C8B-B14F-4D97-AF65-F5344CB8AC3E}">
        <p14:creationId xmlns:p14="http://schemas.microsoft.com/office/powerpoint/2010/main" val="1850479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ola colonna">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72B8283-F383-764C-BEF3-A49B5106B149}"/>
              </a:ext>
            </a:extLst>
          </p:cNvPr>
          <p:cNvSpPr>
            <a:spLocks noGrp="1"/>
          </p:cNvSpPr>
          <p:nvPr>
            <p:ph type="sldNum" sz="quarter" idx="12"/>
          </p:nvPr>
        </p:nvSpPr>
        <p:spPr/>
        <p:txBody>
          <a:bodyPr/>
          <a:lstStyle/>
          <a:p>
            <a:fld id="{C25C678E-4F8A-3F41-9C87-B58FCDFA0442}" type="slidenum">
              <a:rPr lang="it-IT" smtClean="0"/>
              <a:pPr/>
              <a:t>‹N›</a:t>
            </a:fld>
            <a:endParaRPr lang="it-IT" dirty="0"/>
          </a:p>
        </p:txBody>
      </p:sp>
      <p:sp>
        <p:nvSpPr>
          <p:cNvPr id="6" name="Segnaposto data 5">
            <a:extLst>
              <a:ext uri="{FF2B5EF4-FFF2-40B4-BE49-F238E27FC236}">
                <a16:creationId xmlns:a16="http://schemas.microsoft.com/office/drawing/2014/main" id="{6D3921AA-D032-C141-8DA5-26AAB774E166}"/>
              </a:ext>
            </a:extLst>
          </p:cNvPr>
          <p:cNvSpPr>
            <a:spLocks noGrp="1"/>
          </p:cNvSpPr>
          <p:nvPr>
            <p:ph type="dt" sz="half" idx="15"/>
          </p:nvPr>
        </p:nvSpPr>
        <p:spPr/>
        <p:txBody>
          <a:bodyPr/>
          <a:lstStyle/>
          <a:p>
            <a:endParaRPr lang="it-IT" dirty="0"/>
          </a:p>
        </p:txBody>
      </p:sp>
      <p:sp>
        <p:nvSpPr>
          <p:cNvPr id="12" name="Segnaposto piè di pagina 11">
            <a:extLst>
              <a:ext uri="{FF2B5EF4-FFF2-40B4-BE49-F238E27FC236}">
                <a16:creationId xmlns:a16="http://schemas.microsoft.com/office/drawing/2014/main" id="{24F9D46C-81DC-AF40-833E-A7AE9DCCAB36}"/>
              </a:ext>
            </a:extLst>
          </p:cNvPr>
          <p:cNvSpPr>
            <a:spLocks noGrp="1"/>
          </p:cNvSpPr>
          <p:nvPr>
            <p:ph type="ftr" sz="quarter" idx="16"/>
          </p:nvPr>
        </p:nvSpPr>
        <p:spPr>
          <a:xfrm>
            <a:off x="6096000" y="6435863"/>
            <a:ext cx="3840000" cy="365125"/>
          </a:xfrm>
        </p:spPr>
        <p:txBody>
          <a:bodyPr/>
          <a:lstStyle/>
          <a:p>
            <a:endParaRPr lang="it-IT" dirty="0"/>
          </a:p>
        </p:txBody>
      </p:sp>
      <p:sp>
        <p:nvSpPr>
          <p:cNvPr id="13" name="Segnaposto contenuto 12">
            <a:extLst>
              <a:ext uri="{FF2B5EF4-FFF2-40B4-BE49-F238E27FC236}">
                <a16:creationId xmlns:a16="http://schemas.microsoft.com/office/drawing/2014/main" id="{C3F81581-1F0F-A645-B943-AC93B4A185F1}"/>
              </a:ext>
            </a:extLst>
          </p:cNvPr>
          <p:cNvSpPr>
            <a:spLocks noGrp="1"/>
          </p:cNvSpPr>
          <p:nvPr>
            <p:ph sz="quarter" idx="19" hasCustomPrompt="1"/>
          </p:nvPr>
        </p:nvSpPr>
        <p:spPr>
          <a:xfrm>
            <a:off x="624417" y="1888068"/>
            <a:ext cx="9312000" cy="4180417"/>
          </a:xfrm>
        </p:spPr>
        <p:txBody>
          <a:bodyPr tIns="0" bIns="0">
            <a:noAutofit/>
          </a:bodyPr>
          <a:lstStyle>
            <a:lvl1pPr>
              <a:defRPr>
                <a:solidFill>
                  <a:schemeClr val="tx1"/>
                </a:solidFill>
              </a:defRPr>
            </a:lvl1pPr>
          </a:lstStyle>
          <a:p>
            <a:r>
              <a:rPr lang="it-IT" dirty="0"/>
              <a:t>Modifica gli stili del testo dello schema
Secondo livello
Terzo livello
Quarto livello
Quinto livello</a:t>
            </a:r>
          </a:p>
        </p:txBody>
      </p:sp>
      <p:sp>
        <p:nvSpPr>
          <p:cNvPr id="3" name="Titolo 2">
            <a:extLst>
              <a:ext uri="{FF2B5EF4-FFF2-40B4-BE49-F238E27FC236}">
                <a16:creationId xmlns:a16="http://schemas.microsoft.com/office/drawing/2014/main" id="{26B568C8-C48B-7745-9138-EA5FC0311134}"/>
              </a:ext>
            </a:extLst>
          </p:cNvPr>
          <p:cNvSpPr>
            <a:spLocks noGrp="1"/>
          </p:cNvSpPr>
          <p:nvPr>
            <p:ph type="title"/>
          </p:nvPr>
        </p:nvSpPr>
        <p:spPr>
          <a:xfrm>
            <a:off x="609600" y="11350"/>
            <a:ext cx="10972800" cy="982693"/>
          </a:xfrm>
        </p:spPr>
        <p:txBody>
          <a:bodyPr/>
          <a:lstStyle>
            <a:lvl1pPr>
              <a:defRPr>
                <a:solidFill>
                  <a:schemeClr val="tx1"/>
                </a:solidFill>
              </a:defRPr>
            </a:lvl1pPr>
          </a:lstStyle>
          <a:p>
            <a:r>
              <a:rPr lang="it-IT" dirty="0"/>
              <a:t>Fare clic per modificare lo stile del titolo dello schema</a:t>
            </a:r>
          </a:p>
        </p:txBody>
      </p:sp>
      <p:sp>
        <p:nvSpPr>
          <p:cNvPr id="9" name="Segnaposto testo 10">
            <a:extLst>
              <a:ext uri="{FF2B5EF4-FFF2-40B4-BE49-F238E27FC236}">
                <a16:creationId xmlns:a16="http://schemas.microsoft.com/office/drawing/2014/main" id="{D2C93101-2B48-8741-8D92-DE207CEE86E7}"/>
              </a:ext>
            </a:extLst>
          </p:cNvPr>
          <p:cNvSpPr>
            <a:spLocks noGrp="1"/>
          </p:cNvSpPr>
          <p:nvPr>
            <p:ph type="body" sz="quarter" idx="18" hasCustomPrompt="1"/>
          </p:nvPr>
        </p:nvSpPr>
        <p:spPr>
          <a:xfrm>
            <a:off x="624417" y="1029943"/>
            <a:ext cx="6510867" cy="531284"/>
          </a:xfrm>
        </p:spPr>
        <p:txBody>
          <a:bodyPr>
            <a:noAutofit/>
          </a:bodyPr>
          <a:lstStyle>
            <a:lvl1pPr marL="0" indent="0">
              <a:buNone/>
              <a:defRPr sz="2000">
                <a:solidFill>
                  <a:schemeClr val="tx1">
                    <a:lumMod val="60000"/>
                    <a:lumOff val="40000"/>
                  </a:schemeClr>
                </a:solidFill>
              </a:defRPr>
            </a:lvl1pPr>
          </a:lstStyle>
          <a:p>
            <a:r>
              <a:rPr lang="it-IT" dirty="0"/>
              <a:t>Spazio Sottotitolo</a:t>
            </a:r>
          </a:p>
        </p:txBody>
      </p:sp>
      <p:pic>
        <p:nvPicPr>
          <p:cNvPr id="2" name="Immagine 1" descr="Immagine che contiene testo, Elementi grafici, Carattere, schermata&#10;&#10;Descrizione generata automaticamente">
            <a:extLst>
              <a:ext uri="{FF2B5EF4-FFF2-40B4-BE49-F238E27FC236}">
                <a16:creationId xmlns:a16="http://schemas.microsoft.com/office/drawing/2014/main" id="{DC024C02-676E-05EA-0379-57E310EEAA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1821787285"/>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72B8283-F383-764C-BEF3-A49B5106B149}"/>
              </a:ext>
            </a:extLst>
          </p:cNvPr>
          <p:cNvSpPr>
            <a:spLocks noGrp="1"/>
          </p:cNvSpPr>
          <p:nvPr>
            <p:ph type="sldNum" sz="quarter" idx="12"/>
          </p:nvPr>
        </p:nvSpPr>
        <p:spPr/>
        <p:txBody>
          <a:bodyPr/>
          <a:lstStyle/>
          <a:p>
            <a:fld id="{C25C678E-4F8A-3F41-9C87-B58FCDFA0442}" type="slidenum">
              <a:rPr lang="it-IT" smtClean="0"/>
              <a:pPr/>
              <a:t>‹N›</a:t>
            </a:fld>
            <a:endParaRPr lang="it-IT" dirty="0"/>
          </a:p>
        </p:txBody>
      </p:sp>
      <p:sp>
        <p:nvSpPr>
          <p:cNvPr id="6" name="Segnaposto data 5">
            <a:extLst>
              <a:ext uri="{FF2B5EF4-FFF2-40B4-BE49-F238E27FC236}">
                <a16:creationId xmlns:a16="http://schemas.microsoft.com/office/drawing/2014/main" id="{6D3921AA-D032-C141-8DA5-26AAB774E166}"/>
              </a:ext>
            </a:extLst>
          </p:cNvPr>
          <p:cNvSpPr>
            <a:spLocks noGrp="1"/>
          </p:cNvSpPr>
          <p:nvPr>
            <p:ph type="dt" sz="half" idx="15"/>
          </p:nvPr>
        </p:nvSpPr>
        <p:spPr/>
        <p:txBody>
          <a:bodyPr/>
          <a:lstStyle/>
          <a:p>
            <a:endParaRPr lang="it-IT" dirty="0"/>
          </a:p>
        </p:txBody>
      </p:sp>
      <p:sp>
        <p:nvSpPr>
          <p:cNvPr id="12" name="Segnaposto piè di pagina 11">
            <a:extLst>
              <a:ext uri="{FF2B5EF4-FFF2-40B4-BE49-F238E27FC236}">
                <a16:creationId xmlns:a16="http://schemas.microsoft.com/office/drawing/2014/main" id="{24F9D46C-81DC-AF40-833E-A7AE9DCCAB36}"/>
              </a:ext>
            </a:extLst>
          </p:cNvPr>
          <p:cNvSpPr>
            <a:spLocks noGrp="1"/>
          </p:cNvSpPr>
          <p:nvPr>
            <p:ph type="ftr" sz="quarter" idx="16"/>
          </p:nvPr>
        </p:nvSpPr>
        <p:spPr>
          <a:xfrm>
            <a:off x="6096000" y="6435863"/>
            <a:ext cx="3840000" cy="365125"/>
          </a:xfrm>
        </p:spPr>
        <p:txBody>
          <a:bodyPr/>
          <a:lstStyle/>
          <a:p>
            <a:endParaRPr lang="it-IT" dirty="0"/>
          </a:p>
        </p:txBody>
      </p:sp>
      <p:sp>
        <p:nvSpPr>
          <p:cNvPr id="3" name="Titolo 2">
            <a:extLst>
              <a:ext uri="{FF2B5EF4-FFF2-40B4-BE49-F238E27FC236}">
                <a16:creationId xmlns:a16="http://schemas.microsoft.com/office/drawing/2014/main" id="{DD3B5D0D-5468-1E4B-9ED3-DD0E1C2C6D80}"/>
              </a:ext>
            </a:extLst>
          </p:cNvPr>
          <p:cNvSpPr>
            <a:spLocks noGrp="1"/>
          </p:cNvSpPr>
          <p:nvPr>
            <p:ph type="title"/>
          </p:nvPr>
        </p:nvSpPr>
        <p:spPr>
          <a:xfrm>
            <a:off x="609600" y="11582"/>
            <a:ext cx="10972800" cy="982693"/>
          </a:xfrm>
        </p:spPr>
        <p:txBody>
          <a:bodyPr/>
          <a:lstStyle>
            <a:lvl1pPr>
              <a:defRPr>
                <a:solidFill>
                  <a:schemeClr val="tx1"/>
                </a:solidFill>
              </a:defRPr>
            </a:lvl1pPr>
          </a:lstStyle>
          <a:p>
            <a:r>
              <a:rPr lang="it-IT" dirty="0"/>
              <a:t>Fare clic per modificare lo stile del titolo dello schema</a:t>
            </a:r>
          </a:p>
        </p:txBody>
      </p:sp>
      <p:sp>
        <p:nvSpPr>
          <p:cNvPr id="10" name="Segnaposto testo 10">
            <a:extLst>
              <a:ext uri="{FF2B5EF4-FFF2-40B4-BE49-F238E27FC236}">
                <a16:creationId xmlns:a16="http://schemas.microsoft.com/office/drawing/2014/main" id="{11914E5D-D88E-CD41-BCAA-D787580B0E58}"/>
              </a:ext>
            </a:extLst>
          </p:cNvPr>
          <p:cNvSpPr>
            <a:spLocks noGrp="1"/>
          </p:cNvSpPr>
          <p:nvPr>
            <p:ph type="body" sz="quarter" idx="18" hasCustomPrompt="1"/>
          </p:nvPr>
        </p:nvSpPr>
        <p:spPr>
          <a:xfrm>
            <a:off x="624417" y="1029943"/>
            <a:ext cx="6510867" cy="531284"/>
          </a:xfrm>
        </p:spPr>
        <p:txBody>
          <a:bodyPr>
            <a:noAutofit/>
          </a:bodyPr>
          <a:lstStyle>
            <a:lvl1pPr marL="0" indent="0">
              <a:buNone/>
              <a:defRPr sz="2000">
                <a:solidFill>
                  <a:schemeClr val="tx1">
                    <a:lumMod val="60000"/>
                    <a:lumOff val="40000"/>
                  </a:schemeClr>
                </a:solidFill>
              </a:defRPr>
            </a:lvl1pPr>
          </a:lstStyle>
          <a:p>
            <a:r>
              <a:rPr lang="it-IT" dirty="0"/>
              <a:t>Spazio Sottotitolo</a:t>
            </a:r>
          </a:p>
        </p:txBody>
      </p:sp>
      <p:pic>
        <p:nvPicPr>
          <p:cNvPr id="2" name="Immagine 1" descr="Immagine che contiene testo, Elementi grafici, Carattere, schermata&#10;&#10;Descrizione generata automaticamente">
            <a:extLst>
              <a:ext uri="{FF2B5EF4-FFF2-40B4-BE49-F238E27FC236}">
                <a16:creationId xmlns:a16="http://schemas.microsoft.com/office/drawing/2014/main" id="{4CCCC3A3-2029-DE9E-8988-30100AB70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1894204150"/>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ppia colonna txt+contenut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72B8283-F383-764C-BEF3-A49B5106B149}"/>
              </a:ext>
            </a:extLst>
          </p:cNvPr>
          <p:cNvSpPr>
            <a:spLocks noGrp="1"/>
          </p:cNvSpPr>
          <p:nvPr>
            <p:ph type="sldNum" sz="quarter" idx="12"/>
          </p:nvPr>
        </p:nvSpPr>
        <p:spPr/>
        <p:txBody>
          <a:bodyPr/>
          <a:lstStyle/>
          <a:p>
            <a:fld id="{C25C678E-4F8A-3F41-9C87-B58FCDFA0442}" type="slidenum">
              <a:rPr lang="it-IT" smtClean="0"/>
              <a:pPr/>
              <a:t>‹N›</a:t>
            </a:fld>
            <a:endParaRPr lang="it-IT" dirty="0"/>
          </a:p>
        </p:txBody>
      </p:sp>
      <p:sp>
        <p:nvSpPr>
          <p:cNvPr id="7" name="Segnaposto contenuto 6">
            <a:extLst>
              <a:ext uri="{FF2B5EF4-FFF2-40B4-BE49-F238E27FC236}">
                <a16:creationId xmlns:a16="http://schemas.microsoft.com/office/drawing/2014/main" id="{5578DE73-EA6F-234F-858C-A5136B0E7A57}"/>
              </a:ext>
            </a:extLst>
          </p:cNvPr>
          <p:cNvSpPr>
            <a:spLocks noGrp="1"/>
          </p:cNvSpPr>
          <p:nvPr>
            <p:ph sz="quarter" idx="13"/>
          </p:nvPr>
        </p:nvSpPr>
        <p:spPr>
          <a:xfrm>
            <a:off x="624418" y="1903315"/>
            <a:ext cx="5327649" cy="4165171"/>
          </a:xfrm>
        </p:spPr>
        <p:txBody>
          <a:bodyPr tIns="0" bIns="0"/>
          <a:lstStyle>
            <a:lvl1pPr>
              <a:defRPr>
                <a:solidFill>
                  <a:schemeClr val="tx1"/>
                </a:solidFill>
              </a:defRPr>
            </a:lvl1pPr>
          </a:lstStyle>
          <a:p>
            <a:r>
              <a:rPr lang="it-IT" dirty="0"/>
              <a:t>Modifica gli stili del testo dello schema
Secondo livello
Terzo livello
Quarto livello
Quinto livello</a:t>
            </a:r>
          </a:p>
        </p:txBody>
      </p:sp>
      <p:sp>
        <p:nvSpPr>
          <p:cNvPr id="8" name="Segnaposto contenuto 6">
            <a:extLst>
              <a:ext uri="{FF2B5EF4-FFF2-40B4-BE49-F238E27FC236}">
                <a16:creationId xmlns:a16="http://schemas.microsoft.com/office/drawing/2014/main" id="{DA9F3622-73DE-B04B-9E81-6A7956CEDC9D}"/>
              </a:ext>
            </a:extLst>
          </p:cNvPr>
          <p:cNvSpPr>
            <a:spLocks noGrp="1"/>
          </p:cNvSpPr>
          <p:nvPr>
            <p:ph sz="quarter" idx="14"/>
          </p:nvPr>
        </p:nvSpPr>
        <p:spPr>
          <a:xfrm>
            <a:off x="6239933" y="1903315"/>
            <a:ext cx="5952067" cy="4408584"/>
          </a:xfrm>
        </p:spPr>
        <p:txBody>
          <a:bodyPr tIns="0" bIns="0"/>
          <a:lstStyle>
            <a:lvl1pPr>
              <a:defRPr>
                <a:solidFill>
                  <a:schemeClr val="tx1"/>
                </a:solidFill>
              </a:defRPr>
            </a:lvl1pPr>
          </a:lstStyle>
          <a:p>
            <a:r>
              <a:rPr lang="it-IT" dirty="0"/>
              <a:t>Modifica gli stili del testo dello schema
Secondo livello
Terzo livello
Quarto livello
Quinto livello</a:t>
            </a:r>
          </a:p>
        </p:txBody>
      </p:sp>
      <p:sp>
        <p:nvSpPr>
          <p:cNvPr id="6" name="Segnaposto data 5">
            <a:extLst>
              <a:ext uri="{FF2B5EF4-FFF2-40B4-BE49-F238E27FC236}">
                <a16:creationId xmlns:a16="http://schemas.microsoft.com/office/drawing/2014/main" id="{6D3921AA-D032-C141-8DA5-26AAB774E166}"/>
              </a:ext>
            </a:extLst>
          </p:cNvPr>
          <p:cNvSpPr>
            <a:spLocks noGrp="1"/>
          </p:cNvSpPr>
          <p:nvPr>
            <p:ph type="dt" sz="half" idx="15"/>
          </p:nvPr>
        </p:nvSpPr>
        <p:spPr/>
        <p:txBody>
          <a:bodyPr/>
          <a:lstStyle/>
          <a:p>
            <a:endParaRPr lang="it-IT" dirty="0"/>
          </a:p>
        </p:txBody>
      </p:sp>
      <p:sp>
        <p:nvSpPr>
          <p:cNvPr id="12" name="Segnaposto piè di pagina 11">
            <a:extLst>
              <a:ext uri="{FF2B5EF4-FFF2-40B4-BE49-F238E27FC236}">
                <a16:creationId xmlns:a16="http://schemas.microsoft.com/office/drawing/2014/main" id="{24F9D46C-81DC-AF40-833E-A7AE9DCCAB36}"/>
              </a:ext>
            </a:extLst>
          </p:cNvPr>
          <p:cNvSpPr>
            <a:spLocks noGrp="1"/>
          </p:cNvSpPr>
          <p:nvPr>
            <p:ph type="ftr" sz="quarter" idx="16"/>
          </p:nvPr>
        </p:nvSpPr>
        <p:spPr>
          <a:xfrm>
            <a:off x="6096000" y="6435863"/>
            <a:ext cx="3840000" cy="365125"/>
          </a:xfrm>
        </p:spPr>
        <p:txBody>
          <a:bodyPr/>
          <a:lstStyle/>
          <a:p>
            <a:endParaRPr lang="it-IT" dirty="0"/>
          </a:p>
        </p:txBody>
      </p:sp>
      <p:sp>
        <p:nvSpPr>
          <p:cNvPr id="3" name="Titolo 2">
            <a:extLst>
              <a:ext uri="{FF2B5EF4-FFF2-40B4-BE49-F238E27FC236}">
                <a16:creationId xmlns:a16="http://schemas.microsoft.com/office/drawing/2014/main" id="{DD3B5D0D-5468-1E4B-9ED3-DD0E1C2C6D80}"/>
              </a:ext>
            </a:extLst>
          </p:cNvPr>
          <p:cNvSpPr>
            <a:spLocks noGrp="1"/>
          </p:cNvSpPr>
          <p:nvPr>
            <p:ph type="title" hasCustomPrompt="1"/>
          </p:nvPr>
        </p:nvSpPr>
        <p:spPr>
          <a:xfrm>
            <a:off x="609600" y="11581"/>
            <a:ext cx="10972800" cy="982693"/>
          </a:xfrm>
        </p:spPr>
        <p:txBody>
          <a:bodyPr/>
          <a:lstStyle>
            <a:lvl1pPr>
              <a:defRPr>
                <a:solidFill>
                  <a:schemeClr val="tx1"/>
                </a:solidFill>
              </a:defRPr>
            </a:lvl1pPr>
          </a:lstStyle>
          <a:p>
            <a:r>
              <a:rPr lang="it-IT" dirty="0"/>
              <a:t>Fare clic per modificare lo stile del </a:t>
            </a:r>
            <a:br>
              <a:rPr lang="it-IT" dirty="0"/>
            </a:br>
            <a:r>
              <a:rPr lang="it-IT" dirty="0"/>
              <a:t>titolo dello schema</a:t>
            </a:r>
          </a:p>
        </p:txBody>
      </p:sp>
      <p:sp>
        <p:nvSpPr>
          <p:cNvPr id="10" name="Segnaposto testo 10">
            <a:extLst>
              <a:ext uri="{FF2B5EF4-FFF2-40B4-BE49-F238E27FC236}">
                <a16:creationId xmlns:a16="http://schemas.microsoft.com/office/drawing/2014/main" id="{11914E5D-D88E-CD41-BCAA-D787580B0E58}"/>
              </a:ext>
            </a:extLst>
          </p:cNvPr>
          <p:cNvSpPr>
            <a:spLocks noGrp="1"/>
          </p:cNvSpPr>
          <p:nvPr>
            <p:ph type="body" sz="quarter" idx="18" hasCustomPrompt="1"/>
          </p:nvPr>
        </p:nvSpPr>
        <p:spPr>
          <a:xfrm>
            <a:off x="624417" y="1029943"/>
            <a:ext cx="6510867" cy="531284"/>
          </a:xfrm>
        </p:spPr>
        <p:txBody>
          <a:bodyPr>
            <a:noAutofit/>
          </a:bodyPr>
          <a:lstStyle>
            <a:lvl1pPr marL="0" indent="0">
              <a:buNone/>
              <a:defRPr sz="2000">
                <a:solidFill>
                  <a:schemeClr val="tx1">
                    <a:lumMod val="60000"/>
                    <a:lumOff val="40000"/>
                  </a:schemeClr>
                </a:solidFill>
              </a:defRPr>
            </a:lvl1pPr>
          </a:lstStyle>
          <a:p>
            <a:r>
              <a:rPr lang="it-IT" dirty="0"/>
              <a:t>Spazio Sottotitolo</a:t>
            </a:r>
          </a:p>
        </p:txBody>
      </p:sp>
      <p:pic>
        <p:nvPicPr>
          <p:cNvPr id="2" name="Immagine 1" descr="Immagine che contiene testo, Elementi grafici, Carattere, schermata&#10;&#10;Descrizione generata automaticamente">
            <a:extLst>
              <a:ext uri="{FF2B5EF4-FFF2-40B4-BE49-F238E27FC236}">
                <a16:creationId xmlns:a16="http://schemas.microsoft.com/office/drawing/2014/main" id="{E1F34A58-9DFB-09F8-BC26-5DC57E5F4E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3106504351"/>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magine full">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96E205C9-A3CC-E04A-9985-FC5734258A8E}"/>
              </a:ext>
            </a:extLst>
          </p:cNvPr>
          <p:cNvSpPr>
            <a:spLocks noGrp="1"/>
          </p:cNvSpPr>
          <p:nvPr>
            <p:ph type="pic" sz="quarter" idx="13"/>
          </p:nvPr>
        </p:nvSpPr>
        <p:spPr>
          <a:xfrm>
            <a:off x="0" y="-1"/>
            <a:ext cx="12192000" cy="6311900"/>
          </a:xfrm>
        </p:spPr>
        <p:txBody>
          <a:bodyPr/>
          <a:lstStyle/>
          <a:p>
            <a:endParaRPr lang="it-IT"/>
          </a:p>
        </p:txBody>
      </p:sp>
      <p:sp>
        <p:nvSpPr>
          <p:cNvPr id="2" name="Segnaposto data 1">
            <a:extLst>
              <a:ext uri="{FF2B5EF4-FFF2-40B4-BE49-F238E27FC236}">
                <a16:creationId xmlns:a16="http://schemas.microsoft.com/office/drawing/2014/main" id="{B19B3994-DBEF-E14E-80AC-2E088B7D9938}"/>
              </a:ext>
            </a:extLst>
          </p:cNvPr>
          <p:cNvSpPr>
            <a:spLocks noGrp="1"/>
          </p:cNvSpPr>
          <p:nvPr>
            <p:ph type="dt" sz="half" idx="14"/>
          </p:nvPr>
        </p:nvSpPr>
        <p:spPr/>
        <p:txBody>
          <a:bodyPr/>
          <a:lstStyle/>
          <a:p>
            <a:endParaRPr lang="it-IT" dirty="0"/>
          </a:p>
        </p:txBody>
      </p:sp>
      <p:sp>
        <p:nvSpPr>
          <p:cNvPr id="6" name="Segnaposto piè di pagina 5">
            <a:extLst>
              <a:ext uri="{FF2B5EF4-FFF2-40B4-BE49-F238E27FC236}">
                <a16:creationId xmlns:a16="http://schemas.microsoft.com/office/drawing/2014/main" id="{A18F7410-012C-4349-B57C-D0B031EA3809}"/>
              </a:ext>
            </a:extLst>
          </p:cNvPr>
          <p:cNvSpPr>
            <a:spLocks noGrp="1"/>
          </p:cNvSpPr>
          <p:nvPr>
            <p:ph type="ftr" sz="quarter" idx="15"/>
          </p:nvPr>
        </p:nvSpPr>
        <p:spPr>
          <a:xfrm>
            <a:off x="6096000" y="6435863"/>
            <a:ext cx="3840000" cy="365125"/>
          </a:xfrm>
        </p:spPr>
        <p:txBody>
          <a:bodyPr/>
          <a:lstStyle/>
          <a:p>
            <a:endParaRPr lang="it-IT" dirty="0"/>
          </a:p>
        </p:txBody>
      </p:sp>
      <p:sp>
        <p:nvSpPr>
          <p:cNvPr id="7" name="Segnaposto numero diapositiva 6">
            <a:extLst>
              <a:ext uri="{FF2B5EF4-FFF2-40B4-BE49-F238E27FC236}">
                <a16:creationId xmlns:a16="http://schemas.microsoft.com/office/drawing/2014/main" id="{1008F079-9669-B94E-8526-A555DA447881}"/>
              </a:ext>
            </a:extLst>
          </p:cNvPr>
          <p:cNvSpPr>
            <a:spLocks noGrp="1"/>
          </p:cNvSpPr>
          <p:nvPr>
            <p:ph type="sldNum" sz="quarter" idx="16"/>
          </p:nvPr>
        </p:nvSpPr>
        <p:spPr/>
        <p:txBody>
          <a:bodyPr/>
          <a:lstStyle/>
          <a:p>
            <a:fld id="{C25C678E-4F8A-3F41-9C87-B58FCDFA0442}" type="slidenum">
              <a:rPr lang="it-IT" smtClean="0"/>
              <a:pPr/>
              <a:t>‹N›</a:t>
            </a:fld>
            <a:endParaRPr lang="it-IT" dirty="0"/>
          </a:p>
        </p:txBody>
      </p:sp>
      <p:pic>
        <p:nvPicPr>
          <p:cNvPr id="3" name="Immagine 2" descr="Immagine che contiene testo, Elementi grafici, Carattere, schermata&#10;&#10;Descrizione generata automaticamente">
            <a:extLst>
              <a:ext uri="{FF2B5EF4-FFF2-40B4-BE49-F238E27FC236}">
                <a16:creationId xmlns:a16="http://schemas.microsoft.com/office/drawing/2014/main" id="{C2616EC5-0572-E781-D74A-3B4EF5B87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3482088814"/>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guide id="5" orient="horz" pos="30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9B3994-DBEF-E14E-80AC-2E088B7D9938}"/>
              </a:ext>
            </a:extLst>
          </p:cNvPr>
          <p:cNvSpPr>
            <a:spLocks noGrp="1"/>
          </p:cNvSpPr>
          <p:nvPr>
            <p:ph type="dt" sz="half" idx="14"/>
          </p:nvPr>
        </p:nvSpPr>
        <p:spPr/>
        <p:txBody>
          <a:bodyPr/>
          <a:lstStyle/>
          <a:p>
            <a:endParaRPr lang="it-IT" dirty="0"/>
          </a:p>
        </p:txBody>
      </p:sp>
      <p:sp>
        <p:nvSpPr>
          <p:cNvPr id="6" name="Segnaposto piè di pagina 5">
            <a:extLst>
              <a:ext uri="{FF2B5EF4-FFF2-40B4-BE49-F238E27FC236}">
                <a16:creationId xmlns:a16="http://schemas.microsoft.com/office/drawing/2014/main" id="{A18F7410-012C-4349-B57C-D0B031EA3809}"/>
              </a:ext>
            </a:extLst>
          </p:cNvPr>
          <p:cNvSpPr>
            <a:spLocks noGrp="1"/>
          </p:cNvSpPr>
          <p:nvPr>
            <p:ph type="ftr" sz="quarter" idx="15"/>
          </p:nvPr>
        </p:nvSpPr>
        <p:spPr>
          <a:xfrm>
            <a:off x="6096000" y="6435863"/>
            <a:ext cx="3840000" cy="365125"/>
          </a:xfrm>
        </p:spPr>
        <p:txBody>
          <a:bodyPr/>
          <a:lstStyle/>
          <a:p>
            <a:endParaRPr lang="it-IT" dirty="0"/>
          </a:p>
        </p:txBody>
      </p:sp>
      <p:sp>
        <p:nvSpPr>
          <p:cNvPr id="7" name="Segnaposto numero diapositiva 6">
            <a:extLst>
              <a:ext uri="{FF2B5EF4-FFF2-40B4-BE49-F238E27FC236}">
                <a16:creationId xmlns:a16="http://schemas.microsoft.com/office/drawing/2014/main" id="{1008F079-9669-B94E-8526-A555DA447881}"/>
              </a:ext>
            </a:extLst>
          </p:cNvPr>
          <p:cNvSpPr>
            <a:spLocks noGrp="1"/>
          </p:cNvSpPr>
          <p:nvPr>
            <p:ph type="sldNum" sz="quarter" idx="16"/>
          </p:nvPr>
        </p:nvSpPr>
        <p:spPr/>
        <p:txBody>
          <a:bodyPr/>
          <a:lstStyle/>
          <a:p>
            <a:fld id="{C25C678E-4F8A-3F41-9C87-B58FCDFA0442}" type="slidenum">
              <a:rPr lang="it-IT" smtClean="0"/>
              <a:pPr/>
              <a:t>‹N›</a:t>
            </a:fld>
            <a:endParaRPr lang="it-IT" dirty="0"/>
          </a:p>
        </p:txBody>
      </p:sp>
      <p:pic>
        <p:nvPicPr>
          <p:cNvPr id="3" name="Immagine 2" descr="Immagine che contiene testo, Elementi grafici, Carattere, schermata&#10;&#10;Descrizione generata automaticamente">
            <a:extLst>
              <a:ext uri="{FF2B5EF4-FFF2-40B4-BE49-F238E27FC236}">
                <a16:creationId xmlns:a16="http://schemas.microsoft.com/office/drawing/2014/main" id="{C2616EC5-0572-E781-D74A-3B4EF5B87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2694706201"/>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guide id="5" orient="horz" pos="304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1_cover_senza_immagine">
    <p:bg>
      <p:bgPr>
        <a:solidFill>
          <a:srgbClr val="047835"/>
        </a:solidFill>
        <a:effectLst/>
      </p:bgPr>
    </p:bg>
    <p:spTree>
      <p:nvGrpSpPr>
        <p:cNvPr id="1" name=""/>
        <p:cNvGrpSpPr/>
        <p:nvPr/>
      </p:nvGrpSpPr>
      <p:grpSpPr>
        <a:xfrm>
          <a:off x="0" y="0"/>
          <a:ext cx="0" cy="0"/>
          <a:chOff x="0" y="0"/>
          <a:chExt cx="0" cy="0"/>
        </a:xfrm>
      </p:grpSpPr>
      <p:pic>
        <p:nvPicPr>
          <p:cNvPr id="6" name="Immagine 5" descr="Immagine che contiene arte&#10;&#10;Descrizione generata automaticamente">
            <a:extLst>
              <a:ext uri="{FF2B5EF4-FFF2-40B4-BE49-F238E27FC236}">
                <a16:creationId xmlns:a16="http://schemas.microsoft.com/office/drawing/2014/main" id="{B81BC618-E0FC-492C-5BEC-C48F984E8E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8" y="-11308"/>
            <a:ext cx="12190992" cy="6857433"/>
          </a:xfrm>
          <a:prstGeom prst="rect">
            <a:avLst/>
          </a:prstGeom>
        </p:spPr>
      </p:pic>
      <p:sp>
        <p:nvSpPr>
          <p:cNvPr id="2" name="Titolo 1">
            <a:extLst>
              <a:ext uri="{FF2B5EF4-FFF2-40B4-BE49-F238E27FC236}">
                <a16:creationId xmlns:a16="http://schemas.microsoft.com/office/drawing/2014/main" id="{E9F5B7B7-05F6-B140-9D7C-C932BB4AB0CF}"/>
              </a:ext>
            </a:extLst>
          </p:cNvPr>
          <p:cNvSpPr>
            <a:spLocks noGrp="1"/>
          </p:cNvSpPr>
          <p:nvPr>
            <p:ph type="title" hasCustomPrompt="1"/>
          </p:nvPr>
        </p:nvSpPr>
        <p:spPr>
          <a:xfrm>
            <a:off x="609599" y="1874785"/>
            <a:ext cx="6720000" cy="606349"/>
          </a:xfrm>
        </p:spPr>
        <p:txBody>
          <a:bodyPr anchor="t">
            <a:noAutofit/>
          </a:bodyPr>
          <a:lstStyle>
            <a:lvl1pPr algn="l">
              <a:defRPr sz="3333" b="1">
                <a:solidFill>
                  <a:schemeClr val="bg1"/>
                </a:solidFill>
              </a:defRPr>
            </a:lvl1pPr>
          </a:lstStyle>
          <a:p>
            <a:r>
              <a:rPr lang="it-IT" dirty="0"/>
              <a:t>Titolo della Presentazione</a:t>
            </a:r>
          </a:p>
        </p:txBody>
      </p:sp>
      <p:sp>
        <p:nvSpPr>
          <p:cNvPr id="3" name="Segnaposto data 2">
            <a:extLst>
              <a:ext uri="{FF2B5EF4-FFF2-40B4-BE49-F238E27FC236}">
                <a16:creationId xmlns:a16="http://schemas.microsoft.com/office/drawing/2014/main" id="{514ACDBA-BEF4-1746-8707-D483628BE613}"/>
              </a:ext>
            </a:extLst>
          </p:cNvPr>
          <p:cNvSpPr>
            <a:spLocks noGrp="1"/>
          </p:cNvSpPr>
          <p:nvPr>
            <p:ph type="dt" sz="half" idx="10"/>
          </p:nvPr>
        </p:nvSpPr>
        <p:spPr>
          <a:xfrm>
            <a:off x="603251" y="5817651"/>
            <a:ext cx="2844800" cy="365125"/>
          </a:xfrm>
        </p:spPr>
        <p:txBody>
          <a:bodyPr/>
          <a:lstStyle>
            <a:lvl1pPr algn="l">
              <a:defRPr sz="1333">
                <a:solidFill>
                  <a:schemeClr val="bg1"/>
                </a:solidFill>
              </a:defRPr>
            </a:lvl1pPr>
          </a:lstStyle>
          <a:p>
            <a:endParaRPr lang="it-IT" dirty="0"/>
          </a:p>
        </p:txBody>
      </p:sp>
      <p:sp>
        <p:nvSpPr>
          <p:cNvPr id="7" name="Segnaposto testo 6">
            <a:extLst>
              <a:ext uri="{FF2B5EF4-FFF2-40B4-BE49-F238E27FC236}">
                <a16:creationId xmlns:a16="http://schemas.microsoft.com/office/drawing/2014/main" id="{3E35F066-A880-0949-932D-77B770C10E33}"/>
              </a:ext>
            </a:extLst>
          </p:cNvPr>
          <p:cNvSpPr>
            <a:spLocks noGrp="1"/>
          </p:cNvSpPr>
          <p:nvPr>
            <p:ph type="body" sz="quarter" idx="13" hasCustomPrompt="1"/>
          </p:nvPr>
        </p:nvSpPr>
        <p:spPr>
          <a:xfrm>
            <a:off x="605367" y="3733165"/>
            <a:ext cx="6720000" cy="981337"/>
          </a:xfrm>
        </p:spPr>
        <p:txBody>
          <a:bodyPr>
            <a:noAutofit/>
          </a:bodyPr>
          <a:lstStyle>
            <a:lvl1pPr marL="0" indent="0">
              <a:buNone/>
              <a:defRPr sz="2533" b="0">
                <a:solidFill>
                  <a:schemeClr val="bg1"/>
                </a:solidFill>
              </a:defRPr>
            </a:lvl1pPr>
          </a:lstStyle>
          <a:p>
            <a:r>
              <a:rPr lang="it-IT" dirty="0"/>
              <a:t>Sottotitolo della Presentazione</a:t>
            </a:r>
          </a:p>
        </p:txBody>
      </p:sp>
      <p:sp>
        <p:nvSpPr>
          <p:cNvPr id="10" name="Segnaposto contenuto 9">
            <a:extLst>
              <a:ext uri="{FF2B5EF4-FFF2-40B4-BE49-F238E27FC236}">
                <a16:creationId xmlns:a16="http://schemas.microsoft.com/office/drawing/2014/main" id="{2AABDA3B-A331-8A47-B62E-83079A9AC716}"/>
              </a:ext>
            </a:extLst>
          </p:cNvPr>
          <p:cNvSpPr>
            <a:spLocks noGrp="1"/>
          </p:cNvSpPr>
          <p:nvPr>
            <p:ph sz="quarter" idx="14" hasCustomPrompt="1"/>
          </p:nvPr>
        </p:nvSpPr>
        <p:spPr>
          <a:xfrm>
            <a:off x="603252" y="5430194"/>
            <a:ext cx="2965449" cy="423333"/>
          </a:xfrm>
        </p:spPr>
        <p:txBody>
          <a:bodyPr tIns="0" rIns="0" bIns="0" anchor="b">
            <a:normAutofit/>
          </a:bodyPr>
          <a:lstStyle>
            <a:lvl1pPr marL="0" indent="0">
              <a:buNone/>
              <a:defRPr sz="1467" b="1">
                <a:solidFill>
                  <a:schemeClr val="bg1"/>
                </a:solidFill>
              </a:defRPr>
            </a:lvl1pPr>
          </a:lstStyle>
          <a:p>
            <a:r>
              <a:rPr lang="it-IT" dirty="0"/>
              <a:t>Luogo</a:t>
            </a:r>
          </a:p>
        </p:txBody>
      </p:sp>
      <p:pic>
        <p:nvPicPr>
          <p:cNvPr id="11" name="Immagine 10">
            <a:extLst>
              <a:ext uri="{FF2B5EF4-FFF2-40B4-BE49-F238E27FC236}">
                <a16:creationId xmlns:a16="http://schemas.microsoft.com/office/drawing/2014/main" id="{37B43A36-C574-0650-67D3-BDEDB9539E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49" y="48950"/>
            <a:ext cx="6808255" cy="1512000"/>
          </a:xfrm>
          <a:prstGeom prst="rect">
            <a:avLst/>
          </a:prstGeom>
        </p:spPr>
      </p:pic>
    </p:spTree>
    <p:extLst>
      <p:ext uri="{BB962C8B-B14F-4D97-AF65-F5344CB8AC3E}">
        <p14:creationId xmlns:p14="http://schemas.microsoft.com/office/powerpoint/2010/main" val="294655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C2D2-43EF-6670-BB7A-5CFC98CB23F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E4C1790-7F98-3C53-7FDB-BAF413F6EE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006A53F-A9CD-23F7-0800-5784BCAC194F}"/>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32E3E4CD-DEF9-0056-38A6-AE6A04FD726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E3D7AE1-1E13-1418-13F0-734BC9CBB48D}"/>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3085477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1_cover_con_immagine-B">
    <p:bg>
      <p:bgPr>
        <a:solidFill>
          <a:schemeClr val="bg2"/>
        </a:solidFill>
        <a:effectLst/>
      </p:bgPr>
    </p:bg>
    <p:spTree>
      <p:nvGrpSpPr>
        <p:cNvPr id="1" name=""/>
        <p:cNvGrpSpPr/>
        <p:nvPr/>
      </p:nvGrpSpPr>
      <p:grpSpPr>
        <a:xfrm>
          <a:off x="0" y="0"/>
          <a:ext cx="0" cy="0"/>
          <a:chOff x="0" y="0"/>
          <a:chExt cx="0" cy="0"/>
        </a:xfrm>
      </p:grpSpPr>
      <p:pic>
        <p:nvPicPr>
          <p:cNvPr id="2" name="Immagine 1" descr="Immagine che contiene nuvola, aria aperta, skyline, Palazzo&#10;&#10;Descrizione generata automaticamente">
            <a:extLst>
              <a:ext uri="{FF2B5EF4-FFF2-40B4-BE49-F238E27FC236}">
                <a16:creationId xmlns:a16="http://schemas.microsoft.com/office/drawing/2014/main" id="{AE6963C7-6E5C-6249-1134-E593ECFE28B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p:blipFill>
        <p:spPr>
          <a:xfrm>
            <a:off x="4105775" y="-352926"/>
            <a:ext cx="8952499" cy="7587916"/>
          </a:xfrm>
          <a:prstGeom prst="rect">
            <a:avLst/>
          </a:prstGeom>
        </p:spPr>
      </p:pic>
      <p:pic>
        <p:nvPicPr>
          <p:cNvPr id="17" name="Immagine 16" descr="Immagine che contiene Elementi grafici, arte&#10;&#10;Descrizione generata automaticamente">
            <a:extLst>
              <a:ext uri="{FF2B5EF4-FFF2-40B4-BE49-F238E27FC236}">
                <a16:creationId xmlns:a16="http://schemas.microsoft.com/office/drawing/2014/main" id="{F1F17C8E-D33B-BA24-43D8-1F917C1D09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2" y="283"/>
            <a:ext cx="12184896" cy="6857433"/>
          </a:xfrm>
          <a:prstGeom prst="rect">
            <a:avLst/>
          </a:prstGeom>
        </p:spPr>
      </p:pic>
      <p:sp>
        <p:nvSpPr>
          <p:cNvPr id="7" name="Segnaposto testo 6">
            <a:extLst>
              <a:ext uri="{FF2B5EF4-FFF2-40B4-BE49-F238E27FC236}">
                <a16:creationId xmlns:a16="http://schemas.microsoft.com/office/drawing/2014/main" id="{3E35F066-A880-0949-932D-77B770C10E33}"/>
              </a:ext>
            </a:extLst>
          </p:cNvPr>
          <p:cNvSpPr>
            <a:spLocks noGrp="1"/>
          </p:cNvSpPr>
          <p:nvPr>
            <p:ph type="body" sz="quarter" idx="13" hasCustomPrompt="1"/>
          </p:nvPr>
        </p:nvSpPr>
        <p:spPr>
          <a:xfrm>
            <a:off x="605367" y="3756922"/>
            <a:ext cx="6720000" cy="981337"/>
          </a:xfrm>
        </p:spPr>
        <p:txBody>
          <a:bodyPr>
            <a:noAutofit/>
          </a:bodyPr>
          <a:lstStyle>
            <a:lvl1pPr marL="0" indent="0">
              <a:buNone/>
              <a:defRPr sz="2533" b="0">
                <a:solidFill>
                  <a:schemeClr val="bg1"/>
                </a:solidFill>
              </a:defRPr>
            </a:lvl1pPr>
          </a:lstStyle>
          <a:p>
            <a:r>
              <a:rPr lang="it-IT" dirty="0"/>
              <a:t>Sottotitolo della Presentazione</a:t>
            </a:r>
          </a:p>
        </p:txBody>
      </p:sp>
      <p:sp>
        <p:nvSpPr>
          <p:cNvPr id="14" name="Segnaposto data 2">
            <a:extLst>
              <a:ext uri="{FF2B5EF4-FFF2-40B4-BE49-F238E27FC236}">
                <a16:creationId xmlns:a16="http://schemas.microsoft.com/office/drawing/2014/main" id="{94116786-25DA-D039-A542-ADE3946C704F}"/>
              </a:ext>
            </a:extLst>
          </p:cNvPr>
          <p:cNvSpPr>
            <a:spLocks noGrp="1"/>
          </p:cNvSpPr>
          <p:nvPr>
            <p:ph type="dt" sz="half" idx="10"/>
          </p:nvPr>
        </p:nvSpPr>
        <p:spPr>
          <a:xfrm>
            <a:off x="603251" y="5817651"/>
            <a:ext cx="2844800" cy="365125"/>
          </a:xfrm>
        </p:spPr>
        <p:txBody>
          <a:bodyPr/>
          <a:lstStyle>
            <a:lvl1pPr algn="l">
              <a:defRPr sz="1333">
                <a:solidFill>
                  <a:schemeClr val="bg1"/>
                </a:solidFill>
              </a:defRPr>
            </a:lvl1pPr>
          </a:lstStyle>
          <a:p>
            <a:endParaRPr lang="it-IT" dirty="0"/>
          </a:p>
        </p:txBody>
      </p:sp>
      <p:sp>
        <p:nvSpPr>
          <p:cNvPr id="15" name="Segnaposto contenuto 9">
            <a:extLst>
              <a:ext uri="{FF2B5EF4-FFF2-40B4-BE49-F238E27FC236}">
                <a16:creationId xmlns:a16="http://schemas.microsoft.com/office/drawing/2014/main" id="{F5F94B8D-EEB2-34AB-D2A8-85E8A312C1EE}"/>
              </a:ext>
            </a:extLst>
          </p:cNvPr>
          <p:cNvSpPr>
            <a:spLocks noGrp="1"/>
          </p:cNvSpPr>
          <p:nvPr>
            <p:ph sz="quarter" idx="14" hasCustomPrompt="1"/>
          </p:nvPr>
        </p:nvSpPr>
        <p:spPr>
          <a:xfrm>
            <a:off x="603252" y="5430194"/>
            <a:ext cx="2965449" cy="423333"/>
          </a:xfrm>
        </p:spPr>
        <p:txBody>
          <a:bodyPr tIns="0" rIns="0" bIns="0" anchor="b">
            <a:normAutofit/>
          </a:bodyPr>
          <a:lstStyle>
            <a:lvl1pPr marL="0" indent="0">
              <a:buNone/>
              <a:defRPr sz="1467" b="1">
                <a:solidFill>
                  <a:schemeClr val="bg1"/>
                </a:solidFill>
              </a:defRPr>
            </a:lvl1pPr>
          </a:lstStyle>
          <a:p>
            <a:r>
              <a:rPr lang="it-IT" dirty="0"/>
              <a:t>Luogo</a:t>
            </a:r>
          </a:p>
        </p:txBody>
      </p:sp>
      <p:sp>
        <p:nvSpPr>
          <p:cNvPr id="21" name="Titolo 1">
            <a:extLst>
              <a:ext uri="{FF2B5EF4-FFF2-40B4-BE49-F238E27FC236}">
                <a16:creationId xmlns:a16="http://schemas.microsoft.com/office/drawing/2014/main" id="{9AAFE819-418C-3D5F-B24A-8272FB500F2B}"/>
              </a:ext>
            </a:extLst>
          </p:cNvPr>
          <p:cNvSpPr>
            <a:spLocks noGrp="1"/>
          </p:cNvSpPr>
          <p:nvPr>
            <p:ph type="title" hasCustomPrompt="1"/>
          </p:nvPr>
        </p:nvSpPr>
        <p:spPr>
          <a:xfrm>
            <a:off x="609599" y="1874785"/>
            <a:ext cx="6720000" cy="606349"/>
          </a:xfrm>
        </p:spPr>
        <p:txBody>
          <a:bodyPr anchor="t">
            <a:noAutofit/>
          </a:bodyPr>
          <a:lstStyle>
            <a:lvl1pPr algn="l">
              <a:defRPr sz="3333" b="1">
                <a:solidFill>
                  <a:schemeClr val="bg1"/>
                </a:solidFill>
              </a:defRPr>
            </a:lvl1pPr>
          </a:lstStyle>
          <a:p>
            <a:r>
              <a:rPr lang="it-IT" dirty="0"/>
              <a:t>Titolo della Presentazione</a:t>
            </a:r>
          </a:p>
        </p:txBody>
      </p:sp>
      <p:pic>
        <p:nvPicPr>
          <p:cNvPr id="22" name="Immagine 21">
            <a:extLst>
              <a:ext uri="{FF2B5EF4-FFF2-40B4-BE49-F238E27FC236}">
                <a16:creationId xmlns:a16="http://schemas.microsoft.com/office/drawing/2014/main" id="{2B49E601-D15A-0D0D-7934-FB36C610D29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349" y="48950"/>
            <a:ext cx="6808255" cy="1512000"/>
          </a:xfrm>
          <a:prstGeom prst="rect">
            <a:avLst/>
          </a:prstGeom>
        </p:spPr>
      </p:pic>
    </p:spTree>
    <p:extLst>
      <p:ext uri="{BB962C8B-B14F-4D97-AF65-F5344CB8AC3E}">
        <p14:creationId xmlns:p14="http://schemas.microsoft.com/office/powerpoint/2010/main" val="3158877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sorio_neutro_">
    <p:bg>
      <p:bgPr>
        <a:solidFill>
          <a:schemeClr val="bg1">
            <a:lumMod val="85000"/>
          </a:schemeClr>
        </a:solidFill>
        <a:effectLst/>
      </p:bgPr>
    </p:bg>
    <p:spTree>
      <p:nvGrpSpPr>
        <p:cNvPr id="1" name=""/>
        <p:cNvGrpSpPr/>
        <p:nvPr/>
      </p:nvGrpSpPr>
      <p:grpSpPr>
        <a:xfrm>
          <a:off x="0" y="0"/>
          <a:ext cx="0" cy="0"/>
          <a:chOff x="0" y="0"/>
          <a:chExt cx="0" cy="0"/>
        </a:xfrm>
      </p:grpSpPr>
      <p:pic>
        <p:nvPicPr>
          <p:cNvPr id="17" name="Immagine 16" descr="Immagine che contiene Elementi grafici, arte&#10;&#10;Descrizione generata automaticamente">
            <a:extLst>
              <a:ext uri="{FF2B5EF4-FFF2-40B4-BE49-F238E27FC236}">
                <a16:creationId xmlns:a16="http://schemas.microsoft.com/office/drawing/2014/main" id="{9E3D0F4B-A483-2248-34DD-809E3CD32A10}"/>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52" y="283"/>
            <a:ext cx="12184896" cy="6857433"/>
          </a:xfrm>
          <a:prstGeom prst="rect">
            <a:avLst/>
          </a:prstGeom>
        </p:spPr>
      </p:pic>
      <p:sp>
        <p:nvSpPr>
          <p:cNvPr id="13" name="Segnaposto testo 12">
            <a:extLst>
              <a:ext uri="{FF2B5EF4-FFF2-40B4-BE49-F238E27FC236}">
                <a16:creationId xmlns:a16="http://schemas.microsoft.com/office/drawing/2014/main" id="{A1A3A089-3317-3144-92C3-52B651962973}"/>
              </a:ext>
            </a:extLst>
          </p:cNvPr>
          <p:cNvSpPr>
            <a:spLocks noGrp="1"/>
          </p:cNvSpPr>
          <p:nvPr>
            <p:ph type="body" sz="quarter" idx="13" hasCustomPrompt="1"/>
          </p:nvPr>
        </p:nvSpPr>
        <p:spPr>
          <a:xfrm>
            <a:off x="609601" y="2123535"/>
            <a:ext cx="2774951" cy="572451"/>
          </a:xfrm>
        </p:spPr>
        <p:txBody>
          <a:bodyPr>
            <a:normAutofit/>
          </a:bodyPr>
          <a:lstStyle>
            <a:lvl1pPr marL="0" indent="0">
              <a:buNone/>
              <a:defRPr sz="2400" b="1">
                <a:solidFill>
                  <a:schemeClr val="bg2"/>
                </a:solidFill>
              </a:defRPr>
            </a:lvl1pPr>
          </a:lstStyle>
          <a:p>
            <a:r>
              <a:rPr lang="it-IT" dirty="0"/>
              <a:t>00</a:t>
            </a:r>
          </a:p>
        </p:txBody>
      </p:sp>
      <p:sp>
        <p:nvSpPr>
          <p:cNvPr id="6" name="Segnaposto data 2">
            <a:extLst>
              <a:ext uri="{FF2B5EF4-FFF2-40B4-BE49-F238E27FC236}">
                <a16:creationId xmlns:a16="http://schemas.microsoft.com/office/drawing/2014/main" id="{1E9BF24D-6B8E-D614-5ABA-04DD88C800EF}"/>
              </a:ext>
            </a:extLst>
          </p:cNvPr>
          <p:cNvSpPr>
            <a:spLocks noGrp="1"/>
          </p:cNvSpPr>
          <p:nvPr>
            <p:ph type="dt" sz="half" idx="10"/>
          </p:nvPr>
        </p:nvSpPr>
        <p:spPr>
          <a:xfrm>
            <a:off x="3251200" y="6435863"/>
            <a:ext cx="2844800" cy="365125"/>
          </a:xfrm>
        </p:spPr>
        <p:txBody>
          <a:bodyPr/>
          <a:lstStyle>
            <a:lvl1pPr>
              <a:defRPr>
                <a:solidFill>
                  <a:schemeClr val="tx1"/>
                </a:solidFill>
              </a:defRPr>
            </a:lvl1pPr>
          </a:lstStyle>
          <a:p>
            <a:endParaRPr lang="it-IT" dirty="0"/>
          </a:p>
        </p:txBody>
      </p:sp>
      <p:sp>
        <p:nvSpPr>
          <p:cNvPr id="7" name="Segnaposto piè di pagina 3">
            <a:extLst>
              <a:ext uri="{FF2B5EF4-FFF2-40B4-BE49-F238E27FC236}">
                <a16:creationId xmlns:a16="http://schemas.microsoft.com/office/drawing/2014/main" id="{9A09FEDF-6F8E-E34B-43C5-2196816A338D}"/>
              </a:ext>
            </a:extLst>
          </p:cNvPr>
          <p:cNvSpPr>
            <a:spLocks noGrp="1"/>
          </p:cNvSpPr>
          <p:nvPr>
            <p:ph type="ftr" sz="quarter" idx="11"/>
          </p:nvPr>
        </p:nvSpPr>
        <p:spPr>
          <a:xfrm>
            <a:off x="6096000" y="6435863"/>
            <a:ext cx="3860800" cy="365125"/>
          </a:xfrm>
        </p:spPr>
        <p:txBody>
          <a:bodyPr/>
          <a:lstStyle>
            <a:lvl1pPr>
              <a:defRPr>
                <a:solidFill>
                  <a:schemeClr val="tx1"/>
                </a:solidFill>
              </a:defRPr>
            </a:lvl1pPr>
          </a:lstStyle>
          <a:p>
            <a:endParaRPr lang="it-IT" dirty="0"/>
          </a:p>
        </p:txBody>
      </p:sp>
      <p:sp>
        <p:nvSpPr>
          <p:cNvPr id="8" name="Segnaposto numero diapositiva 4">
            <a:extLst>
              <a:ext uri="{FF2B5EF4-FFF2-40B4-BE49-F238E27FC236}">
                <a16:creationId xmlns:a16="http://schemas.microsoft.com/office/drawing/2014/main" id="{B31B8824-FA7D-1DCD-3BC6-1AC7F1335954}"/>
              </a:ext>
            </a:extLst>
          </p:cNvPr>
          <p:cNvSpPr>
            <a:spLocks noGrp="1"/>
          </p:cNvSpPr>
          <p:nvPr>
            <p:ph type="sldNum" sz="quarter" idx="12"/>
          </p:nvPr>
        </p:nvSpPr>
        <p:spPr>
          <a:xfrm>
            <a:off x="11086405" y="6453376"/>
            <a:ext cx="495995" cy="365125"/>
          </a:xfrm>
        </p:spPr>
        <p:txBody>
          <a:bodyPr/>
          <a:lstStyle>
            <a:lvl1pPr>
              <a:defRPr>
                <a:solidFill>
                  <a:schemeClr val="tx1"/>
                </a:solidFill>
              </a:defRPr>
            </a:lvl1pPr>
          </a:lstStyle>
          <a:p>
            <a:fld id="{C25C678E-4F8A-3F41-9C87-B58FCDFA0442}" type="slidenum">
              <a:rPr lang="it-IT" smtClean="0"/>
              <a:pPr/>
              <a:t>‹N›</a:t>
            </a:fld>
            <a:endParaRPr lang="it-IT" dirty="0"/>
          </a:p>
        </p:txBody>
      </p:sp>
      <p:sp>
        <p:nvSpPr>
          <p:cNvPr id="21" name="Titolo 1">
            <a:extLst>
              <a:ext uri="{FF2B5EF4-FFF2-40B4-BE49-F238E27FC236}">
                <a16:creationId xmlns:a16="http://schemas.microsoft.com/office/drawing/2014/main" id="{D3C83BD2-89E8-CF99-75C8-8BAB0C361156}"/>
              </a:ext>
            </a:extLst>
          </p:cNvPr>
          <p:cNvSpPr>
            <a:spLocks noGrp="1"/>
          </p:cNvSpPr>
          <p:nvPr>
            <p:ph type="title" hasCustomPrompt="1"/>
          </p:nvPr>
        </p:nvSpPr>
        <p:spPr>
          <a:xfrm>
            <a:off x="609600" y="2716723"/>
            <a:ext cx="9360000" cy="1440000"/>
          </a:xfrm>
        </p:spPr>
        <p:txBody>
          <a:bodyPr anchor="t">
            <a:normAutofit/>
          </a:bodyPr>
          <a:lstStyle>
            <a:lvl1pPr algn="l">
              <a:defRPr sz="2933">
                <a:solidFill>
                  <a:schemeClr val="bg2"/>
                </a:solidFill>
              </a:defRPr>
            </a:lvl1pPr>
          </a:lstStyle>
          <a:p>
            <a:r>
              <a:rPr lang="it-IT" dirty="0"/>
              <a:t>Titolo del Divisorio - Generale</a:t>
            </a:r>
          </a:p>
        </p:txBody>
      </p:sp>
      <p:pic>
        <p:nvPicPr>
          <p:cNvPr id="3" name="Immagine 2" descr="Immagine che contiene testo, Elementi grafici, Carattere, schermata&#10;&#10;Descrizione generata automaticamente">
            <a:extLst>
              <a:ext uri="{FF2B5EF4-FFF2-40B4-BE49-F238E27FC236}">
                <a16:creationId xmlns:a16="http://schemas.microsoft.com/office/drawing/2014/main" id="{C98EA8A9-23C4-5B97-29B2-8A33D97B26B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0100" y="6189109"/>
            <a:ext cx="3104989" cy="689566"/>
          </a:xfrm>
          <a:prstGeom prst="rect">
            <a:avLst/>
          </a:prstGeom>
        </p:spPr>
      </p:pic>
    </p:spTree>
    <p:extLst>
      <p:ext uri="{BB962C8B-B14F-4D97-AF65-F5344CB8AC3E}">
        <p14:creationId xmlns:p14="http://schemas.microsoft.com/office/powerpoint/2010/main" val="2141563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usura">
    <p:bg>
      <p:bgPr>
        <a:solidFill>
          <a:srgbClr val="047835"/>
        </a:solidFill>
        <a:effectLst/>
      </p:bgPr>
    </p:bg>
    <p:spTree>
      <p:nvGrpSpPr>
        <p:cNvPr id="1" name=""/>
        <p:cNvGrpSpPr/>
        <p:nvPr/>
      </p:nvGrpSpPr>
      <p:grpSpPr>
        <a:xfrm>
          <a:off x="0" y="0"/>
          <a:ext cx="0" cy="0"/>
          <a:chOff x="0" y="0"/>
          <a:chExt cx="0" cy="0"/>
        </a:xfrm>
      </p:grpSpPr>
      <p:pic>
        <p:nvPicPr>
          <p:cNvPr id="3" name="Immagine 2" descr="Immagine che contiene arte&#10;&#10;Descrizione generata automaticamente">
            <a:extLst>
              <a:ext uri="{FF2B5EF4-FFF2-40B4-BE49-F238E27FC236}">
                <a16:creationId xmlns:a16="http://schemas.microsoft.com/office/drawing/2014/main" id="{D5D28410-F02B-37E9-B389-CBB6F2067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8" y="567"/>
            <a:ext cx="12190992" cy="6857433"/>
          </a:xfrm>
          <a:prstGeom prst="rect">
            <a:avLst/>
          </a:prstGeom>
        </p:spPr>
      </p:pic>
      <p:sp>
        <p:nvSpPr>
          <p:cNvPr id="10" name="CasellaDiTesto 9">
            <a:extLst>
              <a:ext uri="{FF2B5EF4-FFF2-40B4-BE49-F238E27FC236}">
                <a16:creationId xmlns:a16="http://schemas.microsoft.com/office/drawing/2014/main" id="{BFEFB372-C975-042C-236C-4EB87F3BA2B7}"/>
              </a:ext>
            </a:extLst>
          </p:cNvPr>
          <p:cNvSpPr txBox="1"/>
          <p:nvPr userDrawn="1"/>
        </p:nvSpPr>
        <p:spPr>
          <a:xfrm>
            <a:off x="609601" y="2502409"/>
            <a:ext cx="4097079" cy="512897"/>
          </a:xfrm>
          <a:prstGeom prst="rect">
            <a:avLst/>
          </a:prstGeom>
          <a:noFill/>
        </p:spPr>
        <p:txBody>
          <a:bodyPr wrap="square" lIns="0" tIns="0" rIns="0" bIns="0" rtlCol="0">
            <a:spAutoFit/>
          </a:bodyPr>
          <a:lstStyle/>
          <a:p>
            <a:r>
              <a:rPr lang="it-IT" sz="3333" b="1" dirty="0">
                <a:solidFill>
                  <a:schemeClr val="bg1"/>
                </a:solidFill>
                <a:latin typeface="+mj-lt"/>
              </a:rPr>
              <a:t>Grazie.</a:t>
            </a:r>
          </a:p>
        </p:txBody>
      </p:sp>
      <p:pic>
        <p:nvPicPr>
          <p:cNvPr id="4" name="Immagine 3">
            <a:extLst>
              <a:ext uri="{FF2B5EF4-FFF2-40B4-BE49-F238E27FC236}">
                <a16:creationId xmlns:a16="http://schemas.microsoft.com/office/drawing/2014/main" id="{25D27E42-AC6F-CC30-7A88-8424A8B792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04" y="476457"/>
            <a:ext cx="6484053" cy="1440000"/>
          </a:xfrm>
          <a:prstGeom prst="rect">
            <a:avLst/>
          </a:prstGeom>
        </p:spPr>
      </p:pic>
    </p:spTree>
    <p:extLst>
      <p:ext uri="{BB962C8B-B14F-4D97-AF65-F5344CB8AC3E}">
        <p14:creationId xmlns:p14="http://schemas.microsoft.com/office/powerpoint/2010/main" val="364172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ola colonna">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72B8283-F383-764C-BEF3-A49B5106B149}"/>
              </a:ext>
            </a:extLst>
          </p:cNvPr>
          <p:cNvSpPr>
            <a:spLocks noGrp="1"/>
          </p:cNvSpPr>
          <p:nvPr>
            <p:ph type="sldNum" sz="quarter" idx="12"/>
          </p:nvPr>
        </p:nvSpPr>
        <p:spPr/>
        <p:txBody>
          <a:bodyPr/>
          <a:lstStyle/>
          <a:p>
            <a:fld id="{C25C678E-4F8A-3F41-9C87-B58FCDFA0442}" type="slidenum">
              <a:rPr lang="it-IT" smtClean="0"/>
              <a:pPr/>
              <a:t>‹N›</a:t>
            </a:fld>
            <a:endParaRPr lang="it-IT" dirty="0"/>
          </a:p>
        </p:txBody>
      </p:sp>
      <p:sp>
        <p:nvSpPr>
          <p:cNvPr id="6" name="Segnaposto data 5">
            <a:extLst>
              <a:ext uri="{FF2B5EF4-FFF2-40B4-BE49-F238E27FC236}">
                <a16:creationId xmlns:a16="http://schemas.microsoft.com/office/drawing/2014/main" id="{6D3921AA-D032-C141-8DA5-26AAB774E166}"/>
              </a:ext>
            </a:extLst>
          </p:cNvPr>
          <p:cNvSpPr>
            <a:spLocks noGrp="1"/>
          </p:cNvSpPr>
          <p:nvPr>
            <p:ph type="dt" sz="half" idx="15"/>
          </p:nvPr>
        </p:nvSpPr>
        <p:spPr/>
        <p:txBody>
          <a:bodyPr/>
          <a:lstStyle/>
          <a:p>
            <a:endParaRPr lang="it-IT" dirty="0"/>
          </a:p>
        </p:txBody>
      </p:sp>
      <p:sp>
        <p:nvSpPr>
          <p:cNvPr id="12" name="Segnaposto piè di pagina 11">
            <a:extLst>
              <a:ext uri="{FF2B5EF4-FFF2-40B4-BE49-F238E27FC236}">
                <a16:creationId xmlns:a16="http://schemas.microsoft.com/office/drawing/2014/main" id="{24F9D46C-81DC-AF40-833E-A7AE9DCCAB36}"/>
              </a:ext>
            </a:extLst>
          </p:cNvPr>
          <p:cNvSpPr>
            <a:spLocks noGrp="1"/>
          </p:cNvSpPr>
          <p:nvPr>
            <p:ph type="ftr" sz="quarter" idx="16"/>
          </p:nvPr>
        </p:nvSpPr>
        <p:spPr>
          <a:xfrm>
            <a:off x="6096000" y="6435863"/>
            <a:ext cx="3840000" cy="365125"/>
          </a:xfrm>
        </p:spPr>
        <p:txBody>
          <a:bodyPr/>
          <a:lstStyle/>
          <a:p>
            <a:endParaRPr lang="it-IT" dirty="0"/>
          </a:p>
        </p:txBody>
      </p:sp>
      <p:sp>
        <p:nvSpPr>
          <p:cNvPr id="13" name="Segnaposto contenuto 12">
            <a:extLst>
              <a:ext uri="{FF2B5EF4-FFF2-40B4-BE49-F238E27FC236}">
                <a16:creationId xmlns:a16="http://schemas.microsoft.com/office/drawing/2014/main" id="{C3F81581-1F0F-A645-B943-AC93B4A185F1}"/>
              </a:ext>
            </a:extLst>
          </p:cNvPr>
          <p:cNvSpPr>
            <a:spLocks noGrp="1"/>
          </p:cNvSpPr>
          <p:nvPr>
            <p:ph sz="quarter" idx="19" hasCustomPrompt="1"/>
          </p:nvPr>
        </p:nvSpPr>
        <p:spPr>
          <a:xfrm>
            <a:off x="624417" y="1888068"/>
            <a:ext cx="9312000" cy="4180417"/>
          </a:xfrm>
        </p:spPr>
        <p:txBody>
          <a:bodyPr tIns="0" bIns="0">
            <a:noAutofit/>
          </a:bodyPr>
          <a:lstStyle>
            <a:lvl1pPr>
              <a:defRPr>
                <a:solidFill>
                  <a:schemeClr val="tx1"/>
                </a:solidFill>
              </a:defRPr>
            </a:lvl1pPr>
          </a:lstStyle>
          <a:p>
            <a:r>
              <a:rPr lang="it-IT" dirty="0"/>
              <a:t>Modifica gli stili del testo dello schema
Secondo livello
Terzo livello
Quarto livello
Quinto livello</a:t>
            </a:r>
          </a:p>
        </p:txBody>
      </p:sp>
      <p:sp>
        <p:nvSpPr>
          <p:cNvPr id="3" name="Titolo 2">
            <a:extLst>
              <a:ext uri="{FF2B5EF4-FFF2-40B4-BE49-F238E27FC236}">
                <a16:creationId xmlns:a16="http://schemas.microsoft.com/office/drawing/2014/main" id="{26B568C8-C48B-7745-9138-EA5FC0311134}"/>
              </a:ext>
            </a:extLst>
          </p:cNvPr>
          <p:cNvSpPr>
            <a:spLocks noGrp="1"/>
          </p:cNvSpPr>
          <p:nvPr>
            <p:ph type="title"/>
          </p:nvPr>
        </p:nvSpPr>
        <p:spPr>
          <a:xfrm>
            <a:off x="609600" y="11350"/>
            <a:ext cx="10972800" cy="778165"/>
          </a:xfrm>
        </p:spPr>
        <p:txBody>
          <a:bodyPr>
            <a:normAutofit/>
          </a:bodyPr>
          <a:lstStyle>
            <a:lvl1pPr>
              <a:defRPr sz="2400">
                <a:solidFill>
                  <a:schemeClr val="tx1"/>
                </a:solidFill>
              </a:defRPr>
            </a:lvl1pPr>
          </a:lstStyle>
          <a:p>
            <a:r>
              <a:rPr lang="it-IT" dirty="0"/>
              <a:t>Fare clic per modificare lo stile del titolo dello schema</a:t>
            </a:r>
          </a:p>
        </p:txBody>
      </p:sp>
      <p:sp>
        <p:nvSpPr>
          <p:cNvPr id="9" name="Segnaposto testo 10">
            <a:extLst>
              <a:ext uri="{FF2B5EF4-FFF2-40B4-BE49-F238E27FC236}">
                <a16:creationId xmlns:a16="http://schemas.microsoft.com/office/drawing/2014/main" id="{D2C93101-2B48-8741-8D92-DE207CEE86E7}"/>
              </a:ext>
            </a:extLst>
          </p:cNvPr>
          <p:cNvSpPr>
            <a:spLocks noGrp="1"/>
          </p:cNvSpPr>
          <p:nvPr>
            <p:ph type="body" sz="quarter" idx="18" hasCustomPrompt="1"/>
          </p:nvPr>
        </p:nvSpPr>
        <p:spPr>
          <a:xfrm>
            <a:off x="624417" y="1029943"/>
            <a:ext cx="6510867" cy="531284"/>
          </a:xfrm>
        </p:spPr>
        <p:txBody>
          <a:bodyPr>
            <a:noAutofit/>
          </a:bodyPr>
          <a:lstStyle>
            <a:lvl1pPr marL="0" indent="0">
              <a:buNone/>
              <a:defRPr sz="2000">
                <a:solidFill>
                  <a:schemeClr val="tx1">
                    <a:lumMod val="60000"/>
                    <a:lumOff val="40000"/>
                  </a:schemeClr>
                </a:solidFill>
              </a:defRPr>
            </a:lvl1pPr>
          </a:lstStyle>
          <a:p>
            <a:r>
              <a:rPr lang="it-IT" dirty="0"/>
              <a:t>Spazio Sottotitolo</a:t>
            </a:r>
          </a:p>
        </p:txBody>
      </p:sp>
      <p:pic>
        <p:nvPicPr>
          <p:cNvPr id="2" name="Immagine 1" descr="Immagine che contiene testo, Elementi grafici, Carattere, schermata&#10;&#10;Descrizione generata automaticamente">
            <a:extLst>
              <a:ext uri="{FF2B5EF4-FFF2-40B4-BE49-F238E27FC236}">
                <a16:creationId xmlns:a16="http://schemas.microsoft.com/office/drawing/2014/main" id="{DC024C02-676E-05EA-0379-57E310EEAA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132666494"/>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72B8283-F383-764C-BEF3-A49B5106B149}"/>
              </a:ext>
            </a:extLst>
          </p:cNvPr>
          <p:cNvSpPr>
            <a:spLocks noGrp="1"/>
          </p:cNvSpPr>
          <p:nvPr>
            <p:ph type="sldNum" sz="quarter" idx="12"/>
          </p:nvPr>
        </p:nvSpPr>
        <p:spPr/>
        <p:txBody>
          <a:bodyPr/>
          <a:lstStyle/>
          <a:p>
            <a:fld id="{C25C678E-4F8A-3F41-9C87-B58FCDFA0442}" type="slidenum">
              <a:rPr lang="it-IT" smtClean="0"/>
              <a:pPr/>
              <a:t>‹N›</a:t>
            </a:fld>
            <a:endParaRPr lang="it-IT" dirty="0"/>
          </a:p>
        </p:txBody>
      </p:sp>
      <p:sp>
        <p:nvSpPr>
          <p:cNvPr id="6" name="Segnaposto data 5">
            <a:extLst>
              <a:ext uri="{FF2B5EF4-FFF2-40B4-BE49-F238E27FC236}">
                <a16:creationId xmlns:a16="http://schemas.microsoft.com/office/drawing/2014/main" id="{6D3921AA-D032-C141-8DA5-26AAB774E166}"/>
              </a:ext>
            </a:extLst>
          </p:cNvPr>
          <p:cNvSpPr>
            <a:spLocks noGrp="1"/>
          </p:cNvSpPr>
          <p:nvPr>
            <p:ph type="dt" sz="half" idx="15"/>
          </p:nvPr>
        </p:nvSpPr>
        <p:spPr/>
        <p:txBody>
          <a:bodyPr/>
          <a:lstStyle/>
          <a:p>
            <a:endParaRPr lang="it-IT" dirty="0"/>
          </a:p>
        </p:txBody>
      </p:sp>
      <p:sp>
        <p:nvSpPr>
          <p:cNvPr id="12" name="Segnaposto piè di pagina 11">
            <a:extLst>
              <a:ext uri="{FF2B5EF4-FFF2-40B4-BE49-F238E27FC236}">
                <a16:creationId xmlns:a16="http://schemas.microsoft.com/office/drawing/2014/main" id="{24F9D46C-81DC-AF40-833E-A7AE9DCCAB36}"/>
              </a:ext>
            </a:extLst>
          </p:cNvPr>
          <p:cNvSpPr>
            <a:spLocks noGrp="1"/>
          </p:cNvSpPr>
          <p:nvPr>
            <p:ph type="ftr" sz="quarter" idx="16"/>
          </p:nvPr>
        </p:nvSpPr>
        <p:spPr>
          <a:xfrm>
            <a:off x="6096000" y="6435863"/>
            <a:ext cx="3840000" cy="365125"/>
          </a:xfrm>
        </p:spPr>
        <p:txBody>
          <a:bodyPr/>
          <a:lstStyle/>
          <a:p>
            <a:endParaRPr lang="it-IT" dirty="0"/>
          </a:p>
        </p:txBody>
      </p:sp>
      <p:sp>
        <p:nvSpPr>
          <p:cNvPr id="3" name="Titolo 2">
            <a:extLst>
              <a:ext uri="{FF2B5EF4-FFF2-40B4-BE49-F238E27FC236}">
                <a16:creationId xmlns:a16="http://schemas.microsoft.com/office/drawing/2014/main" id="{DD3B5D0D-5468-1E4B-9ED3-DD0E1C2C6D80}"/>
              </a:ext>
            </a:extLst>
          </p:cNvPr>
          <p:cNvSpPr>
            <a:spLocks noGrp="1"/>
          </p:cNvSpPr>
          <p:nvPr>
            <p:ph type="title"/>
          </p:nvPr>
        </p:nvSpPr>
        <p:spPr>
          <a:xfrm>
            <a:off x="609600" y="11582"/>
            <a:ext cx="10972800" cy="982693"/>
          </a:xfrm>
        </p:spPr>
        <p:txBody>
          <a:bodyPr/>
          <a:lstStyle>
            <a:lvl1pPr>
              <a:defRPr>
                <a:solidFill>
                  <a:schemeClr val="tx1"/>
                </a:solidFill>
              </a:defRPr>
            </a:lvl1pPr>
          </a:lstStyle>
          <a:p>
            <a:r>
              <a:rPr lang="it-IT" dirty="0"/>
              <a:t>Fare clic per modificare lo stile del titolo dello schema</a:t>
            </a:r>
          </a:p>
        </p:txBody>
      </p:sp>
      <p:sp>
        <p:nvSpPr>
          <p:cNvPr id="10" name="Segnaposto testo 10">
            <a:extLst>
              <a:ext uri="{FF2B5EF4-FFF2-40B4-BE49-F238E27FC236}">
                <a16:creationId xmlns:a16="http://schemas.microsoft.com/office/drawing/2014/main" id="{11914E5D-D88E-CD41-BCAA-D787580B0E58}"/>
              </a:ext>
            </a:extLst>
          </p:cNvPr>
          <p:cNvSpPr>
            <a:spLocks noGrp="1"/>
          </p:cNvSpPr>
          <p:nvPr>
            <p:ph type="body" sz="quarter" idx="18" hasCustomPrompt="1"/>
          </p:nvPr>
        </p:nvSpPr>
        <p:spPr>
          <a:xfrm>
            <a:off x="624417" y="1029943"/>
            <a:ext cx="6510867" cy="531284"/>
          </a:xfrm>
        </p:spPr>
        <p:txBody>
          <a:bodyPr>
            <a:noAutofit/>
          </a:bodyPr>
          <a:lstStyle>
            <a:lvl1pPr marL="0" indent="0">
              <a:buNone/>
              <a:defRPr sz="2000">
                <a:solidFill>
                  <a:schemeClr val="tx1">
                    <a:lumMod val="60000"/>
                    <a:lumOff val="40000"/>
                  </a:schemeClr>
                </a:solidFill>
              </a:defRPr>
            </a:lvl1pPr>
          </a:lstStyle>
          <a:p>
            <a:r>
              <a:rPr lang="it-IT" dirty="0"/>
              <a:t>Spazio Sottotitolo</a:t>
            </a:r>
          </a:p>
        </p:txBody>
      </p:sp>
      <p:pic>
        <p:nvPicPr>
          <p:cNvPr id="2" name="Immagine 1" descr="Immagine che contiene testo, Elementi grafici, Carattere, schermata&#10;&#10;Descrizione generata automaticamente">
            <a:extLst>
              <a:ext uri="{FF2B5EF4-FFF2-40B4-BE49-F238E27FC236}">
                <a16:creationId xmlns:a16="http://schemas.microsoft.com/office/drawing/2014/main" id="{4CCCC3A3-2029-DE9E-8988-30100AB70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3259476415"/>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ppia colonna txt+contenuto">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72B8283-F383-764C-BEF3-A49B5106B149}"/>
              </a:ext>
            </a:extLst>
          </p:cNvPr>
          <p:cNvSpPr>
            <a:spLocks noGrp="1"/>
          </p:cNvSpPr>
          <p:nvPr>
            <p:ph type="sldNum" sz="quarter" idx="12"/>
          </p:nvPr>
        </p:nvSpPr>
        <p:spPr/>
        <p:txBody>
          <a:bodyPr/>
          <a:lstStyle/>
          <a:p>
            <a:fld id="{C25C678E-4F8A-3F41-9C87-B58FCDFA0442}" type="slidenum">
              <a:rPr lang="it-IT" smtClean="0"/>
              <a:pPr/>
              <a:t>‹N›</a:t>
            </a:fld>
            <a:endParaRPr lang="it-IT" dirty="0"/>
          </a:p>
        </p:txBody>
      </p:sp>
      <p:sp>
        <p:nvSpPr>
          <p:cNvPr id="7" name="Segnaposto contenuto 6">
            <a:extLst>
              <a:ext uri="{FF2B5EF4-FFF2-40B4-BE49-F238E27FC236}">
                <a16:creationId xmlns:a16="http://schemas.microsoft.com/office/drawing/2014/main" id="{5578DE73-EA6F-234F-858C-A5136B0E7A57}"/>
              </a:ext>
            </a:extLst>
          </p:cNvPr>
          <p:cNvSpPr>
            <a:spLocks noGrp="1"/>
          </p:cNvSpPr>
          <p:nvPr>
            <p:ph sz="quarter" idx="13"/>
          </p:nvPr>
        </p:nvSpPr>
        <p:spPr>
          <a:xfrm>
            <a:off x="624418" y="1903315"/>
            <a:ext cx="5327649" cy="4165171"/>
          </a:xfrm>
        </p:spPr>
        <p:txBody>
          <a:bodyPr tIns="0" bIns="0"/>
          <a:lstStyle>
            <a:lvl1pPr>
              <a:defRPr>
                <a:solidFill>
                  <a:schemeClr val="tx1"/>
                </a:solidFill>
              </a:defRPr>
            </a:lvl1pPr>
          </a:lstStyle>
          <a:p>
            <a:r>
              <a:rPr lang="it-IT" dirty="0"/>
              <a:t>Modifica gli stili del testo dello schema
Secondo livello
Terzo livello
Quarto livello
Quinto livello</a:t>
            </a:r>
          </a:p>
        </p:txBody>
      </p:sp>
      <p:sp>
        <p:nvSpPr>
          <p:cNvPr id="8" name="Segnaposto contenuto 6">
            <a:extLst>
              <a:ext uri="{FF2B5EF4-FFF2-40B4-BE49-F238E27FC236}">
                <a16:creationId xmlns:a16="http://schemas.microsoft.com/office/drawing/2014/main" id="{DA9F3622-73DE-B04B-9E81-6A7956CEDC9D}"/>
              </a:ext>
            </a:extLst>
          </p:cNvPr>
          <p:cNvSpPr>
            <a:spLocks noGrp="1"/>
          </p:cNvSpPr>
          <p:nvPr>
            <p:ph sz="quarter" idx="14"/>
          </p:nvPr>
        </p:nvSpPr>
        <p:spPr>
          <a:xfrm>
            <a:off x="6239933" y="1903315"/>
            <a:ext cx="5952067" cy="4408584"/>
          </a:xfrm>
        </p:spPr>
        <p:txBody>
          <a:bodyPr tIns="0" bIns="0"/>
          <a:lstStyle>
            <a:lvl1pPr>
              <a:defRPr>
                <a:solidFill>
                  <a:schemeClr val="tx1"/>
                </a:solidFill>
              </a:defRPr>
            </a:lvl1pPr>
          </a:lstStyle>
          <a:p>
            <a:r>
              <a:rPr lang="it-IT" dirty="0"/>
              <a:t>Modifica gli stili del testo dello schema
Secondo livello
Terzo livello
Quarto livello
Quinto livello</a:t>
            </a:r>
          </a:p>
        </p:txBody>
      </p:sp>
      <p:sp>
        <p:nvSpPr>
          <p:cNvPr id="6" name="Segnaposto data 5">
            <a:extLst>
              <a:ext uri="{FF2B5EF4-FFF2-40B4-BE49-F238E27FC236}">
                <a16:creationId xmlns:a16="http://schemas.microsoft.com/office/drawing/2014/main" id="{6D3921AA-D032-C141-8DA5-26AAB774E166}"/>
              </a:ext>
            </a:extLst>
          </p:cNvPr>
          <p:cNvSpPr>
            <a:spLocks noGrp="1"/>
          </p:cNvSpPr>
          <p:nvPr>
            <p:ph type="dt" sz="half" idx="15"/>
          </p:nvPr>
        </p:nvSpPr>
        <p:spPr/>
        <p:txBody>
          <a:bodyPr/>
          <a:lstStyle/>
          <a:p>
            <a:endParaRPr lang="it-IT" dirty="0"/>
          </a:p>
        </p:txBody>
      </p:sp>
      <p:sp>
        <p:nvSpPr>
          <p:cNvPr id="12" name="Segnaposto piè di pagina 11">
            <a:extLst>
              <a:ext uri="{FF2B5EF4-FFF2-40B4-BE49-F238E27FC236}">
                <a16:creationId xmlns:a16="http://schemas.microsoft.com/office/drawing/2014/main" id="{24F9D46C-81DC-AF40-833E-A7AE9DCCAB36}"/>
              </a:ext>
            </a:extLst>
          </p:cNvPr>
          <p:cNvSpPr>
            <a:spLocks noGrp="1"/>
          </p:cNvSpPr>
          <p:nvPr>
            <p:ph type="ftr" sz="quarter" idx="16"/>
          </p:nvPr>
        </p:nvSpPr>
        <p:spPr>
          <a:xfrm>
            <a:off x="6096000" y="6435863"/>
            <a:ext cx="3840000" cy="365125"/>
          </a:xfrm>
        </p:spPr>
        <p:txBody>
          <a:bodyPr/>
          <a:lstStyle/>
          <a:p>
            <a:endParaRPr lang="it-IT" dirty="0"/>
          </a:p>
        </p:txBody>
      </p:sp>
      <p:sp>
        <p:nvSpPr>
          <p:cNvPr id="3" name="Titolo 2">
            <a:extLst>
              <a:ext uri="{FF2B5EF4-FFF2-40B4-BE49-F238E27FC236}">
                <a16:creationId xmlns:a16="http://schemas.microsoft.com/office/drawing/2014/main" id="{DD3B5D0D-5468-1E4B-9ED3-DD0E1C2C6D80}"/>
              </a:ext>
            </a:extLst>
          </p:cNvPr>
          <p:cNvSpPr>
            <a:spLocks noGrp="1"/>
          </p:cNvSpPr>
          <p:nvPr>
            <p:ph type="title" hasCustomPrompt="1"/>
          </p:nvPr>
        </p:nvSpPr>
        <p:spPr>
          <a:xfrm>
            <a:off x="609600" y="11581"/>
            <a:ext cx="10972800" cy="982693"/>
          </a:xfrm>
        </p:spPr>
        <p:txBody>
          <a:bodyPr/>
          <a:lstStyle>
            <a:lvl1pPr>
              <a:defRPr>
                <a:solidFill>
                  <a:schemeClr val="tx1"/>
                </a:solidFill>
              </a:defRPr>
            </a:lvl1pPr>
          </a:lstStyle>
          <a:p>
            <a:r>
              <a:rPr lang="it-IT" dirty="0"/>
              <a:t>Fare clic per modificare lo stile del </a:t>
            </a:r>
            <a:br>
              <a:rPr lang="it-IT" dirty="0"/>
            </a:br>
            <a:r>
              <a:rPr lang="it-IT" dirty="0"/>
              <a:t>titolo dello schema</a:t>
            </a:r>
          </a:p>
        </p:txBody>
      </p:sp>
      <p:sp>
        <p:nvSpPr>
          <p:cNvPr id="10" name="Segnaposto testo 10">
            <a:extLst>
              <a:ext uri="{FF2B5EF4-FFF2-40B4-BE49-F238E27FC236}">
                <a16:creationId xmlns:a16="http://schemas.microsoft.com/office/drawing/2014/main" id="{11914E5D-D88E-CD41-BCAA-D787580B0E58}"/>
              </a:ext>
            </a:extLst>
          </p:cNvPr>
          <p:cNvSpPr>
            <a:spLocks noGrp="1"/>
          </p:cNvSpPr>
          <p:nvPr>
            <p:ph type="body" sz="quarter" idx="18" hasCustomPrompt="1"/>
          </p:nvPr>
        </p:nvSpPr>
        <p:spPr>
          <a:xfrm>
            <a:off x="624417" y="1029943"/>
            <a:ext cx="6510867" cy="531284"/>
          </a:xfrm>
        </p:spPr>
        <p:txBody>
          <a:bodyPr>
            <a:noAutofit/>
          </a:bodyPr>
          <a:lstStyle>
            <a:lvl1pPr marL="0" indent="0">
              <a:buNone/>
              <a:defRPr sz="2000">
                <a:solidFill>
                  <a:schemeClr val="tx1">
                    <a:lumMod val="60000"/>
                    <a:lumOff val="40000"/>
                  </a:schemeClr>
                </a:solidFill>
              </a:defRPr>
            </a:lvl1pPr>
          </a:lstStyle>
          <a:p>
            <a:r>
              <a:rPr lang="it-IT" dirty="0"/>
              <a:t>Spazio Sottotitolo</a:t>
            </a:r>
          </a:p>
        </p:txBody>
      </p:sp>
      <p:pic>
        <p:nvPicPr>
          <p:cNvPr id="2" name="Immagine 1" descr="Immagine che contiene testo, Elementi grafici, Carattere, schermata&#10;&#10;Descrizione generata automaticamente">
            <a:extLst>
              <a:ext uri="{FF2B5EF4-FFF2-40B4-BE49-F238E27FC236}">
                <a16:creationId xmlns:a16="http://schemas.microsoft.com/office/drawing/2014/main" id="{E1F34A58-9DFB-09F8-BC26-5DC57E5F4E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1170595242"/>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magine full">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96E205C9-A3CC-E04A-9985-FC5734258A8E}"/>
              </a:ext>
            </a:extLst>
          </p:cNvPr>
          <p:cNvSpPr>
            <a:spLocks noGrp="1"/>
          </p:cNvSpPr>
          <p:nvPr>
            <p:ph type="pic" sz="quarter" idx="13"/>
          </p:nvPr>
        </p:nvSpPr>
        <p:spPr>
          <a:xfrm>
            <a:off x="0" y="-1"/>
            <a:ext cx="12192000" cy="6311900"/>
          </a:xfrm>
        </p:spPr>
        <p:txBody>
          <a:bodyPr/>
          <a:lstStyle/>
          <a:p>
            <a:endParaRPr lang="it-IT"/>
          </a:p>
        </p:txBody>
      </p:sp>
      <p:sp>
        <p:nvSpPr>
          <p:cNvPr id="2" name="Segnaposto data 1">
            <a:extLst>
              <a:ext uri="{FF2B5EF4-FFF2-40B4-BE49-F238E27FC236}">
                <a16:creationId xmlns:a16="http://schemas.microsoft.com/office/drawing/2014/main" id="{B19B3994-DBEF-E14E-80AC-2E088B7D9938}"/>
              </a:ext>
            </a:extLst>
          </p:cNvPr>
          <p:cNvSpPr>
            <a:spLocks noGrp="1"/>
          </p:cNvSpPr>
          <p:nvPr>
            <p:ph type="dt" sz="half" idx="14"/>
          </p:nvPr>
        </p:nvSpPr>
        <p:spPr/>
        <p:txBody>
          <a:bodyPr/>
          <a:lstStyle/>
          <a:p>
            <a:endParaRPr lang="it-IT" dirty="0"/>
          </a:p>
        </p:txBody>
      </p:sp>
      <p:sp>
        <p:nvSpPr>
          <p:cNvPr id="6" name="Segnaposto piè di pagina 5">
            <a:extLst>
              <a:ext uri="{FF2B5EF4-FFF2-40B4-BE49-F238E27FC236}">
                <a16:creationId xmlns:a16="http://schemas.microsoft.com/office/drawing/2014/main" id="{A18F7410-012C-4349-B57C-D0B031EA3809}"/>
              </a:ext>
            </a:extLst>
          </p:cNvPr>
          <p:cNvSpPr>
            <a:spLocks noGrp="1"/>
          </p:cNvSpPr>
          <p:nvPr>
            <p:ph type="ftr" sz="quarter" idx="15"/>
          </p:nvPr>
        </p:nvSpPr>
        <p:spPr>
          <a:xfrm>
            <a:off x="6096000" y="6435863"/>
            <a:ext cx="3840000" cy="365125"/>
          </a:xfrm>
        </p:spPr>
        <p:txBody>
          <a:bodyPr/>
          <a:lstStyle/>
          <a:p>
            <a:endParaRPr lang="it-IT" dirty="0"/>
          </a:p>
        </p:txBody>
      </p:sp>
      <p:sp>
        <p:nvSpPr>
          <p:cNvPr id="7" name="Segnaposto numero diapositiva 6">
            <a:extLst>
              <a:ext uri="{FF2B5EF4-FFF2-40B4-BE49-F238E27FC236}">
                <a16:creationId xmlns:a16="http://schemas.microsoft.com/office/drawing/2014/main" id="{1008F079-9669-B94E-8526-A555DA447881}"/>
              </a:ext>
            </a:extLst>
          </p:cNvPr>
          <p:cNvSpPr>
            <a:spLocks noGrp="1"/>
          </p:cNvSpPr>
          <p:nvPr>
            <p:ph type="sldNum" sz="quarter" idx="16"/>
          </p:nvPr>
        </p:nvSpPr>
        <p:spPr/>
        <p:txBody>
          <a:bodyPr/>
          <a:lstStyle/>
          <a:p>
            <a:fld id="{C25C678E-4F8A-3F41-9C87-B58FCDFA0442}" type="slidenum">
              <a:rPr lang="it-IT" smtClean="0"/>
              <a:pPr/>
              <a:t>‹N›</a:t>
            </a:fld>
            <a:endParaRPr lang="it-IT" dirty="0"/>
          </a:p>
        </p:txBody>
      </p:sp>
      <p:pic>
        <p:nvPicPr>
          <p:cNvPr id="3" name="Immagine 2" descr="Immagine che contiene testo, Elementi grafici, Carattere, schermata&#10;&#10;Descrizione generata automaticamente">
            <a:extLst>
              <a:ext uri="{FF2B5EF4-FFF2-40B4-BE49-F238E27FC236}">
                <a16:creationId xmlns:a16="http://schemas.microsoft.com/office/drawing/2014/main" id="{C2616EC5-0572-E781-D74A-3B4EF5B87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2403861014"/>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guide id="5" orient="horz" pos="30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19B3994-DBEF-E14E-80AC-2E088B7D9938}"/>
              </a:ext>
            </a:extLst>
          </p:cNvPr>
          <p:cNvSpPr>
            <a:spLocks noGrp="1"/>
          </p:cNvSpPr>
          <p:nvPr>
            <p:ph type="dt" sz="half" idx="14"/>
          </p:nvPr>
        </p:nvSpPr>
        <p:spPr/>
        <p:txBody>
          <a:bodyPr/>
          <a:lstStyle/>
          <a:p>
            <a:endParaRPr lang="it-IT" dirty="0"/>
          </a:p>
        </p:txBody>
      </p:sp>
      <p:sp>
        <p:nvSpPr>
          <p:cNvPr id="6" name="Segnaposto piè di pagina 5">
            <a:extLst>
              <a:ext uri="{FF2B5EF4-FFF2-40B4-BE49-F238E27FC236}">
                <a16:creationId xmlns:a16="http://schemas.microsoft.com/office/drawing/2014/main" id="{A18F7410-012C-4349-B57C-D0B031EA3809}"/>
              </a:ext>
            </a:extLst>
          </p:cNvPr>
          <p:cNvSpPr>
            <a:spLocks noGrp="1"/>
          </p:cNvSpPr>
          <p:nvPr>
            <p:ph type="ftr" sz="quarter" idx="15"/>
          </p:nvPr>
        </p:nvSpPr>
        <p:spPr>
          <a:xfrm>
            <a:off x="6096000" y="6435863"/>
            <a:ext cx="3840000" cy="365125"/>
          </a:xfrm>
        </p:spPr>
        <p:txBody>
          <a:bodyPr/>
          <a:lstStyle/>
          <a:p>
            <a:endParaRPr lang="it-IT" dirty="0"/>
          </a:p>
        </p:txBody>
      </p:sp>
      <p:sp>
        <p:nvSpPr>
          <p:cNvPr id="7" name="Segnaposto numero diapositiva 6">
            <a:extLst>
              <a:ext uri="{FF2B5EF4-FFF2-40B4-BE49-F238E27FC236}">
                <a16:creationId xmlns:a16="http://schemas.microsoft.com/office/drawing/2014/main" id="{1008F079-9669-B94E-8526-A555DA447881}"/>
              </a:ext>
            </a:extLst>
          </p:cNvPr>
          <p:cNvSpPr>
            <a:spLocks noGrp="1"/>
          </p:cNvSpPr>
          <p:nvPr>
            <p:ph type="sldNum" sz="quarter" idx="16"/>
          </p:nvPr>
        </p:nvSpPr>
        <p:spPr/>
        <p:txBody>
          <a:bodyPr/>
          <a:lstStyle/>
          <a:p>
            <a:fld id="{C25C678E-4F8A-3F41-9C87-B58FCDFA0442}" type="slidenum">
              <a:rPr lang="it-IT" smtClean="0"/>
              <a:pPr/>
              <a:t>‹N›</a:t>
            </a:fld>
            <a:endParaRPr lang="it-IT" dirty="0"/>
          </a:p>
        </p:txBody>
      </p:sp>
      <p:pic>
        <p:nvPicPr>
          <p:cNvPr id="3" name="Immagine 2" descr="Immagine che contiene testo, Elementi grafici, Carattere, schermata&#10;&#10;Descrizione generata automaticamente">
            <a:extLst>
              <a:ext uri="{FF2B5EF4-FFF2-40B4-BE49-F238E27FC236}">
                <a16:creationId xmlns:a16="http://schemas.microsoft.com/office/drawing/2014/main" id="{C2616EC5-0572-E781-D74A-3B4EF5B875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spTree>
    <p:extLst>
      <p:ext uri="{BB962C8B-B14F-4D97-AF65-F5344CB8AC3E}">
        <p14:creationId xmlns:p14="http://schemas.microsoft.com/office/powerpoint/2010/main" val="3977957050"/>
      </p:ext>
    </p:extLst>
  </p:cSld>
  <p:clrMapOvr>
    <a:masterClrMapping/>
  </p:clrMapOvr>
  <p:extLst>
    <p:ext uri="{DCECCB84-F9BA-43D5-87BE-67443E8EF086}">
      <p15:sldGuideLst xmlns:p15="http://schemas.microsoft.com/office/powerpoint/2012/main">
        <p15:guide id="1" pos="2880">
          <p15:clr>
            <a:srgbClr val="FBAE40"/>
          </p15:clr>
        </p15:guide>
        <p15:guide id="2" pos="295">
          <p15:clr>
            <a:srgbClr val="FBAE40"/>
          </p15:clr>
        </p15:guide>
        <p15:guide id="3" pos="2812">
          <p15:clr>
            <a:srgbClr val="FBAE40"/>
          </p15:clr>
        </p15:guide>
        <p15:guide id="4" pos="2948">
          <p15:clr>
            <a:srgbClr val="FBAE40"/>
          </p15:clr>
        </p15:guide>
        <p15:guide id="5" orient="horz" pos="304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L_interno ">
    <p:spTree>
      <p:nvGrpSpPr>
        <p:cNvPr id="1" name=""/>
        <p:cNvGrpSpPr/>
        <p:nvPr/>
      </p:nvGrpSpPr>
      <p:grpSpPr>
        <a:xfrm>
          <a:off x="0" y="0"/>
          <a:ext cx="0" cy="0"/>
          <a:chOff x="0" y="0"/>
          <a:chExt cx="0" cy="0"/>
        </a:xfrm>
      </p:grpSpPr>
      <p:sp>
        <p:nvSpPr>
          <p:cNvPr id="9" name="Titolo 1"/>
          <p:cNvSpPr>
            <a:spLocks noGrp="1"/>
          </p:cNvSpPr>
          <p:nvPr>
            <p:ph type="ctrTitle" hasCustomPrompt="1"/>
          </p:nvPr>
        </p:nvSpPr>
        <p:spPr>
          <a:xfrm>
            <a:off x="0" y="4903"/>
            <a:ext cx="10363200" cy="584776"/>
          </a:xfrm>
        </p:spPr>
        <p:txBody>
          <a:bodyPr>
            <a:normAutofit/>
          </a:bodyPr>
          <a:lstStyle>
            <a:lvl1pPr algn="l">
              <a:defRPr sz="2400">
                <a:solidFill>
                  <a:srgbClr val="056633"/>
                </a:solidFill>
                <a:latin typeface="+mj-lt"/>
              </a:defRPr>
            </a:lvl1pPr>
          </a:lstStyle>
          <a:p>
            <a:r>
              <a:rPr lang="it-IT"/>
              <a:t>Titolo</a:t>
            </a:r>
          </a:p>
        </p:txBody>
      </p:sp>
      <p:sp>
        <p:nvSpPr>
          <p:cNvPr id="11" name="CasellaDiTesto 10"/>
          <p:cNvSpPr txBox="1"/>
          <p:nvPr userDrawn="1"/>
        </p:nvSpPr>
        <p:spPr>
          <a:xfrm>
            <a:off x="-116781" y="1985289"/>
            <a:ext cx="184731" cy="584775"/>
          </a:xfrm>
          <a:prstGeom prst="rect">
            <a:avLst/>
          </a:prstGeom>
          <a:noFill/>
        </p:spPr>
        <p:txBody>
          <a:bodyPr wrap="none" rtlCol="0">
            <a:spAutoFit/>
          </a:bodyPr>
          <a:lstStyle/>
          <a:p>
            <a:endParaRPr lang="it-IT" sz="3200"/>
          </a:p>
        </p:txBody>
      </p:sp>
      <p:sp>
        <p:nvSpPr>
          <p:cNvPr id="7" name="Segnaposto numero diapositiva 5">
            <a:extLst>
              <a:ext uri="{FF2B5EF4-FFF2-40B4-BE49-F238E27FC236}">
                <a16:creationId xmlns:a16="http://schemas.microsoft.com/office/drawing/2014/main" id="{BE83E89D-8C05-4523-B5BF-6B9AFEDD4937}"/>
              </a:ext>
            </a:extLst>
          </p:cNvPr>
          <p:cNvSpPr>
            <a:spLocks noGrp="1"/>
          </p:cNvSpPr>
          <p:nvPr>
            <p:ph type="sldNum" sz="quarter" idx="10"/>
          </p:nvPr>
        </p:nvSpPr>
        <p:spPr>
          <a:xfrm>
            <a:off x="11662926" y="6583782"/>
            <a:ext cx="529075" cy="215850"/>
          </a:xfrm>
          <a:prstGeom prst="rect">
            <a:avLst/>
          </a:prstGeom>
        </p:spPr>
        <p:txBody>
          <a:bodyPr vert="horz" wrap="square" lIns="80165" tIns="40083" rIns="80165" bIns="40083" numCol="1" anchor="t" anchorCtr="0" compatLnSpc="1">
            <a:prstTxWarp prst="textNoShape">
              <a:avLst/>
            </a:prstTxWarp>
          </a:bodyPr>
          <a:lstStyle>
            <a:lvl1pPr defTabSz="912813">
              <a:defRPr sz="1000">
                <a:solidFill>
                  <a:schemeClr val="bg1"/>
                </a:solidFill>
                <a:latin typeface="Calibri" panose="020F0502020204030204" pitchFamily="34" charset="0"/>
                <a:cs typeface="+mn-cs"/>
              </a:defRPr>
            </a:lvl1pPr>
          </a:lstStyle>
          <a:p>
            <a:pPr>
              <a:defRPr/>
            </a:pPr>
            <a:fld id="{7180326F-E721-41DD-ABF0-E30673304D32}" type="slidenum">
              <a:rPr lang="it-IT" altLang="it-IT" smtClean="0"/>
              <a:pPr>
                <a:defRPr/>
              </a:pPr>
              <a:t>‹N›</a:t>
            </a:fld>
            <a:endParaRPr lang="it-IT" altLang="it-IT"/>
          </a:p>
        </p:txBody>
      </p:sp>
      <p:pic>
        <p:nvPicPr>
          <p:cNvPr id="12" name="Picture 1">
            <a:extLst>
              <a:ext uri="{FF2B5EF4-FFF2-40B4-BE49-F238E27FC236}">
                <a16:creationId xmlns:a16="http://schemas.microsoft.com/office/drawing/2014/main" id="{E9AD6258-3046-DD05-6124-DA6DE8366111}"/>
              </a:ext>
            </a:extLst>
          </p:cNvPr>
          <p:cNvPicPr>
            <a:picLocks noChangeAspect="1"/>
          </p:cNvPicPr>
          <p:nvPr userDrawn="1"/>
        </p:nvPicPr>
        <p:blipFill rotWithShape="1">
          <a:blip r:embed="rId2">
            <a:clrChange>
              <a:clrFrom>
                <a:srgbClr val="FFFFFF"/>
              </a:clrFrom>
              <a:clrTo>
                <a:srgbClr val="FFFFFF">
                  <a:alpha val="0"/>
                </a:srgbClr>
              </a:clrTo>
            </a:clrChange>
          </a:blip>
          <a:srcRect l="4952" t="52291" r="5920" b="32818"/>
          <a:stretch/>
        </p:blipFill>
        <p:spPr>
          <a:xfrm>
            <a:off x="17365" y="6473759"/>
            <a:ext cx="2382935" cy="364937"/>
          </a:xfrm>
          <a:prstGeom prst="rect">
            <a:avLst/>
          </a:prstGeom>
        </p:spPr>
      </p:pic>
    </p:spTree>
    <p:extLst>
      <p:ext uri="{BB962C8B-B14F-4D97-AF65-F5344CB8AC3E}">
        <p14:creationId xmlns:p14="http://schemas.microsoft.com/office/powerpoint/2010/main" val="3179411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143C-D96E-D1B1-C3CC-903F3C97E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F3A6E5B9-7D6E-780D-C00D-7FA57D3F9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45977D4F-951D-58DF-0015-9DC7CA23703D}"/>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395FEFA6-81DA-3840-F56C-3FA40C31FA5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32EF301-275F-42F1-C5A0-EAD8E8DAA140}"/>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387888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5CD3-840B-84A5-22CB-BDF7B41A6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78713B48-BEC2-0EDB-32B6-E83C397BC1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F9D23C-F228-D5B5-2FDB-703D48F77CAC}"/>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05BDBAAE-524B-2630-C28D-538A031B21E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DC7C90B-4070-16AB-800C-AE15087CC04D}"/>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15353336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6C2D2-43EF-6670-BB7A-5CFC98CB23F5}"/>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DE4C1790-7F98-3C53-7FDB-BAF413F6EE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006A53F-A9CD-23F7-0800-5784BCAC194F}"/>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32E3E4CD-DEF9-0056-38A6-AE6A04FD726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E3D7AE1-1E13-1418-13F0-734BC9CBB48D}"/>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3139773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C5CD3-840B-84A5-22CB-BDF7B41A6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78713B48-BEC2-0EDB-32B6-E83C397BC1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F9D23C-F228-D5B5-2FDB-703D48F77CAC}"/>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05BDBAAE-524B-2630-C28D-538A031B21E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DC7C90B-4070-16AB-800C-AE15087CC04D}"/>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714685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8B62-0541-D078-1CC7-25CBFA79687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B2E57C7-4233-B353-B14E-5C352683F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F98A49C1-3D23-41D0-E51E-8165721C49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05B0947-98CB-0B75-56C4-D088942C0C78}"/>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EA4E4792-2D4F-3470-10D6-885926074CF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80F498E-1BC4-E522-6AC6-E45FBA1247BE}"/>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3337243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FA96-28A7-2B32-A7FB-9E87DBB43F1F}"/>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58D3FBB-4556-FD34-7132-6E49A9C6F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E05DF-5AC9-E35E-EA23-E0F653744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048B2996-8536-97AE-7B17-851BEA09E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179D8-6E27-A716-F9AF-DD569E261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C3E3261A-D363-7EC7-AEC4-587D87D1A7B4}"/>
              </a:ext>
            </a:extLst>
          </p:cNvPr>
          <p:cNvSpPr>
            <a:spLocks noGrp="1"/>
          </p:cNvSpPr>
          <p:nvPr>
            <p:ph type="dt" sz="half" idx="10"/>
          </p:nvPr>
        </p:nvSpPr>
        <p:spPr/>
        <p:txBody>
          <a:bodyPr/>
          <a:lstStyle/>
          <a:p>
            <a:endParaRPr lang="it-IT"/>
          </a:p>
        </p:txBody>
      </p:sp>
      <p:sp>
        <p:nvSpPr>
          <p:cNvPr id="8" name="Footer Placeholder 7">
            <a:extLst>
              <a:ext uri="{FF2B5EF4-FFF2-40B4-BE49-F238E27FC236}">
                <a16:creationId xmlns:a16="http://schemas.microsoft.com/office/drawing/2014/main" id="{8F664B99-B12E-6AB3-824C-1027F9900F85}"/>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C67FC6D8-FDF6-74A6-A95E-8E2258BCFE4B}"/>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2683350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7D87-B0CB-73D1-392F-59003813D272}"/>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9A2D6BF-9BC4-E0B9-AB7C-0E140CF7F8E9}"/>
              </a:ext>
            </a:extLst>
          </p:cNvPr>
          <p:cNvSpPr>
            <a:spLocks noGrp="1"/>
          </p:cNvSpPr>
          <p:nvPr>
            <p:ph type="dt" sz="half" idx="10"/>
          </p:nvPr>
        </p:nvSpPr>
        <p:spPr/>
        <p:txBody>
          <a:bodyPr/>
          <a:lstStyle/>
          <a:p>
            <a:endParaRPr lang="it-IT"/>
          </a:p>
        </p:txBody>
      </p:sp>
      <p:sp>
        <p:nvSpPr>
          <p:cNvPr id="4" name="Footer Placeholder 3">
            <a:extLst>
              <a:ext uri="{FF2B5EF4-FFF2-40B4-BE49-F238E27FC236}">
                <a16:creationId xmlns:a16="http://schemas.microsoft.com/office/drawing/2014/main" id="{9C4D2482-5FEF-8A23-9F21-1186765E5A01}"/>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0E7DD4EC-7C33-DB7C-79A9-53D51ED3F58E}"/>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14451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2074C-4B66-3954-235B-CD1E5CA64B03}"/>
              </a:ext>
            </a:extLst>
          </p:cNvPr>
          <p:cNvSpPr>
            <a:spLocks noGrp="1"/>
          </p:cNvSpPr>
          <p:nvPr>
            <p:ph type="dt" sz="half" idx="10"/>
          </p:nvPr>
        </p:nvSpPr>
        <p:spPr/>
        <p:txBody>
          <a:bodyPr/>
          <a:lstStyle/>
          <a:p>
            <a:endParaRPr lang="it-IT"/>
          </a:p>
        </p:txBody>
      </p:sp>
      <p:sp>
        <p:nvSpPr>
          <p:cNvPr id="3" name="Footer Placeholder 2">
            <a:extLst>
              <a:ext uri="{FF2B5EF4-FFF2-40B4-BE49-F238E27FC236}">
                <a16:creationId xmlns:a16="http://schemas.microsoft.com/office/drawing/2014/main" id="{FF5B12A8-067E-FC7B-1F56-A21D7EB51497}"/>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29F9E31-4F3B-FB92-35CB-3EC27B5F081E}"/>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211878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5DD8-BD7C-9764-E647-A225B3228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C32F7BD-CF9F-68AB-D4BF-BB8902830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CFB1213-FEBE-C60F-F4A3-80369D71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39CB6-B726-99D4-ECF5-8E8B6D0F94DF}"/>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FE55F069-4C53-1365-A40B-B2A6253986E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239D3829-F4D9-9CC7-A8F9-43603DCB8B1B}"/>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1166908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CDD6-EA62-C2B6-BA6E-C3726618B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69E9D9AA-3A43-07A1-6B23-E05DB055F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00491AD5-0612-B097-4E36-BB8445A03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BD25E-D8CF-9425-395B-A8BBA948409D}"/>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7BF92D3A-88CC-FF11-24EE-ACAB7CF7F33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583BB14D-4153-6123-8419-AA7230E264B2}"/>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517289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04273-DE98-ED95-84F5-4A91C8D42FC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FCC74AB4-F95D-2492-5301-2BDC2AC0BD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5B778321-3E4C-6525-3CA9-83FCF2DB8C1B}"/>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09FD19FE-71B1-FAEE-8D6F-8F5B4752509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9DF62A6F-C1E5-9F10-54A7-2473E2D6E8D2}"/>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1048675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C0300-B4C0-45F8-427D-698C79B475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C3B346CC-AE72-2B5E-C489-03BADDD83B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FC5B4E88-97D2-5F49-0E24-A6CBCD6B9CC3}"/>
              </a:ext>
            </a:extLst>
          </p:cNvPr>
          <p:cNvSpPr>
            <a:spLocks noGrp="1"/>
          </p:cNvSpPr>
          <p:nvPr>
            <p:ph type="dt" sz="half" idx="10"/>
          </p:nvPr>
        </p:nvSpPr>
        <p:spPr/>
        <p:txBody>
          <a:bodyPr/>
          <a:lstStyle/>
          <a:p>
            <a:endParaRPr lang="it-IT"/>
          </a:p>
        </p:txBody>
      </p:sp>
      <p:sp>
        <p:nvSpPr>
          <p:cNvPr id="5" name="Footer Placeholder 4">
            <a:extLst>
              <a:ext uri="{FF2B5EF4-FFF2-40B4-BE49-F238E27FC236}">
                <a16:creationId xmlns:a16="http://schemas.microsoft.com/office/drawing/2014/main" id="{60DA7CAE-51B4-BB37-3BAB-D4D4CCF0401F}"/>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B577C98D-FB6F-A71E-94FF-A535FC703CBB}"/>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287537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8B62-0541-D078-1CC7-25CBFA79687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3B2E57C7-4233-B353-B14E-5C352683FE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F98A49C1-3D23-41D0-E51E-8165721C49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B05B0947-98CB-0B75-56C4-D088942C0C78}"/>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EA4E4792-2D4F-3470-10D6-885926074CF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80F498E-1BC4-E522-6AC6-E45FBA1247BE}"/>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3652025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7" name="Immagine 6" descr="Immagine che contiene Policromia">
            <a:extLst>
              <a:ext uri="{FF2B5EF4-FFF2-40B4-BE49-F238E27FC236}">
                <a16:creationId xmlns:a16="http://schemas.microsoft.com/office/drawing/2014/main" id="{58EAD528-8630-8F9D-0258-1251DFAF90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41004" y="3250886"/>
            <a:ext cx="10657183" cy="2195132"/>
          </a:xfrm>
          <a:prstGeom prst="rect">
            <a:avLst/>
          </a:prstGeom>
        </p:spPr>
      </p:pic>
      <p:sp>
        <p:nvSpPr>
          <p:cNvPr id="13" name="Rettangolo 3">
            <a:extLst>
              <a:ext uri="{FF2B5EF4-FFF2-40B4-BE49-F238E27FC236}">
                <a16:creationId xmlns:a16="http://schemas.microsoft.com/office/drawing/2014/main" id="{4533883A-6227-4D1D-8D62-D59D89AF7754}"/>
              </a:ext>
            </a:extLst>
          </p:cNvPr>
          <p:cNvSpPr/>
          <p:nvPr/>
        </p:nvSpPr>
        <p:spPr>
          <a:xfrm>
            <a:off x="1" y="3"/>
            <a:ext cx="12189884" cy="6857999"/>
          </a:xfrm>
          <a:prstGeom prst="rect">
            <a:avLst/>
          </a:prstGeom>
          <a:solidFill>
            <a:srgbClr val="017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9"/>
          </a:p>
        </p:txBody>
      </p:sp>
      <p:sp>
        <p:nvSpPr>
          <p:cNvPr id="14" name="Rettangolo 12">
            <a:extLst>
              <a:ext uri="{FF2B5EF4-FFF2-40B4-BE49-F238E27FC236}">
                <a16:creationId xmlns:a16="http://schemas.microsoft.com/office/drawing/2014/main" id="{803520D7-7B82-4E79-92A1-2E502EC90087}"/>
              </a:ext>
            </a:extLst>
          </p:cNvPr>
          <p:cNvSpPr/>
          <p:nvPr/>
        </p:nvSpPr>
        <p:spPr>
          <a:xfrm>
            <a:off x="344626" y="191790"/>
            <a:ext cx="11510681" cy="6360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799"/>
          </a:p>
        </p:txBody>
      </p:sp>
      <p:sp>
        <p:nvSpPr>
          <p:cNvPr id="4" name="Title 3">
            <a:extLst>
              <a:ext uri="{FF2B5EF4-FFF2-40B4-BE49-F238E27FC236}">
                <a16:creationId xmlns:a16="http://schemas.microsoft.com/office/drawing/2014/main" id="{372EA666-640D-437D-8F66-19AC486758A1}"/>
              </a:ext>
            </a:extLst>
          </p:cNvPr>
          <p:cNvSpPr>
            <a:spLocks noGrp="1"/>
          </p:cNvSpPr>
          <p:nvPr>
            <p:ph type="title"/>
          </p:nvPr>
        </p:nvSpPr>
        <p:spPr>
          <a:xfrm>
            <a:off x="838200" y="3186155"/>
            <a:ext cx="10515600" cy="1325563"/>
          </a:xfrm>
          <a:prstGeom prst="rect">
            <a:avLst/>
          </a:prstGeom>
        </p:spPr>
        <p:txBody>
          <a:bodyPr/>
          <a:lstStyle>
            <a:lvl1pPr>
              <a:defRPr sz="2800" b="1">
                <a:latin typeface="Arial" panose="020B0604020202020204" pitchFamily="34" charset="0"/>
                <a:cs typeface="Arial" panose="020B0604020202020204" pitchFamily="34" charset="0"/>
              </a:defRPr>
            </a:lvl1pPr>
          </a:lstStyle>
          <a:p>
            <a:r>
              <a:rPr lang="en-US"/>
              <a:t>Click to edit Master title style</a:t>
            </a:r>
            <a:endParaRPr lang="it-IT"/>
          </a:p>
        </p:txBody>
      </p:sp>
      <p:pic>
        <p:nvPicPr>
          <p:cNvPr id="8" name="Immagine 7" descr="Immagine che contiene Policromia">
            <a:extLst>
              <a:ext uri="{FF2B5EF4-FFF2-40B4-BE49-F238E27FC236}">
                <a16:creationId xmlns:a16="http://schemas.microsoft.com/office/drawing/2014/main" id="{DC5AB593-FCD6-DF7A-9361-30F87B6219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870116" y="3218354"/>
            <a:ext cx="10657183" cy="2195132"/>
          </a:xfrm>
          <a:prstGeom prst="rect">
            <a:avLst/>
          </a:prstGeom>
        </p:spPr>
      </p:pic>
      <p:pic>
        <p:nvPicPr>
          <p:cNvPr id="9" name="Picture 1">
            <a:extLst>
              <a:ext uri="{FF2B5EF4-FFF2-40B4-BE49-F238E27FC236}">
                <a16:creationId xmlns:a16="http://schemas.microsoft.com/office/drawing/2014/main" id="{4371D16F-D2BD-DA71-B914-5893FEDD9FA4}"/>
              </a:ext>
            </a:extLst>
          </p:cNvPr>
          <p:cNvPicPr>
            <a:picLocks noChangeAspect="1"/>
          </p:cNvPicPr>
          <p:nvPr userDrawn="1"/>
        </p:nvPicPr>
        <p:blipFill rotWithShape="1">
          <a:blip r:embed="rId3">
            <a:clrChange>
              <a:clrFrom>
                <a:srgbClr val="FFFFFF"/>
              </a:clrFrom>
              <a:clrTo>
                <a:srgbClr val="FFFFFF">
                  <a:alpha val="0"/>
                </a:srgbClr>
              </a:clrTo>
            </a:clrChange>
          </a:blip>
          <a:srcRect l="4952" t="52291" r="5920" b="32818"/>
          <a:stretch/>
        </p:blipFill>
        <p:spPr>
          <a:xfrm>
            <a:off x="870116" y="5415301"/>
            <a:ext cx="4732448" cy="724756"/>
          </a:xfrm>
          <a:prstGeom prst="rect">
            <a:avLst/>
          </a:prstGeom>
        </p:spPr>
      </p:pic>
    </p:spTree>
    <p:extLst>
      <p:ext uri="{BB962C8B-B14F-4D97-AF65-F5344CB8AC3E}">
        <p14:creationId xmlns:p14="http://schemas.microsoft.com/office/powerpoint/2010/main" val="3223350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RL_interno ">
    <p:spTree>
      <p:nvGrpSpPr>
        <p:cNvPr id="1" name=""/>
        <p:cNvGrpSpPr/>
        <p:nvPr/>
      </p:nvGrpSpPr>
      <p:grpSpPr>
        <a:xfrm>
          <a:off x="0" y="0"/>
          <a:ext cx="0" cy="0"/>
          <a:chOff x="0" y="0"/>
          <a:chExt cx="0" cy="0"/>
        </a:xfrm>
      </p:grpSpPr>
      <p:sp>
        <p:nvSpPr>
          <p:cNvPr id="9" name="Titolo 1"/>
          <p:cNvSpPr>
            <a:spLocks noGrp="1"/>
          </p:cNvSpPr>
          <p:nvPr>
            <p:ph type="ctrTitle" hasCustomPrompt="1"/>
          </p:nvPr>
        </p:nvSpPr>
        <p:spPr>
          <a:xfrm>
            <a:off x="0" y="4903"/>
            <a:ext cx="10363200" cy="584776"/>
          </a:xfrm>
        </p:spPr>
        <p:txBody>
          <a:bodyPr>
            <a:normAutofit/>
          </a:bodyPr>
          <a:lstStyle>
            <a:lvl1pPr algn="l">
              <a:defRPr sz="2400">
                <a:solidFill>
                  <a:srgbClr val="056633"/>
                </a:solidFill>
                <a:latin typeface="+mj-lt"/>
              </a:defRPr>
            </a:lvl1pPr>
          </a:lstStyle>
          <a:p>
            <a:r>
              <a:rPr lang="it-IT"/>
              <a:t>Titolo</a:t>
            </a:r>
          </a:p>
        </p:txBody>
      </p:sp>
      <p:sp>
        <p:nvSpPr>
          <p:cNvPr id="11" name="CasellaDiTesto 10"/>
          <p:cNvSpPr txBox="1"/>
          <p:nvPr userDrawn="1"/>
        </p:nvSpPr>
        <p:spPr>
          <a:xfrm>
            <a:off x="-116781" y="1985289"/>
            <a:ext cx="184731" cy="584775"/>
          </a:xfrm>
          <a:prstGeom prst="rect">
            <a:avLst/>
          </a:prstGeom>
          <a:noFill/>
        </p:spPr>
        <p:txBody>
          <a:bodyPr wrap="none" rtlCol="0">
            <a:spAutoFit/>
          </a:bodyPr>
          <a:lstStyle/>
          <a:p>
            <a:endParaRPr lang="it-IT" sz="3200"/>
          </a:p>
        </p:txBody>
      </p:sp>
      <p:sp>
        <p:nvSpPr>
          <p:cNvPr id="7" name="Segnaposto numero diapositiva 5">
            <a:extLst>
              <a:ext uri="{FF2B5EF4-FFF2-40B4-BE49-F238E27FC236}">
                <a16:creationId xmlns:a16="http://schemas.microsoft.com/office/drawing/2014/main" id="{BE83E89D-8C05-4523-B5BF-6B9AFEDD4937}"/>
              </a:ext>
            </a:extLst>
          </p:cNvPr>
          <p:cNvSpPr>
            <a:spLocks noGrp="1"/>
          </p:cNvSpPr>
          <p:nvPr>
            <p:ph type="sldNum" sz="quarter" idx="10"/>
          </p:nvPr>
        </p:nvSpPr>
        <p:spPr>
          <a:xfrm>
            <a:off x="11662926" y="6583782"/>
            <a:ext cx="529075" cy="215850"/>
          </a:xfrm>
          <a:prstGeom prst="rect">
            <a:avLst/>
          </a:prstGeom>
        </p:spPr>
        <p:txBody>
          <a:bodyPr vert="horz" wrap="square" lIns="80165" tIns="40083" rIns="80165" bIns="40083" numCol="1" anchor="t" anchorCtr="0" compatLnSpc="1">
            <a:prstTxWarp prst="textNoShape">
              <a:avLst/>
            </a:prstTxWarp>
          </a:bodyPr>
          <a:lstStyle>
            <a:lvl1pPr defTabSz="912813">
              <a:defRPr sz="1000">
                <a:solidFill>
                  <a:schemeClr val="bg1"/>
                </a:solidFill>
                <a:latin typeface="Calibri" panose="020F0502020204030204" pitchFamily="34" charset="0"/>
                <a:cs typeface="+mn-cs"/>
              </a:defRPr>
            </a:lvl1pPr>
          </a:lstStyle>
          <a:p>
            <a:pPr>
              <a:defRPr/>
            </a:pPr>
            <a:fld id="{7180326F-E721-41DD-ABF0-E30673304D32}" type="slidenum">
              <a:rPr lang="it-IT" altLang="it-IT" smtClean="0"/>
              <a:pPr>
                <a:defRPr/>
              </a:pPr>
              <a:t>‹N›</a:t>
            </a:fld>
            <a:endParaRPr lang="it-IT" altLang="it-IT"/>
          </a:p>
        </p:txBody>
      </p:sp>
      <p:pic>
        <p:nvPicPr>
          <p:cNvPr id="12" name="Picture 1">
            <a:extLst>
              <a:ext uri="{FF2B5EF4-FFF2-40B4-BE49-F238E27FC236}">
                <a16:creationId xmlns:a16="http://schemas.microsoft.com/office/drawing/2014/main" id="{E9AD6258-3046-DD05-6124-DA6DE8366111}"/>
              </a:ext>
            </a:extLst>
          </p:cNvPr>
          <p:cNvPicPr>
            <a:picLocks noChangeAspect="1"/>
          </p:cNvPicPr>
          <p:nvPr userDrawn="1"/>
        </p:nvPicPr>
        <p:blipFill rotWithShape="1">
          <a:blip r:embed="rId2">
            <a:clrChange>
              <a:clrFrom>
                <a:srgbClr val="FFFFFF"/>
              </a:clrFrom>
              <a:clrTo>
                <a:srgbClr val="FFFFFF">
                  <a:alpha val="0"/>
                </a:srgbClr>
              </a:clrTo>
            </a:clrChange>
          </a:blip>
          <a:srcRect l="4952" t="52291" r="5920" b="32818"/>
          <a:stretch/>
        </p:blipFill>
        <p:spPr>
          <a:xfrm>
            <a:off x="17365" y="6473759"/>
            <a:ext cx="2382935" cy="364937"/>
          </a:xfrm>
          <a:prstGeom prst="rect">
            <a:avLst/>
          </a:prstGeom>
        </p:spPr>
      </p:pic>
    </p:spTree>
    <p:extLst>
      <p:ext uri="{BB962C8B-B14F-4D97-AF65-F5344CB8AC3E}">
        <p14:creationId xmlns:p14="http://schemas.microsoft.com/office/powerpoint/2010/main" val="2106384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FA96-28A7-2B32-A7FB-9E87DBB43F1F}"/>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058D3FBB-4556-FD34-7132-6E49A9C6F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BE05DF-5AC9-E35E-EA23-E0F653744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048B2996-8536-97AE-7B17-851BEA09E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3179D8-6E27-A716-F9AF-DD569E261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C3E3261A-D363-7EC7-AEC4-587D87D1A7B4}"/>
              </a:ext>
            </a:extLst>
          </p:cNvPr>
          <p:cNvSpPr>
            <a:spLocks noGrp="1"/>
          </p:cNvSpPr>
          <p:nvPr>
            <p:ph type="dt" sz="half" idx="10"/>
          </p:nvPr>
        </p:nvSpPr>
        <p:spPr/>
        <p:txBody>
          <a:bodyPr/>
          <a:lstStyle/>
          <a:p>
            <a:endParaRPr lang="it-IT"/>
          </a:p>
        </p:txBody>
      </p:sp>
      <p:sp>
        <p:nvSpPr>
          <p:cNvPr id="8" name="Footer Placeholder 7">
            <a:extLst>
              <a:ext uri="{FF2B5EF4-FFF2-40B4-BE49-F238E27FC236}">
                <a16:creationId xmlns:a16="http://schemas.microsoft.com/office/drawing/2014/main" id="{8F664B99-B12E-6AB3-824C-1027F9900F85}"/>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C67FC6D8-FDF6-74A6-A95E-8E2258BCFE4B}"/>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218357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7D87-B0CB-73D1-392F-59003813D272}"/>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9A2D6BF-9BC4-E0B9-AB7C-0E140CF7F8E9}"/>
              </a:ext>
            </a:extLst>
          </p:cNvPr>
          <p:cNvSpPr>
            <a:spLocks noGrp="1"/>
          </p:cNvSpPr>
          <p:nvPr>
            <p:ph type="dt" sz="half" idx="10"/>
          </p:nvPr>
        </p:nvSpPr>
        <p:spPr/>
        <p:txBody>
          <a:bodyPr/>
          <a:lstStyle/>
          <a:p>
            <a:endParaRPr lang="it-IT"/>
          </a:p>
        </p:txBody>
      </p:sp>
      <p:sp>
        <p:nvSpPr>
          <p:cNvPr id="4" name="Footer Placeholder 3">
            <a:extLst>
              <a:ext uri="{FF2B5EF4-FFF2-40B4-BE49-F238E27FC236}">
                <a16:creationId xmlns:a16="http://schemas.microsoft.com/office/drawing/2014/main" id="{9C4D2482-5FEF-8A23-9F21-1186765E5A01}"/>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0E7DD4EC-7C33-DB7C-79A9-53D51ED3F58E}"/>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211727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2074C-4B66-3954-235B-CD1E5CA64B03}"/>
              </a:ext>
            </a:extLst>
          </p:cNvPr>
          <p:cNvSpPr>
            <a:spLocks noGrp="1"/>
          </p:cNvSpPr>
          <p:nvPr>
            <p:ph type="dt" sz="half" idx="10"/>
          </p:nvPr>
        </p:nvSpPr>
        <p:spPr/>
        <p:txBody>
          <a:bodyPr/>
          <a:lstStyle/>
          <a:p>
            <a:endParaRPr lang="it-IT"/>
          </a:p>
        </p:txBody>
      </p:sp>
      <p:sp>
        <p:nvSpPr>
          <p:cNvPr id="3" name="Footer Placeholder 2">
            <a:extLst>
              <a:ext uri="{FF2B5EF4-FFF2-40B4-BE49-F238E27FC236}">
                <a16:creationId xmlns:a16="http://schemas.microsoft.com/office/drawing/2014/main" id="{FF5B12A8-067E-FC7B-1F56-A21D7EB51497}"/>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29F9E31-4F3B-FB92-35CB-3EC27B5F081E}"/>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415704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5DD8-BD7C-9764-E647-A225B3228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BC32F7BD-CF9F-68AB-D4BF-BB8902830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CFB1213-FEBE-C60F-F4A3-80369D71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39CB6-B726-99D4-ECF5-8E8B6D0F94DF}"/>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FE55F069-4C53-1365-A40B-B2A6253986E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239D3829-F4D9-9CC7-A8F9-43603DCB8B1B}"/>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167975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CDD6-EA62-C2B6-BA6E-C3726618BB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69E9D9AA-3A43-07A1-6B23-E05DB055F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00491AD5-0612-B097-4E36-BB8445A03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BD25E-D8CF-9425-395B-A8BBA948409D}"/>
              </a:ext>
            </a:extLst>
          </p:cNvPr>
          <p:cNvSpPr>
            <a:spLocks noGrp="1"/>
          </p:cNvSpPr>
          <p:nvPr>
            <p:ph type="dt" sz="half" idx="10"/>
          </p:nvPr>
        </p:nvSpPr>
        <p:spPr/>
        <p:txBody>
          <a:bodyPr/>
          <a:lstStyle/>
          <a:p>
            <a:endParaRPr lang="it-IT"/>
          </a:p>
        </p:txBody>
      </p:sp>
      <p:sp>
        <p:nvSpPr>
          <p:cNvPr id="6" name="Footer Placeholder 5">
            <a:extLst>
              <a:ext uri="{FF2B5EF4-FFF2-40B4-BE49-F238E27FC236}">
                <a16:creationId xmlns:a16="http://schemas.microsoft.com/office/drawing/2014/main" id="{7BF92D3A-88CC-FF11-24EE-ACAB7CF7F33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583BB14D-4153-6123-8419-AA7230E264B2}"/>
              </a:ext>
            </a:extLst>
          </p:cNvPr>
          <p:cNvSpPr>
            <a:spLocks noGrp="1"/>
          </p:cNvSpPr>
          <p:nvPr>
            <p:ph type="sldNum" sz="quarter" idx="12"/>
          </p:nvPr>
        </p:nvSpPr>
        <p:spPr/>
        <p:txBody>
          <a:bodyPr/>
          <a:lstStyle/>
          <a:p>
            <a:fld id="{1704CB62-6E7F-46D9-9989-C96CDE373D2D}" type="slidenum">
              <a:rPr lang="it-IT" smtClean="0"/>
              <a:t>‹N›</a:t>
            </a:fld>
            <a:endParaRPr lang="it-IT"/>
          </a:p>
        </p:txBody>
      </p:sp>
    </p:spTree>
    <p:extLst>
      <p:ext uri="{BB962C8B-B14F-4D97-AF65-F5344CB8AC3E}">
        <p14:creationId xmlns:p14="http://schemas.microsoft.com/office/powerpoint/2010/main" val="224590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9845A-F18C-04A7-FA29-F3B8FD7A5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65D25E6-8D24-16B4-A239-634ECA683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D4817BD-0AE3-1EAD-13B5-1ED0D6AAB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it-IT"/>
          </a:p>
        </p:txBody>
      </p:sp>
      <p:sp>
        <p:nvSpPr>
          <p:cNvPr id="5" name="Footer Placeholder 4">
            <a:extLst>
              <a:ext uri="{FF2B5EF4-FFF2-40B4-BE49-F238E27FC236}">
                <a16:creationId xmlns:a16="http://schemas.microsoft.com/office/drawing/2014/main" id="{F7F18D5D-8675-9B0B-38EF-10572B458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0FA83332-EE24-635B-C94F-32D1E082E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04CB62-6E7F-46D9-9989-C96CDE373D2D}" type="slidenum">
              <a:rPr lang="it-IT" smtClean="0"/>
              <a:t>‹N›</a:t>
            </a:fld>
            <a:endParaRPr lang="it-IT"/>
          </a:p>
        </p:txBody>
      </p:sp>
    </p:spTree>
    <p:extLst>
      <p:ext uri="{BB962C8B-B14F-4D97-AF65-F5344CB8AC3E}">
        <p14:creationId xmlns:p14="http://schemas.microsoft.com/office/powerpoint/2010/main" val="215410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2216"/>
            <a:ext cx="10972800" cy="982693"/>
          </a:xfrm>
          <a:prstGeom prst="rect">
            <a:avLst/>
          </a:prstGeom>
        </p:spPr>
        <p:txBody>
          <a:bodyPr vert="horz" lIns="0" tIns="45720" rIns="91440" bIns="45720" rtlCol="0" anchor="b">
            <a:normAutofit/>
          </a:bodyPr>
          <a:lstStyle/>
          <a:p>
            <a:r>
              <a:rPr lang="it-IT" dirty="0"/>
              <a:t>Spazio dedicato al titolo</a:t>
            </a:r>
          </a:p>
        </p:txBody>
      </p:sp>
      <p:sp>
        <p:nvSpPr>
          <p:cNvPr id="3" name="Segnaposto testo 2"/>
          <p:cNvSpPr>
            <a:spLocks noGrp="1"/>
          </p:cNvSpPr>
          <p:nvPr>
            <p:ph type="body" idx="1"/>
          </p:nvPr>
        </p:nvSpPr>
        <p:spPr>
          <a:xfrm>
            <a:off x="609600" y="1552576"/>
            <a:ext cx="10972800" cy="4757209"/>
          </a:xfrm>
          <a:prstGeom prst="rect">
            <a:avLst/>
          </a:prstGeom>
        </p:spPr>
        <p:txBody>
          <a:bodyPr vert="horz" lIns="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3251200" y="6435863"/>
            <a:ext cx="2844800" cy="365125"/>
          </a:xfrm>
          <a:prstGeom prst="rect">
            <a:avLst/>
          </a:prstGeom>
        </p:spPr>
        <p:txBody>
          <a:bodyPr vert="horz" lIns="0" tIns="45720" rIns="91440" bIns="45720" rtlCol="0" anchor="ctr"/>
          <a:lstStyle>
            <a:lvl1pPr algn="r">
              <a:defRPr sz="900">
                <a:solidFill>
                  <a:srgbClr val="343433"/>
                </a:solidFill>
                <a:latin typeface="Arial"/>
                <a:cs typeface="Arial"/>
              </a:defRPr>
            </a:lvl1pPr>
          </a:lstStyle>
          <a:p>
            <a:endParaRPr lang="it-IT" dirty="0"/>
          </a:p>
        </p:txBody>
      </p:sp>
      <p:sp>
        <p:nvSpPr>
          <p:cNvPr id="5" name="Segnaposto piè di pagina 4"/>
          <p:cNvSpPr>
            <a:spLocks noGrp="1"/>
          </p:cNvSpPr>
          <p:nvPr>
            <p:ph type="ftr" sz="quarter" idx="3"/>
          </p:nvPr>
        </p:nvSpPr>
        <p:spPr>
          <a:xfrm>
            <a:off x="6096000" y="6435863"/>
            <a:ext cx="3860800" cy="365125"/>
          </a:xfrm>
          <a:prstGeom prst="rect">
            <a:avLst/>
          </a:prstGeom>
        </p:spPr>
        <p:txBody>
          <a:bodyPr vert="horz" lIns="91440" tIns="45720" rIns="91440" bIns="45720" rtlCol="0" anchor="ctr"/>
          <a:lstStyle>
            <a:lvl1pPr algn="l">
              <a:defRPr sz="900" b="1">
                <a:solidFill>
                  <a:srgbClr val="343433"/>
                </a:solidFill>
                <a:latin typeface="Arial"/>
                <a:cs typeface="Arial"/>
              </a:defRPr>
            </a:lvl1pPr>
          </a:lstStyle>
          <a:p>
            <a:endParaRPr lang="it-IT" dirty="0"/>
          </a:p>
        </p:txBody>
      </p:sp>
      <p:sp>
        <p:nvSpPr>
          <p:cNvPr id="6" name="Segnaposto numero diapositiva 5"/>
          <p:cNvSpPr>
            <a:spLocks noGrp="1"/>
          </p:cNvSpPr>
          <p:nvPr>
            <p:ph type="sldNum" sz="quarter" idx="4"/>
          </p:nvPr>
        </p:nvSpPr>
        <p:spPr>
          <a:xfrm>
            <a:off x="11086405" y="6453376"/>
            <a:ext cx="495995" cy="365125"/>
          </a:xfrm>
          <a:prstGeom prst="rect">
            <a:avLst/>
          </a:prstGeom>
        </p:spPr>
        <p:txBody>
          <a:bodyPr vert="horz" lIns="91440" tIns="0" rIns="0" bIns="45720" rtlCol="0" anchor="ctr"/>
          <a:lstStyle>
            <a:lvl1pPr algn="r">
              <a:defRPr sz="900">
                <a:solidFill>
                  <a:schemeClr val="tx1"/>
                </a:solidFill>
                <a:latin typeface="Arial"/>
                <a:cs typeface="Arial"/>
              </a:defRPr>
            </a:lvl1pPr>
          </a:lstStyle>
          <a:p>
            <a:fld id="{C25C678E-4F8A-3F41-9C87-B58FCDFA0442}" type="slidenum">
              <a:rPr lang="it-IT" smtClean="0"/>
              <a:pPr/>
              <a:t>‹N›</a:t>
            </a:fld>
            <a:endParaRPr lang="it-IT" dirty="0"/>
          </a:p>
        </p:txBody>
      </p:sp>
      <p:pic>
        <p:nvPicPr>
          <p:cNvPr id="7" name="Immagine 6" descr="Immagine che contiene testo, Elementi grafici, Carattere, schermata&#10;&#10;Descrizione generata automaticamente">
            <a:extLst>
              <a:ext uri="{FF2B5EF4-FFF2-40B4-BE49-F238E27FC236}">
                <a16:creationId xmlns:a16="http://schemas.microsoft.com/office/drawing/2014/main" id="{8B0CD265-41EB-4F97-A67D-1BAC1B84433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cxnSp>
        <p:nvCxnSpPr>
          <p:cNvPr id="8" name="Connettore 1 10">
            <a:extLst>
              <a:ext uri="{FF2B5EF4-FFF2-40B4-BE49-F238E27FC236}">
                <a16:creationId xmlns:a16="http://schemas.microsoft.com/office/drawing/2014/main" id="{DEF1B91E-3303-A877-4A18-D909E01FB0A2}"/>
              </a:ext>
            </a:extLst>
          </p:cNvPr>
          <p:cNvCxnSpPr>
            <a:cxnSpLocks/>
          </p:cNvCxnSpPr>
          <p:nvPr userDrawn="1"/>
        </p:nvCxnSpPr>
        <p:spPr>
          <a:xfrm>
            <a:off x="0" y="6268102"/>
            <a:ext cx="12192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28208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ftr="0" dt="0"/>
  <p:txStyles>
    <p:titleStyle>
      <a:lvl1pPr algn="l" defTabSz="457189" rtl="0" eaLnBrk="1" latinLnBrk="0" hangingPunct="1">
        <a:spcBef>
          <a:spcPct val="0"/>
        </a:spcBef>
        <a:buNone/>
        <a:defRPr sz="2667" b="1" kern="1200">
          <a:solidFill>
            <a:schemeClr val="tx1"/>
          </a:solidFill>
          <a:latin typeface="Arial"/>
          <a:ea typeface="+mj-ea"/>
          <a:cs typeface="Arial"/>
        </a:defRPr>
      </a:lvl1pPr>
    </p:titleStyle>
    <p:body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981">
          <p15:clr>
            <a:srgbClr val="F26B43"/>
          </p15:clr>
        </p15:guide>
        <p15:guide id="3" orient="horz" pos="1371">
          <p15:clr>
            <a:srgbClr val="F26B43"/>
          </p15:clr>
        </p15:guide>
        <p15:guide id="4" pos="285">
          <p15:clr>
            <a:srgbClr val="F26B43"/>
          </p15:clr>
        </p15:guide>
        <p15:guide id="5" pos="11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34870"/>
            <a:ext cx="10972800" cy="982693"/>
          </a:xfrm>
          <a:prstGeom prst="rect">
            <a:avLst/>
          </a:prstGeom>
        </p:spPr>
        <p:txBody>
          <a:bodyPr vert="horz" lIns="0" tIns="45720" rIns="91440" bIns="45720" rtlCol="0" anchor="b">
            <a:normAutofit/>
          </a:bodyPr>
          <a:lstStyle/>
          <a:p>
            <a:r>
              <a:rPr lang="it-IT" dirty="0"/>
              <a:t>Spazio dedicato al titolo</a:t>
            </a:r>
          </a:p>
        </p:txBody>
      </p:sp>
      <p:sp>
        <p:nvSpPr>
          <p:cNvPr id="3" name="Segnaposto testo 2"/>
          <p:cNvSpPr>
            <a:spLocks noGrp="1"/>
          </p:cNvSpPr>
          <p:nvPr>
            <p:ph type="body" idx="1"/>
          </p:nvPr>
        </p:nvSpPr>
        <p:spPr>
          <a:xfrm>
            <a:off x="609600" y="1552576"/>
            <a:ext cx="10972800" cy="4757209"/>
          </a:xfrm>
          <a:prstGeom prst="rect">
            <a:avLst/>
          </a:prstGeom>
        </p:spPr>
        <p:txBody>
          <a:bodyPr vert="horz" lIns="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3251200" y="6435863"/>
            <a:ext cx="2844800" cy="365125"/>
          </a:xfrm>
          <a:prstGeom prst="rect">
            <a:avLst/>
          </a:prstGeom>
        </p:spPr>
        <p:txBody>
          <a:bodyPr vert="horz" lIns="0" tIns="45720" rIns="91440" bIns="45720" rtlCol="0" anchor="ctr"/>
          <a:lstStyle>
            <a:lvl1pPr algn="r">
              <a:defRPr sz="900">
                <a:solidFill>
                  <a:srgbClr val="343433"/>
                </a:solidFill>
                <a:latin typeface="Arial"/>
                <a:cs typeface="Arial"/>
              </a:defRPr>
            </a:lvl1pPr>
          </a:lstStyle>
          <a:p>
            <a:endParaRPr lang="it-IT" dirty="0"/>
          </a:p>
        </p:txBody>
      </p:sp>
      <p:sp>
        <p:nvSpPr>
          <p:cNvPr id="5" name="Segnaposto piè di pagina 4"/>
          <p:cNvSpPr>
            <a:spLocks noGrp="1"/>
          </p:cNvSpPr>
          <p:nvPr>
            <p:ph type="ftr" sz="quarter" idx="3"/>
          </p:nvPr>
        </p:nvSpPr>
        <p:spPr>
          <a:xfrm>
            <a:off x="6096000" y="6435863"/>
            <a:ext cx="3860800" cy="365125"/>
          </a:xfrm>
          <a:prstGeom prst="rect">
            <a:avLst/>
          </a:prstGeom>
        </p:spPr>
        <p:txBody>
          <a:bodyPr vert="horz" lIns="91440" tIns="45720" rIns="91440" bIns="45720" rtlCol="0" anchor="ctr"/>
          <a:lstStyle>
            <a:lvl1pPr algn="l">
              <a:defRPr sz="900" b="1">
                <a:solidFill>
                  <a:srgbClr val="343433"/>
                </a:solidFill>
                <a:latin typeface="Arial"/>
                <a:cs typeface="Arial"/>
              </a:defRPr>
            </a:lvl1pPr>
          </a:lstStyle>
          <a:p>
            <a:endParaRPr lang="it-IT" dirty="0"/>
          </a:p>
        </p:txBody>
      </p:sp>
      <p:sp>
        <p:nvSpPr>
          <p:cNvPr id="6" name="Segnaposto numero diapositiva 5"/>
          <p:cNvSpPr>
            <a:spLocks noGrp="1"/>
          </p:cNvSpPr>
          <p:nvPr>
            <p:ph type="sldNum" sz="quarter" idx="4"/>
          </p:nvPr>
        </p:nvSpPr>
        <p:spPr>
          <a:xfrm>
            <a:off x="11086405" y="6453376"/>
            <a:ext cx="495995" cy="365125"/>
          </a:xfrm>
          <a:prstGeom prst="rect">
            <a:avLst/>
          </a:prstGeom>
        </p:spPr>
        <p:txBody>
          <a:bodyPr vert="horz" lIns="91440" tIns="0" rIns="0" bIns="45720" rtlCol="0" anchor="ctr"/>
          <a:lstStyle>
            <a:lvl1pPr algn="r">
              <a:defRPr sz="900">
                <a:solidFill>
                  <a:schemeClr val="tx1"/>
                </a:solidFill>
                <a:latin typeface="Arial"/>
                <a:cs typeface="Arial"/>
              </a:defRPr>
            </a:lvl1pPr>
          </a:lstStyle>
          <a:p>
            <a:fld id="{C25C678E-4F8A-3F41-9C87-B58FCDFA0442}" type="slidenum">
              <a:rPr lang="it-IT" smtClean="0"/>
              <a:pPr/>
              <a:t>‹N›</a:t>
            </a:fld>
            <a:endParaRPr lang="it-IT" dirty="0"/>
          </a:p>
        </p:txBody>
      </p:sp>
    </p:spTree>
    <p:extLst>
      <p:ext uri="{BB962C8B-B14F-4D97-AF65-F5344CB8AC3E}">
        <p14:creationId xmlns:p14="http://schemas.microsoft.com/office/powerpoint/2010/main" val="260976434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ftr="0" dt="0"/>
  <p:txStyles>
    <p:titleStyle>
      <a:lvl1pPr algn="l" defTabSz="457189" rtl="0" eaLnBrk="1" latinLnBrk="0" hangingPunct="1">
        <a:spcBef>
          <a:spcPct val="0"/>
        </a:spcBef>
        <a:buNone/>
        <a:defRPr sz="2667" b="1" kern="1200">
          <a:solidFill>
            <a:schemeClr val="tx1"/>
          </a:solidFill>
          <a:latin typeface="Arial"/>
          <a:ea typeface="+mj-ea"/>
          <a:cs typeface="Arial"/>
        </a:defRPr>
      </a:lvl1pPr>
    </p:titleStyle>
    <p:body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981">
          <p15:clr>
            <a:srgbClr val="F26B43"/>
          </p15:clr>
        </p15:guide>
        <p15:guide id="3" orient="horz" pos="1371">
          <p15:clr>
            <a:srgbClr val="F26B43"/>
          </p15:clr>
        </p15:guide>
        <p15:guide id="4" pos="285">
          <p15:clr>
            <a:srgbClr val="F26B43"/>
          </p15:clr>
        </p15:guide>
        <p15:guide id="5" pos="11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2216"/>
            <a:ext cx="10972800" cy="982693"/>
          </a:xfrm>
          <a:prstGeom prst="rect">
            <a:avLst/>
          </a:prstGeom>
        </p:spPr>
        <p:txBody>
          <a:bodyPr vert="horz" lIns="0" tIns="45720" rIns="91440" bIns="45720" rtlCol="0" anchor="b">
            <a:normAutofit/>
          </a:bodyPr>
          <a:lstStyle/>
          <a:p>
            <a:r>
              <a:rPr lang="it-IT" dirty="0"/>
              <a:t>Spazio dedicato al titolo</a:t>
            </a:r>
          </a:p>
        </p:txBody>
      </p:sp>
      <p:sp>
        <p:nvSpPr>
          <p:cNvPr id="3" name="Segnaposto testo 2"/>
          <p:cNvSpPr>
            <a:spLocks noGrp="1"/>
          </p:cNvSpPr>
          <p:nvPr>
            <p:ph type="body" idx="1"/>
          </p:nvPr>
        </p:nvSpPr>
        <p:spPr>
          <a:xfrm>
            <a:off x="609600" y="1552576"/>
            <a:ext cx="10972800" cy="4757209"/>
          </a:xfrm>
          <a:prstGeom prst="rect">
            <a:avLst/>
          </a:prstGeom>
        </p:spPr>
        <p:txBody>
          <a:bodyPr vert="horz" lIns="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3251200" y="6435863"/>
            <a:ext cx="2844800" cy="365125"/>
          </a:xfrm>
          <a:prstGeom prst="rect">
            <a:avLst/>
          </a:prstGeom>
        </p:spPr>
        <p:txBody>
          <a:bodyPr vert="horz" lIns="0" tIns="45720" rIns="91440" bIns="45720" rtlCol="0" anchor="ctr"/>
          <a:lstStyle>
            <a:lvl1pPr algn="r">
              <a:defRPr sz="900">
                <a:solidFill>
                  <a:srgbClr val="343433"/>
                </a:solidFill>
                <a:latin typeface="Arial"/>
                <a:cs typeface="Arial"/>
              </a:defRPr>
            </a:lvl1pPr>
          </a:lstStyle>
          <a:p>
            <a:endParaRPr lang="it-IT" dirty="0"/>
          </a:p>
        </p:txBody>
      </p:sp>
      <p:sp>
        <p:nvSpPr>
          <p:cNvPr id="5" name="Segnaposto piè di pagina 4"/>
          <p:cNvSpPr>
            <a:spLocks noGrp="1"/>
          </p:cNvSpPr>
          <p:nvPr>
            <p:ph type="ftr" sz="quarter" idx="3"/>
          </p:nvPr>
        </p:nvSpPr>
        <p:spPr>
          <a:xfrm>
            <a:off x="6096000" y="6435863"/>
            <a:ext cx="3860800" cy="365125"/>
          </a:xfrm>
          <a:prstGeom prst="rect">
            <a:avLst/>
          </a:prstGeom>
        </p:spPr>
        <p:txBody>
          <a:bodyPr vert="horz" lIns="91440" tIns="45720" rIns="91440" bIns="45720" rtlCol="0" anchor="ctr"/>
          <a:lstStyle>
            <a:lvl1pPr algn="l">
              <a:defRPr sz="900" b="1">
                <a:solidFill>
                  <a:srgbClr val="343433"/>
                </a:solidFill>
                <a:latin typeface="Arial"/>
                <a:cs typeface="Arial"/>
              </a:defRPr>
            </a:lvl1pPr>
          </a:lstStyle>
          <a:p>
            <a:endParaRPr lang="it-IT" dirty="0"/>
          </a:p>
        </p:txBody>
      </p:sp>
      <p:sp>
        <p:nvSpPr>
          <p:cNvPr id="6" name="Segnaposto numero diapositiva 5"/>
          <p:cNvSpPr>
            <a:spLocks noGrp="1"/>
          </p:cNvSpPr>
          <p:nvPr>
            <p:ph type="sldNum" sz="quarter" idx="4"/>
          </p:nvPr>
        </p:nvSpPr>
        <p:spPr>
          <a:xfrm>
            <a:off x="11086405" y="6453376"/>
            <a:ext cx="495995" cy="365125"/>
          </a:xfrm>
          <a:prstGeom prst="rect">
            <a:avLst/>
          </a:prstGeom>
        </p:spPr>
        <p:txBody>
          <a:bodyPr vert="horz" lIns="91440" tIns="0" rIns="0" bIns="45720" rtlCol="0" anchor="ctr"/>
          <a:lstStyle>
            <a:lvl1pPr algn="r">
              <a:defRPr sz="900">
                <a:solidFill>
                  <a:schemeClr val="tx1"/>
                </a:solidFill>
                <a:latin typeface="Arial"/>
                <a:cs typeface="Arial"/>
              </a:defRPr>
            </a:lvl1pPr>
          </a:lstStyle>
          <a:p>
            <a:fld id="{C25C678E-4F8A-3F41-9C87-B58FCDFA0442}" type="slidenum">
              <a:rPr lang="it-IT" smtClean="0"/>
              <a:pPr/>
              <a:t>‹N›</a:t>
            </a:fld>
            <a:endParaRPr lang="it-IT" dirty="0"/>
          </a:p>
        </p:txBody>
      </p:sp>
      <p:pic>
        <p:nvPicPr>
          <p:cNvPr id="7" name="Immagine 6" descr="Immagine che contiene testo, Elementi grafici, Carattere, schermata&#10;&#10;Descrizione generata automaticamente">
            <a:extLst>
              <a:ext uri="{FF2B5EF4-FFF2-40B4-BE49-F238E27FC236}">
                <a16:creationId xmlns:a16="http://schemas.microsoft.com/office/drawing/2014/main" id="{8B0CD265-41EB-4F97-A67D-1BAC1B84433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0101" y="6295049"/>
            <a:ext cx="2536460" cy="563305"/>
          </a:xfrm>
          <a:prstGeom prst="rect">
            <a:avLst/>
          </a:prstGeom>
        </p:spPr>
      </p:pic>
      <p:cxnSp>
        <p:nvCxnSpPr>
          <p:cNvPr id="8" name="Connettore 1 10">
            <a:extLst>
              <a:ext uri="{FF2B5EF4-FFF2-40B4-BE49-F238E27FC236}">
                <a16:creationId xmlns:a16="http://schemas.microsoft.com/office/drawing/2014/main" id="{DEF1B91E-3303-A877-4A18-D909E01FB0A2}"/>
              </a:ext>
            </a:extLst>
          </p:cNvPr>
          <p:cNvCxnSpPr>
            <a:cxnSpLocks/>
          </p:cNvCxnSpPr>
          <p:nvPr userDrawn="1"/>
        </p:nvCxnSpPr>
        <p:spPr>
          <a:xfrm>
            <a:off x="0" y="6268102"/>
            <a:ext cx="12192000" cy="0"/>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6140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457189" rtl="0" eaLnBrk="1" latinLnBrk="0" hangingPunct="1">
        <a:spcBef>
          <a:spcPct val="0"/>
        </a:spcBef>
        <a:buNone/>
        <a:defRPr sz="2667" b="1" kern="1200">
          <a:solidFill>
            <a:schemeClr val="tx1"/>
          </a:solidFill>
          <a:latin typeface="Arial"/>
          <a:ea typeface="+mj-ea"/>
          <a:cs typeface="Arial"/>
        </a:defRPr>
      </a:lvl1pPr>
    </p:titleStyle>
    <p:body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981">
          <p15:clr>
            <a:srgbClr val="F26B43"/>
          </p15:clr>
        </p15:guide>
        <p15:guide id="3" orient="horz" pos="1371">
          <p15:clr>
            <a:srgbClr val="F26B43"/>
          </p15:clr>
        </p15:guide>
        <p15:guide id="4" pos="285">
          <p15:clr>
            <a:srgbClr val="F26B43"/>
          </p15:clr>
        </p15:guide>
        <p15:guide id="5" pos="111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E9845A-F18C-04A7-FA29-F3B8FD7A5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665D25E6-8D24-16B4-A239-634ECA683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3D4817BD-0AE3-1EAD-13B5-1ED0D6AAB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it-IT"/>
          </a:p>
        </p:txBody>
      </p:sp>
      <p:sp>
        <p:nvSpPr>
          <p:cNvPr id="5" name="Footer Placeholder 4">
            <a:extLst>
              <a:ext uri="{FF2B5EF4-FFF2-40B4-BE49-F238E27FC236}">
                <a16:creationId xmlns:a16="http://schemas.microsoft.com/office/drawing/2014/main" id="{F7F18D5D-8675-9B0B-38EF-10572B458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lide Number Placeholder 5">
            <a:extLst>
              <a:ext uri="{FF2B5EF4-FFF2-40B4-BE49-F238E27FC236}">
                <a16:creationId xmlns:a16="http://schemas.microsoft.com/office/drawing/2014/main" id="{0FA83332-EE24-635B-C94F-32D1E082E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04CB62-6E7F-46D9-9989-C96CDE373D2D}" type="slidenum">
              <a:rPr lang="it-IT" smtClean="0"/>
              <a:t>‹N›</a:t>
            </a:fld>
            <a:endParaRPr lang="it-IT"/>
          </a:p>
        </p:txBody>
      </p:sp>
    </p:spTree>
    <p:extLst>
      <p:ext uri="{BB962C8B-B14F-4D97-AF65-F5344CB8AC3E}">
        <p14:creationId xmlns:p14="http://schemas.microsoft.com/office/powerpoint/2010/main" val="13017305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8.png"/><Relationship Id="rId7" Type="http://schemas.openxmlformats.org/officeDocument/2006/relationships/image" Target="../media/image42.sv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hyperlink" Target="https://cucsa.regione.fvg.it/it_IT/" TargetMode="External"/><Relationship Id="rId13" Type="http://schemas.openxmlformats.org/officeDocument/2006/relationships/hyperlink" Target="https://www.scr.piemonte.it/" TargetMode="External"/><Relationship Id="rId18" Type="http://schemas.openxmlformats.org/officeDocument/2006/relationships/hyperlink" Target="https://www.regione.toscana.it/" TargetMode="External"/><Relationship Id="rId3" Type="http://schemas.openxmlformats.org/officeDocument/2006/relationships/hyperlink" Target="https://areacom.eu/" TargetMode="External"/><Relationship Id="rId21" Type="http://schemas.openxmlformats.org/officeDocument/2006/relationships/hyperlink" Target="https://www.azero.veneto.it/" TargetMode="External"/><Relationship Id="rId7" Type="http://schemas.openxmlformats.org/officeDocument/2006/relationships/hyperlink" Target="https://intercenter.regione.emilia-romagna.it/" TargetMode="External"/><Relationship Id="rId12" Type="http://schemas.openxmlformats.org/officeDocument/2006/relationships/hyperlink" Target="https://appaltisuam.regione.marche.it/PortaleAppalti/it/homepage.wp" TargetMode="External"/><Relationship Id="rId17" Type="http://schemas.openxmlformats.org/officeDocument/2006/relationships/hyperlink" Target="https://www.regione.sicilia.it/istituzioni/regione/strutture-regionali/assessorato-economia/ufficio-speciale-centrale-unica-committenza-l-acquisizione-beni-servizi" TargetMode="External"/><Relationship Id="rId25" Type="http://schemas.openxmlformats.org/officeDocument/2006/relationships/image" Target="../media/image13.png"/><Relationship Id="rId2" Type="http://schemas.openxmlformats.org/officeDocument/2006/relationships/notesSlide" Target="../notesSlides/notesSlide8.xml"/><Relationship Id="rId16" Type="http://schemas.openxmlformats.org/officeDocument/2006/relationships/hyperlink" Target="https://www.regione.sardegna.it/" TargetMode="External"/><Relationship Id="rId20" Type="http://schemas.openxmlformats.org/officeDocument/2006/relationships/hyperlink" Target="https://puntozeroscarl.it/" TargetMode="External"/><Relationship Id="rId1" Type="http://schemas.openxmlformats.org/officeDocument/2006/relationships/slideLayout" Target="../slideLayouts/slideLayout13.xml"/><Relationship Id="rId6" Type="http://schemas.openxmlformats.org/officeDocument/2006/relationships/hyperlink" Target="https://www.soresa.it/imprese/Pagine/BANDI%20GARA.aspx" TargetMode="External"/><Relationship Id="rId11" Type="http://schemas.openxmlformats.org/officeDocument/2006/relationships/hyperlink" Target="https://www.ariaspa.it/wps/portal/Aria/Home" TargetMode="External"/><Relationship Id="rId24" Type="http://schemas.openxmlformats.org/officeDocument/2006/relationships/image" Target="../media/image30.png"/><Relationship Id="rId5" Type="http://schemas.openxmlformats.org/officeDocument/2006/relationships/hyperlink" Target="https://www.regione.calabria.it/stazione-unica-appaltante/" TargetMode="External"/><Relationship Id="rId15" Type="http://schemas.openxmlformats.org/officeDocument/2006/relationships/hyperlink" Target="https://www.innova.puglia.it/" TargetMode="External"/><Relationship Id="rId23" Type="http://schemas.openxmlformats.org/officeDocument/2006/relationships/hyperlink" Target="https://www.provincia.tn.it/" TargetMode="External"/><Relationship Id="rId10" Type="http://schemas.openxmlformats.org/officeDocument/2006/relationships/hyperlink" Target="https://www.suar.regione.liguria.it/" TargetMode="External"/><Relationship Id="rId19" Type="http://schemas.openxmlformats.org/officeDocument/2006/relationships/hyperlink" Target="https://www.regione.molise.it/flex/cm/pages/ServeBLOB.php/L/IT/IDPagina/15262" TargetMode="External"/><Relationship Id="rId4" Type="http://schemas.openxmlformats.org/officeDocument/2006/relationships/hyperlink" Target="https://www.sua-rb.it/PortaleAppalti/it/homepage.wp" TargetMode="External"/><Relationship Id="rId9" Type="http://schemas.openxmlformats.org/officeDocument/2006/relationships/hyperlink" Target="https://centraleacquisti.regione.lazio.it/" TargetMode="External"/><Relationship Id="rId14" Type="http://schemas.openxmlformats.org/officeDocument/2006/relationships/hyperlink" Target="https://cuc.invallee.it/cosa-facciamo/soggetto-aggregatore" TargetMode="External"/><Relationship Id="rId22" Type="http://schemas.openxmlformats.org/officeDocument/2006/relationships/hyperlink" Target="https://home.provincia.bz.it/it/hom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49.png"/><Relationship Id="rId12"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48.png"/><Relationship Id="rId5" Type="http://schemas.openxmlformats.org/officeDocument/2006/relationships/image" Target="../media/image37.png"/><Relationship Id="rId10" Type="http://schemas.openxmlformats.org/officeDocument/2006/relationships/hyperlink" Target="http://www.acquistinretepa.it/opencms/Soggetti_Aggregatori_nuovo_portale/home.html" TargetMode="External"/><Relationship Id="rId4" Type="http://schemas.openxmlformats.org/officeDocument/2006/relationships/image" Target="../media/image13.png"/><Relationship Id="rId9" Type="http://schemas.openxmlformats.org/officeDocument/2006/relationships/image" Target="../media/image50.sv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54.png"/><Relationship Id="rId12" Type="http://schemas.openxmlformats.org/officeDocument/2006/relationships/image" Target="../media/image50.sv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1.png"/><Relationship Id="rId11" Type="http://schemas.openxmlformats.org/officeDocument/2006/relationships/image" Target="../media/image35.png"/><Relationship Id="rId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13.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30.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50.svg"/><Relationship Id="rId5" Type="http://schemas.openxmlformats.org/officeDocument/2006/relationships/image" Target="../media/image35.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33.png"/><Relationship Id="rId5" Type="http://schemas.openxmlformats.org/officeDocument/2006/relationships/image" Target="../media/image55.png"/><Relationship Id="rId10" Type="http://schemas.openxmlformats.org/officeDocument/2006/relationships/image" Target="../media/image36.svg"/><Relationship Id="rId4" Type="http://schemas.openxmlformats.org/officeDocument/2006/relationships/image" Target="../media/image14.png"/><Relationship Id="rId9" Type="http://schemas.openxmlformats.org/officeDocument/2006/relationships/image" Target="../media/image35.png"/><Relationship Id="rId1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9.svg"/><Relationship Id="rId5" Type="http://schemas.openxmlformats.org/officeDocument/2006/relationships/image" Target="../media/image3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2.sv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62.svg"/><Relationship Id="rId3" Type="http://schemas.openxmlformats.org/officeDocument/2006/relationships/image" Target="../media/image30.png"/><Relationship Id="rId7" Type="http://schemas.openxmlformats.org/officeDocument/2006/relationships/image" Target="../media/image41.png"/><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60.svg"/><Relationship Id="rId5" Type="http://schemas.openxmlformats.org/officeDocument/2006/relationships/image" Target="../media/image37.png"/><Relationship Id="rId10" Type="http://schemas.openxmlformats.org/officeDocument/2006/relationships/image" Target="../media/image59.png"/><Relationship Id="rId4" Type="http://schemas.openxmlformats.org/officeDocument/2006/relationships/image" Target="../media/image14.png"/><Relationship Id="rId9" Type="http://schemas.openxmlformats.org/officeDocument/2006/relationships/image" Target="../media/image34.svg"/><Relationship Id="rId1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0.png"/><Relationship Id="rId7"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5.png"/><Relationship Id="rId7" Type="http://schemas.openxmlformats.org/officeDocument/2006/relationships/image" Target="../media/image38.sv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65.png"/><Relationship Id="rId4" Type="http://schemas.openxmlformats.org/officeDocument/2006/relationships/image" Target="../media/image56.svg"/><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6.svg"/><Relationship Id="rId7" Type="http://schemas.openxmlformats.org/officeDocument/2006/relationships/image" Target="../media/image38.sv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16.png"/><Relationship Id="rId4" Type="http://schemas.openxmlformats.org/officeDocument/2006/relationships/image" Target="../media/image30.png"/><Relationship Id="rId9"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0.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0.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37.png"/><Relationship Id="rId7" Type="http://schemas.openxmlformats.org/officeDocument/2006/relationships/image" Target="../media/image16.png"/><Relationship Id="rId12"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69.svg"/><Relationship Id="rId5" Type="http://schemas.openxmlformats.org/officeDocument/2006/relationships/image" Target="../media/image40.png"/><Relationship Id="rId15" Type="http://schemas.openxmlformats.org/officeDocument/2006/relationships/image" Target="../media/image73.svg"/><Relationship Id="rId10" Type="http://schemas.openxmlformats.org/officeDocument/2006/relationships/image" Target="../media/image68.png"/><Relationship Id="rId4" Type="http://schemas.openxmlformats.org/officeDocument/2006/relationships/image" Target="../media/image39.svg"/><Relationship Id="rId9" Type="http://schemas.openxmlformats.org/officeDocument/2006/relationships/image" Target="../media/image67.svg"/><Relationship Id="rId14" Type="http://schemas.openxmlformats.org/officeDocument/2006/relationships/image" Target="../media/image72.png"/></Relationships>
</file>

<file path=ppt/slides/_rels/slide3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39.svg"/><Relationship Id="rId7" Type="http://schemas.openxmlformats.org/officeDocument/2006/relationships/image" Target="../media/image74.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30.png"/><Relationship Id="rId10" Type="http://schemas.openxmlformats.org/officeDocument/2006/relationships/image" Target="../media/image58.svg"/><Relationship Id="rId4" Type="http://schemas.openxmlformats.org/officeDocument/2006/relationships/image" Target="../media/image40.png"/><Relationship Id="rId9"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61.png"/><Relationship Id="rId3" Type="http://schemas.openxmlformats.org/officeDocument/2006/relationships/image" Target="../media/image38.svg"/><Relationship Id="rId7" Type="http://schemas.openxmlformats.org/officeDocument/2006/relationships/image" Target="../media/image30.png"/><Relationship Id="rId12" Type="http://schemas.openxmlformats.org/officeDocument/2006/relationships/image" Target="../media/image60.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34.svg"/><Relationship Id="rId11" Type="http://schemas.openxmlformats.org/officeDocument/2006/relationships/image" Target="../media/image59.png"/><Relationship Id="rId5" Type="http://schemas.openxmlformats.org/officeDocument/2006/relationships/image" Target="../media/image33.png"/><Relationship Id="rId10" Type="http://schemas.openxmlformats.org/officeDocument/2006/relationships/image" Target="../media/image77.svg"/><Relationship Id="rId4" Type="http://schemas.openxmlformats.org/officeDocument/2006/relationships/image" Target="../media/image41.png"/><Relationship Id="rId9" Type="http://schemas.openxmlformats.org/officeDocument/2006/relationships/image" Target="../media/image76.png"/><Relationship Id="rId14" Type="http://schemas.openxmlformats.org/officeDocument/2006/relationships/image" Target="../media/image62.sv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2.sv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30.png"/><Relationship Id="rId7"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18.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hyperlink" Target="https://dati.anticorruzione.it/#/regpiacert"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30.png"/><Relationship Id="rId7" Type="http://schemas.openxmlformats.org/officeDocument/2006/relationships/hyperlink" Target="https://dati.anticorruzione.it/superset/dashboard/appalti/?native_filters_key=_nxa31JbnNpyb0D8WYN4nxyq7WNj867fWwXZ8D2ACsu6IaNr2jKQcE3F4-j_C_0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hyperlink" Target="https://pubblicitalegale.anticorruzione.it/" TargetMode="External"/><Relationship Id="rId5" Type="http://schemas.openxmlformats.org/officeDocument/2006/relationships/hyperlink" Target="https://ted.europa.eu/en/index" TargetMode="External"/><Relationship Id="rId4" Type="http://schemas.openxmlformats.org/officeDocument/2006/relationships/image" Target="../media/image18.png"/><Relationship Id="rId9" Type="http://schemas.openxmlformats.org/officeDocument/2006/relationships/image" Target="../media/image81.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4.xml"/><Relationship Id="rId16" Type="http://schemas.openxmlformats.org/officeDocument/2006/relationships/image" Target="../media/image26.sv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4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0.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8.png"/></Relationships>
</file>

<file path=ppt/slides/_rels/slide4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82.png"/><Relationship Id="rId3" Type="http://schemas.openxmlformats.org/officeDocument/2006/relationships/image" Target="../media/image30.png"/><Relationship Id="rId7" Type="http://schemas.openxmlformats.org/officeDocument/2006/relationships/image" Target="../media/image80.png"/><Relationship Id="rId12" Type="http://schemas.openxmlformats.org/officeDocument/2006/relationships/image" Target="../media/image104.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79.png"/><Relationship Id="rId11" Type="http://schemas.openxmlformats.org/officeDocument/2006/relationships/image" Target="../media/image103.svg"/><Relationship Id="rId5" Type="http://schemas.openxmlformats.org/officeDocument/2006/relationships/image" Target="../media/image99.png"/><Relationship Id="rId10" Type="http://schemas.openxmlformats.org/officeDocument/2006/relationships/image" Target="../media/image102.png"/><Relationship Id="rId4" Type="http://schemas.openxmlformats.org/officeDocument/2006/relationships/image" Target="../media/image18.png"/><Relationship Id="rId9" Type="http://schemas.openxmlformats.org/officeDocument/2006/relationships/image" Target="../media/image101.png"/><Relationship Id="rId14"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12.sv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3.png"/><Relationship Id="rId7" Type="http://schemas.openxmlformats.org/officeDocument/2006/relationships/image" Target="../media/image55.png"/><Relationship Id="rId12" Type="http://schemas.openxmlformats.org/officeDocument/2006/relationships/image" Target="../media/image109.sv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108.png"/><Relationship Id="rId5" Type="http://schemas.openxmlformats.org/officeDocument/2006/relationships/image" Target="../media/image25.png"/><Relationship Id="rId10" Type="http://schemas.openxmlformats.org/officeDocument/2006/relationships/image" Target="../media/image107.svg"/><Relationship Id="rId4" Type="http://schemas.openxmlformats.org/officeDocument/2006/relationships/image" Target="../media/image24.svg"/><Relationship Id="rId9" Type="http://schemas.openxmlformats.org/officeDocument/2006/relationships/image" Target="../media/image106.png"/></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7.png"/><Relationship Id="rId7" Type="http://schemas.openxmlformats.org/officeDocument/2006/relationships/image" Target="../media/image107.svg"/><Relationship Id="rId12"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image" Target="../media/image106.png"/><Relationship Id="rId11" Type="http://schemas.openxmlformats.org/officeDocument/2006/relationships/image" Target="../media/image26.svg"/><Relationship Id="rId5" Type="http://schemas.openxmlformats.org/officeDocument/2006/relationships/image" Target="../media/image40.png"/><Relationship Id="rId10" Type="http://schemas.openxmlformats.org/officeDocument/2006/relationships/image" Target="../media/image25.png"/><Relationship Id="rId4" Type="http://schemas.openxmlformats.org/officeDocument/2006/relationships/image" Target="../media/image38.svg"/><Relationship Id="rId9" Type="http://schemas.openxmlformats.org/officeDocument/2006/relationships/image" Target="../media/image24.svg"/></Relationships>
</file>

<file path=ppt/slides/_rels/slide4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12.svg"/><Relationship Id="rId18" Type="http://schemas.openxmlformats.org/officeDocument/2006/relationships/image" Target="../media/image117.png"/><Relationship Id="rId3" Type="http://schemas.openxmlformats.org/officeDocument/2006/relationships/image" Target="../media/image37.png"/><Relationship Id="rId7" Type="http://schemas.openxmlformats.org/officeDocument/2006/relationships/image" Target="../media/image109.svg"/><Relationship Id="rId12" Type="http://schemas.openxmlformats.org/officeDocument/2006/relationships/image" Target="../media/image111.png"/><Relationship Id="rId17" Type="http://schemas.openxmlformats.org/officeDocument/2006/relationships/image" Target="../media/image116.svg"/><Relationship Id="rId2" Type="http://schemas.openxmlformats.org/officeDocument/2006/relationships/notesSlide" Target="../notesSlides/notesSlide35.xml"/><Relationship Id="rId16" Type="http://schemas.openxmlformats.org/officeDocument/2006/relationships/image" Target="../media/image115.png"/><Relationship Id="rId1" Type="http://schemas.openxmlformats.org/officeDocument/2006/relationships/slideLayout" Target="../slideLayouts/slideLayout13.xml"/><Relationship Id="rId6" Type="http://schemas.openxmlformats.org/officeDocument/2006/relationships/image" Target="../media/image108.png"/><Relationship Id="rId11" Type="http://schemas.openxmlformats.org/officeDocument/2006/relationships/image" Target="../media/image26.svg"/><Relationship Id="rId5" Type="http://schemas.openxmlformats.org/officeDocument/2006/relationships/image" Target="../media/image41.png"/><Relationship Id="rId15" Type="http://schemas.openxmlformats.org/officeDocument/2006/relationships/image" Target="../media/image114.svg"/><Relationship Id="rId10" Type="http://schemas.openxmlformats.org/officeDocument/2006/relationships/image" Target="../media/image25.png"/><Relationship Id="rId19" Type="http://schemas.openxmlformats.org/officeDocument/2006/relationships/image" Target="../media/image118.svg"/><Relationship Id="rId4" Type="http://schemas.openxmlformats.org/officeDocument/2006/relationships/image" Target="../media/image38.svg"/><Relationship Id="rId9" Type="http://schemas.openxmlformats.org/officeDocument/2006/relationships/image" Target="../media/image24.svg"/><Relationship Id="rId14" Type="http://schemas.openxmlformats.org/officeDocument/2006/relationships/image" Target="../media/image113.png"/></Relationships>
</file>

<file path=ppt/slides/_rels/slide4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3.png"/><Relationship Id="rId7"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 Id="rId9" Type="http://schemas.openxmlformats.org/officeDocument/2006/relationships/image" Target="../media/image119.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13.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30.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9.svg"/><Relationship Id="rId7" Type="http://schemas.openxmlformats.org/officeDocument/2006/relationships/image" Target="../media/image30.png"/><Relationship Id="rId12"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33.pn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57E4582-71B4-477C-BBE8-862AF447B9A2}"/>
              </a:ext>
            </a:extLst>
          </p:cNvPr>
          <p:cNvSpPr>
            <a:spLocks noGrp="1"/>
          </p:cNvSpPr>
          <p:nvPr>
            <p:ph type="title"/>
          </p:nvPr>
        </p:nvSpPr>
        <p:spPr>
          <a:xfrm>
            <a:off x="825357" y="444339"/>
            <a:ext cx="10541285" cy="1782501"/>
          </a:xfrm>
        </p:spPr>
        <p:txBody>
          <a:bodyPr vert="horz" lIns="91437" tIns="45719" rIns="91437" bIns="45719" rtlCol="0" anchor="t">
            <a:noAutofit/>
          </a:bodyPr>
          <a:lstStyle/>
          <a:p>
            <a:pPr algn="ctr">
              <a:lnSpc>
                <a:spcPct val="150000"/>
              </a:lnSpc>
            </a:pPr>
            <a:r>
              <a:rPr lang="it-IT" sz="4400" dirty="0">
                <a:solidFill>
                  <a:srgbClr val="008000"/>
                </a:solidFill>
                <a:latin typeface="+mj-lt"/>
              </a:rPr>
              <a:t>INCONTRO CON IL MERCATO:</a:t>
            </a:r>
            <a:br>
              <a:rPr lang="it-IT" sz="4400" dirty="0">
                <a:solidFill>
                  <a:srgbClr val="008000"/>
                </a:solidFill>
                <a:latin typeface="+mj-lt"/>
              </a:rPr>
            </a:br>
            <a:br>
              <a:rPr lang="it-IT" sz="2400" dirty="0">
                <a:solidFill>
                  <a:srgbClr val="008000"/>
                </a:solidFill>
                <a:latin typeface="+mj-lt"/>
              </a:rPr>
            </a:br>
            <a:endParaRPr lang="it-IT" sz="2400" dirty="0">
              <a:solidFill>
                <a:srgbClr val="008000"/>
              </a:solidFill>
              <a:latin typeface="+mj-lt"/>
            </a:endParaRPr>
          </a:p>
        </p:txBody>
      </p:sp>
      <p:pic>
        <p:nvPicPr>
          <p:cNvPr id="1030" name="Picture 6">
            <a:extLst>
              <a:ext uri="{FF2B5EF4-FFF2-40B4-BE49-F238E27FC236}">
                <a16:creationId xmlns:a16="http://schemas.microsoft.com/office/drawing/2014/main" id="{2A47BB35-04AF-01A3-84CD-05D8865FA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60" y="1335589"/>
            <a:ext cx="3595878" cy="186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8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79629-02B8-30AF-EF41-33E8A531FA43}"/>
              </a:ext>
            </a:extLst>
          </p:cNvPr>
          <p:cNvSpPr>
            <a:spLocks noGrp="1"/>
          </p:cNvSpPr>
          <p:nvPr>
            <p:ph type="ctrTitle"/>
          </p:nvPr>
        </p:nvSpPr>
        <p:spPr>
          <a:xfrm>
            <a:off x="67949" y="157303"/>
            <a:ext cx="11680705" cy="584776"/>
          </a:xfrm>
        </p:spPr>
        <p:txBody>
          <a:bodyPr>
            <a:normAutofit/>
          </a:bodyPr>
          <a:lstStyle/>
          <a:p>
            <a:r>
              <a:rPr lang="it-IT" sz="2400" dirty="0"/>
              <a:t>Programmazione: </a:t>
            </a:r>
            <a:r>
              <a:rPr lang="it-IT" dirty="0"/>
              <a:t>applicazione dei </a:t>
            </a:r>
            <a:r>
              <a:rPr lang="it-IT" sz="2400" dirty="0"/>
              <a:t>nuovi principi del Codice dei Contratti</a:t>
            </a:r>
            <a:endParaRPr lang="it-IT" dirty="0"/>
          </a:p>
        </p:txBody>
      </p:sp>
      <p:sp>
        <p:nvSpPr>
          <p:cNvPr id="4" name="Rectangle: Rounded Corners 3">
            <a:extLst>
              <a:ext uri="{FF2B5EF4-FFF2-40B4-BE49-F238E27FC236}">
                <a16:creationId xmlns:a16="http://schemas.microsoft.com/office/drawing/2014/main" id="{CD18D188-5D6C-A685-367D-E4F07BC47148}"/>
              </a:ext>
            </a:extLst>
          </p:cNvPr>
          <p:cNvSpPr/>
          <p:nvPr/>
        </p:nvSpPr>
        <p:spPr bwMode="gray">
          <a:xfrm>
            <a:off x="5396311" y="2172479"/>
            <a:ext cx="2804232" cy="3710548"/>
          </a:xfrm>
          <a:prstGeom prst="roundRect">
            <a:avLst>
              <a:gd name="adj" fmla="val 5078"/>
            </a:avLst>
          </a:prstGeom>
          <a:gradFill flip="none" rotWithShape="1">
            <a:gsLst>
              <a:gs pos="77000">
                <a:srgbClr val="FDFDFD"/>
              </a:gs>
              <a:gs pos="100000">
                <a:schemeClr val="bg1">
                  <a:lumMod val="95000"/>
                </a:schemeClr>
              </a:gs>
              <a:gs pos="0">
                <a:schemeClr val="bg1"/>
              </a:gs>
            </a:gsLst>
            <a:lin ang="5400000" scaled="1"/>
            <a:tileRect/>
          </a:gradFill>
          <a:ln w="3175">
            <a:solidFill>
              <a:schemeClr val="bg1">
                <a:lumMod val="65000"/>
              </a:schemeClr>
            </a:solidFill>
          </a:ln>
          <a:effectLst/>
        </p:spPr>
        <p:txBody>
          <a:bodyPr vert="horz" wrap="square" lIns="91440" tIns="182880" rIns="91440" bIns="91440" numCol="1" anchor="t" anchorCtr="0" compatLnSpc="1">
            <a:prstTxWarp prst="textNoShape">
              <a:avLst/>
            </a:prstTxWarp>
          </a:bodyPr>
          <a:lstStyle/>
          <a:p>
            <a:pPr marL="137160" marR="0" lvl="1" indent="-13716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Open Sans"/>
              <a:cs typeface="Open Sans"/>
              <a:sym typeface="Open Sans"/>
            </a:endParaRPr>
          </a:p>
        </p:txBody>
      </p:sp>
      <p:sp>
        <p:nvSpPr>
          <p:cNvPr id="5" name="Rectangle: Rounded Corners 4">
            <a:extLst>
              <a:ext uri="{FF2B5EF4-FFF2-40B4-BE49-F238E27FC236}">
                <a16:creationId xmlns:a16="http://schemas.microsoft.com/office/drawing/2014/main" id="{0B69447A-C08B-A767-AFFF-58FFDD939FB5}"/>
              </a:ext>
            </a:extLst>
          </p:cNvPr>
          <p:cNvSpPr/>
          <p:nvPr/>
        </p:nvSpPr>
        <p:spPr bwMode="gray">
          <a:xfrm>
            <a:off x="8730978" y="2154351"/>
            <a:ext cx="2804232" cy="3710548"/>
          </a:xfrm>
          <a:prstGeom prst="roundRect">
            <a:avLst>
              <a:gd name="adj" fmla="val 5078"/>
            </a:avLst>
          </a:prstGeom>
          <a:gradFill flip="none" rotWithShape="1">
            <a:gsLst>
              <a:gs pos="77000">
                <a:srgbClr val="FDFDFD"/>
              </a:gs>
              <a:gs pos="100000">
                <a:schemeClr val="bg1">
                  <a:lumMod val="95000"/>
                </a:schemeClr>
              </a:gs>
              <a:gs pos="0">
                <a:schemeClr val="bg1"/>
              </a:gs>
            </a:gsLst>
            <a:lin ang="5400000" scaled="1"/>
            <a:tileRect/>
          </a:gradFill>
          <a:ln w="3175">
            <a:solidFill>
              <a:schemeClr val="bg1">
                <a:lumMod val="65000"/>
              </a:schemeClr>
            </a:solidFill>
          </a:ln>
          <a:effectLst/>
        </p:spPr>
        <p:txBody>
          <a:bodyPr vert="horz" wrap="square" lIns="91440" tIns="182880" rIns="91440" bIns="91440" numCol="1" anchor="t" anchorCtr="0" compatLnSpc="1">
            <a:prstTxWarp prst="textNoShape">
              <a:avLst/>
            </a:prstTxWarp>
          </a:bodyPr>
          <a:lstStyle/>
          <a:p>
            <a:pPr marL="137160" marR="0" lvl="1" indent="-13716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Open Sans"/>
              <a:cs typeface="Open Sans"/>
              <a:sym typeface="Open Sans"/>
            </a:endParaRPr>
          </a:p>
        </p:txBody>
      </p:sp>
      <p:sp>
        <p:nvSpPr>
          <p:cNvPr id="6" name="Rectangle: Rounded Corners 5">
            <a:extLst>
              <a:ext uri="{FF2B5EF4-FFF2-40B4-BE49-F238E27FC236}">
                <a16:creationId xmlns:a16="http://schemas.microsoft.com/office/drawing/2014/main" id="{56C684A3-FBD9-876C-6E7A-D0E37D77B16A}"/>
              </a:ext>
            </a:extLst>
          </p:cNvPr>
          <p:cNvSpPr/>
          <p:nvPr/>
        </p:nvSpPr>
        <p:spPr bwMode="gray">
          <a:xfrm>
            <a:off x="2084324" y="2154351"/>
            <a:ext cx="2804232" cy="3710548"/>
          </a:xfrm>
          <a:prstGeom prst="roundRect">
            <a:avLst>
              <a:gd name="adj" fmla="val 5078"/>
            </a:avLst>
          </a:prstGeom>
          <a:gradFill flip="none" rotWithShape="1">
            <a:gsLst>
              <a:gs pos="77000">
                <a:srgbClr val="FDFDFD"/>
              </a:gs>
              <a:gs pos="100000">
                <a:schemeClr val="bg1">
                  <a:lumMod val="95000"/>
                </a:schemeClr>
              </a:gs>
              <a:gs pos="0">
                <a:schemeClr val="bg1"/>
              </a:gs>
            </a:gsLst>
            <a:lin ang="5400000" scaled="1"/>
            <a:tileRect/>
          </a:gradFill>
          <a:ln w="3175">
            <a:solidFill>
              <a:schemeClr val="bg1">
                <a:lumMod val="65000"/>
              </a:schemeClr>
            </a:solidFill>
          </a:ln>
          <a:effectLst/>
        </p:spPr>
        <p:txBody>
          <a:bodyPr vert="horz" wrap="square" lIns="91440" tIns="182880" rIns="91440" bIns="91440" numCol="1" anchor="t" anchorCtr="0" compatLnSpc="1">
            <a:prstTxWarp prst="textNoShape">
              <a:avLst/>
            </a:prstTxWarp>
          </a:bodyPr>
          <a:lstStyle/>
          <a:p>
            <a:pPr marL="0" marR="0" lvl="1" algn="l" defTabSz="914400" rtl="0" eaLnBrk="1" fontAlgn="auto" latinLnBrk="0" hangingPunct="0">
              <a:lnSpc>
                <a:spcPct val="90000"/>
              </a:lnSpc>
              <a:spcBef>
                <a:spcPts val="0"/>
              </a:spcBef>
              <a:spcAft>
                <a:spcPts val="600"/>
              </a:spcAft>
              <a:buClrTx/>
              <a:buSzTx/>
              <a:tabLst/>
              <a:defRPr/>
            </a:pPr>
            <a:endParaRPr kumimoji="0" lang="it-IT" sz="1000" b="0" i="0" u="none" strike="noStrike" kern="0" cap="none" spc="0" normalizeH="0" baseline="0" dirty="0">
              <a:ln>
                <a:noFill/>
              </a:ln>
              <a:solidFill>
                <a:srgbClr val="000000"/>
              </a:solidFill>
              <a:effectLst/>
              <a:uLnTx/>
              <a:uFillTx/>
              <a:latin typeface="Aptos" panose="020B0004020202020204" pitchFamily="34" charset="0"/>
              <a:ea typeface="Open Sans"/>
              <a:cs typeface="Open Sans"/>
              <a:sym typeface="Open Sans"/>
            </a:endParaRPr>
          </a:p>
        </p:txBody>
      </p:sp>
      <p:sp>
        <p:nvSpPr>
          <p:cNvPr id="7" name="Content Placeholder 2" descr="Text content for first section:&#10;        - Must be a paragraph between 80-10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63E3496F-7F34-F250-D28D-6E313A12E478}"/>
              </a:ext>
            </a:extLst>
          </p:cNvPr>
          <p:cNvSpPr txBox="1">
            <a:spLocks/>
          </p:cNvSpPr>
          <p:nvPr/>
        </p:nvSpPr>
        <p:spPr>
          <a:xfrm>
            <a:off x="2241696" y="2226125"/>
            <a:ext cx="2492580" cy="3205687"/>
          </a:xfrm>
          <a:prstGeom prst="rect">
            <a:avLst/>
          </a:prstGeom>
          <a:ln/>
        </p:spPr>
        <p:txBody>
          <a:bodyPr anchor="ctr">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sz="1400" dirty="0">
                <a:latin typeface="Aptos"/>
              </a:rPr>
              <a:t>Il </a:t>
            </a:r>
            <a:r>
              <a:rPr lang="it-IT" sz="1400" b="1" dirty="0">
                <a:latin typeface="Aptos"/>
              </a:rPr>
              <a:t>Principio del Risultato</a:t>
            </a:r>
            <a:r>
              <a:rPr lang="it-IT" sz="1400" dirty="0">
                <a:latin typeface="Aptos"/>
              </a:rPr>
              <a:t> (Art. 1) eleva la programmazione a strumento essenziale per perseguire con la massima </a:t>
            </a:r>
            <a:r>
              <a:rPr lang="it-IT" sz="1400" b="1" dirty="0">
                <a:latin typeface="Aptos"/>
              </a:rPr>
              <a:t>tempestività</a:t>
            </a:r>
            <a:r>
              <a:rPr lang="it-IT" sz="1400" dirty="0">
                <a:latin typeface="Aptos"/>
              </a:rPr>
              <a:t> e il migliore </a:t>
            </a:r>
            <a:r>
              <a:rPr lang="it-IT" sz="1400" b="1" dirty="0">
                <a:latin typeface="Aptos"/>
              </a:rPr>
              <a:t>rapporto qualità/prezzo</a:t>
            </a:r>
            <a:r>
              <a:rPr lang="it-IT" sz="1400" dirty="0">
                <a:latin typeface="Aptos"/>
              </a:rPr>
              <a:t> l'affidamento e l'esecuzione dei contratti. Permette di anticipare problematiche e ottimizzare soluzioni, garantendo efficienza ed efficacia negli acquisti</a:t>
            </a:r>
          </a:p>
        </p:txBody>
      </p:sp>
      <p:sp>
        <p:nvSpPr>
          <p:cNvPr id="8" name="Content Placeholder 2" descr="Text content for sectionsection:&#10;        - Must be a paragraph between 80-10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A4C5D6A7-C97F-92AB-7882-028AAED9F096}"/>
              </a:ext>
            </a:extLst>
          </p:cNvPr>
          <p:cNvSpPr txBox="1">
            <a:spLocks/>
          </p:cNvSpPr>
          <p:nvPr/>
        </p:nvSpPr>
        <p:spPr>
          <a:xfrm>
            <a:off x="5544557" y="2243747"/>
            <a:ext cx="2491871" cy="3206529"/>
          </a:xfrm>
          <a:prstGeom prst="rect">
            <a:avLst/>
          </a:prstGeom>
          <a:ln/>
        </p:spPr>
        <p:txBody>
          <a:bodyPr anchor="ctr">
            <a:norm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sz="1400" dirty="0">
                <a:latin typeface="Aptos"/>
              </a:rPr>
              <a:t>Il </a:t>
            </a:r>
            <a:r>
              <a:rPr lang="it-IT" sz="1400" b="1" dirty="0">
                <a:latin typeface="Aptos"/>
              </a:rPr>
              <a:t>Principio della Fiducia</a:t>
            </a:r>
            <a:r>
              <a:rPr lang="it-IT" sz="1400" dirty="0">
                <a:latin typeface="Aptos"/>
              </a:rPr>
              <a:t> (Art. 2) promuove una gestione trasparente e prevedibile. Una programmazione chiara </a:t>
            </a:r>
            <a:r>
              <a:rPr lang="it-IT" sz="1400" b="1" dirty="0">
                <a:latin typeface="Aptos"/>
              </a:rPr>
              <a:t>riduce i contenziosi </a:t>
            </a:r>
            <a:r>
              <a:rPr lang="it-IT" sz="1400" dirty="0">
                <a:latin typeface="Aptos"/>
              </a:rPr>
              <a:t>e accelera i processi, aumentando la </a:t>
            </a:r>
            <a:r>
              <a:rPr lang="it-IT" sz="1400" b="1" dirty="0">
                <a:latin typeface="Aptos"/>
              </a:rPr>
              <a:t>fiducia</a:t>
            </a:r>
            <a:r>
              <a:rPr lang="it-IT" sz="1400" dirty="0">
                <a:latin typeface="Aptos"/>
              </a:rPr>
              <a:t> tra </a:t>
            </a:r>
            <a:r>
              <a:rPr lang="it-IT" sz="1400" b="1" dirty="0">
                <a:latin typeface="Aptos"/>
              </a:rPr>
              <a:t>amministrazioni e operatori economici </a:t>
            </a:r>
            <a:r>
              <a:rPr lang="it-IT" sz="1400" dirty="0">
                <a:latin typeface="Aptos"/>
              </a:rPr>
              <a:t>per una migliore pianificazione delle gare</a:t>
            </a:r>
          </a:p>
        </p:txBody>
      </p:sp>
      <p:sp>
        <p:nvSpPr>
          <p:cNvPr id="9" name="Content Placeholder 2" descr="Text content for third section:&#10;        - Must be a paragraph between 80-10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5E8FBEA8-1FF1-547F-5095-F6318F4AA3EC}"/>
              </a:ext>
            </a:extLst>
          </p:cNvPr>
          <p:cNvSpPr txBox="1">
            <a:spLocks/>
          </p:cNvSpPr>
          <p:nvPr/>
        </p:nvSpPr>
        <p:spPr>
          <a:xfrm>
            <a:off x="8887158" y="2406360"/>
            <a:ext cx="2491871" cy="3206529"/>
          </a:xfrm>
          <a:prstGeom prst="rect">
            <a:avLst/>
          </a:prstGeom>
          <a:ln/>
        </p:spPr>
        <p:txBody>
          <a:bodyPr anchor="ctr">
            <a:normAutofit fontScale="92500"/>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it-IT" sz="1400" dirty="0">
                <a:latin typeface="Aptos"/>
              </a:rPr>
              <a:t>La programmazione è una </a:t>
            </a:r>
            <a:r>
              <a:rPr lang="it-IT" sz="1400" b="1" dirty="0">
                <a:latin typeface="Aptos"/>
              </a:rPr>
              <a:t>leva strategica</a:t>
            </a:r>
            <a:r>
              <a:rPr lang="it-IT" sz="1400" dirty="0">
                <a:latin typeface="Aptos"/>
              </a:rPr>
              <a:t> che consente alle pubbliche amministrazioni di operare con maggiore </a:t>
            </a:r>
            <a:r>
              <a:rPr lang="it-IT" sz="1400" b="1" dirty="0">
                <a:latin typeface="Aptos"/>
              </a:rPr>
              <a:t>efficacia</a:t>
            </a:r>
            <a:r>
              <a:rPr lang="it-IT" sz="1400" dirty="0">
                <a:latin typeface="Aptos"/>
              </a:rPr>
              <a:t>. </a:t>
            </a:r>
          </a:p>
          <a:p>
            <a:r>
              <a:rPr lang="it-IT" sz="1400" dirty="0">
                <a:latin typeface="Aptos"/>
              </a:rPr>
              <a:t>Orienta il processo di acquisto verso l'introduzione di </a:t>
            </a:r>
            <a:r>
              <a:rPr lang="it-IT" sz="1400" b="1" dirty="0">
                <a:latin typeface="Aptos"/>
              </a:rPr>
              <a:t>soluzioni innovative </a:t>
            </a:r>
            <a:r>
              <a:rPr lang="it-IT" sz="1400" dirty="0">
                <a:latin typeface="Aptos"/>
              </a:rPr>
              <a:t>e stimola attivamente il </a:t>
            </a:r>
            <a:r>
              <a:rPr lang="it-IT" sz="1400" b="1" dirty="0">
                <a:latin typeface="Aptos"/>
              </a:rPr>
              <a:t>mercato</a:t>
            </a:r>
            <a:r>
              <a:rPr lang="it-IT" sz="1400" dirty="0">
                <a:latin typeface="Aptos"/>
              </a:rPr>
              <a:t> verso una </a:t>
            </a:r>
            <a:r>
              <a:rPr lang="it-IT" sz="1400" b="1" dirty="0">
                <a:latin typeface="Aptos"/>
              </a:rPr>
              <a:t>cooperazione bidirezionale</a:t>
            </a:r>
            <a:r>
              <a:rPr lang="it-IT" sz="1400" dirty="0">
                <a:latin typeface="Aptos"/>
              </a:rPr>
              <a:t>,</a:t>
            </a:r>
            <a:r>
              <a:rPr lang="it-IT" sz="1400" b="1" dirty="0">
                <a:latin typeface="Aptos"/>
              </a:rPr>
              <a:t> </a:t>
            </a:r>
            <a:r>
              <a:rPr lang="it-IT" sz="1400" dirty="0">
                <a:latin typeface="Aptos"/>
              </a:rPr>
              <a:t>al fine di proporre e sviluppare tecnologie e servizi all'avanguardia, favorendo l’introduzione dell’innovazione</a:t>
            </a:r>
          </a:p>
        </p:txBody>
      </p:sp>
      <p:sp>
        <p:nvSpPr>
          <p:cNvPr id="11" name="Rectangle: Rounded Corners 10">
            <a:extLst>
              <a:ext uri="{FF2B5EF4-FFF2-40B4-BE49-F238E27FC236}">
                <a16:creationId xmlns:a16="http://schemas.microsoft.com/office/drawing/2014/main" id="{94AC817C-62A5-61BD-B5E7-7C6C50F88A49}"/>
              </a:ext>
            </a:extLst>
          </p:cNvPr>
          <p:cNvSpPr/>
          <p:nvPr/>
        </p:nvSpPr>
        <p:spPr bwMode="gray">
          <a:xfrm>
            <a:off x="2192931" y="1533948"/>
            <a:ext cx="2695625" cy="524624"/>
          </a:xfrm>
          <a:prstGeom prst="roundRect">
            <a:avLst/>
          </a:prstGeom>
          <a:solidFill>
            <a:srgbClr val="26890D"/>
          </a:solidFill>
          <a:ln w="19050" algn="ctr">
            <a:solidFill>
              <a:srgbClr val="009A44"/>
            </a:solidFill>
            <a:miter lim="800000"/>
            <a:headEnd/>
            <a:tailEnd/>
          </a:ln>
        </p:spPr>
        <p:txBody>
          <a:bodyPr wrap="square" lIns="88900" tIns="88900" rIns="88900" bIns="88900" rtlCol="0" anchor="ctr"/>
          <a:lstStyle/>
          <a:p>
            <a:pPr algn="ctr">
              <a:lnSpc>
                <a:spcPct val="106000"/>
              </a:lnSpc>
            </a:pPr>
            <a:endParaRPr lang="en-US" sz="1600" b="1">
              <a:solidFill>
                <a:schemeClr val="bg1"/>
              </a:solidFill>
            </a:endParaRPr>
          </a:p>
        </p:txBody>
      </p:sp>
      <p:sp>
        <p:nvSpPr>
          <p:cNvPr id="12" name="Text Placeholder 5" descr="Subtitle for the first section (left):&#10;        - Must be in capital letters&#10;        - Should be 1-2 words&#10;        - Must be in **bold** markdown format&#10;        - Must be written in white&#10;        - Should clearly describe the first component&#10;        - Examples: &quot;**OBJECTIVES**&quot;, &quot;**MAIN GOALS**&quot;, &quot;**PURPOSE**&quot;">
            <a:extLst>
              <a:ext uri="{FF2B5EF4-FFF2-40B4-BE49-F238E27FC236}">
                <a16:creationId xmlns:a16="http://schemas.microsoft.com/office/drawing/2014/main" id="{F0C82FD4-811D-B597-B5F7-8B589B9C4D29}"/>
              </a:ext>
            </a:extLst>
          </p:cNvPr>
          <p:cNvSpPr txBox="1">
            <a:spLocks/>
          </p:cNvSpPr>
          <p:nvPr/>
        </p:nvSpPr>
        <p:spPr>
          <a:xfrm>
            <a:off x="2714097" y="1604737"/>
            <a:ext cx="1798830" cy="355750"/>
          </a:xfrm>
          <a:prstGeom prst="rect">
            <a:avLst/>
          </a:prstGeom>
          <a:noFill/>
          <a:ln/>
        </p:spPr>
        <p:txBody>
          <a:bodyPr vert="horz" lIns="0" tIns="0" rIns="0" bIns="0" rtlCol="0" anchor="ctr">
            <a:normAutofit fontScale="77500" lnSpcReduction="20000"/>
          </a:bodyPr>
          <a:lstStyle>
            <a:lvl1pPr indent="0" algn="r">
              <a:spcBef>
                <a:spcPts val="0"/>
              </a:spcBef>
              <a:spcAft>
                <a:spcPts val="1000"/>
              </a:spcAft>
              <a:buSzPct val="100000"/>
              <a:buFont typeface="Arial" panose="020B0604020202020204" pitchFamily="34" charset="0"/>
              <a:buNone/>
              <a:defRPr sz="1400" b="1">
                <a:solidFill>
                  <a:srgbClr val="86BC25"/>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algn="ctr"/>
            <a:r>
              <a:rPr sz="1800" b="1" dirty="0">
                <a:latin typeface="Aptos"/>
              </a:rPr>
              <a:t>PRINCIPIO DEL RISULTATO</a:t>
            </a:r>
          </a:p>
        </p:txBody>
      </p:sp>
      <p:sp>
        <p:nvSpPr>
          <p:cNvPr id="13" name="Rectangle: Rounded Corners 12">
            <a:extLst>
              <a:ext uri="{FF2B5EF4-FFF2-40B4-BE49-F238E27FC236}">
                <a16:creationId xmlns:a16="http://schemas.microsoft.com/office/drawing/2014/main" id="{B95D180A-E70F-1AEF-7B97-C162A594C0B8}"/>
              </a:ext>
            </a:extLst>
          </p:cNvPr>
          <p:cNvSpPr/>
          <p:nvPr/>
        </p:nvSpPr>
        <p:spPr bwMode="gray">
          <a:xfrm>
            <a:off x="5499330" y="1552076"/>
            <a:ext cx="2695625" cy="524624"/>
          </a:xfrm>
          <a:prstGeom prst="roundRect">
            <a:avLst/>
          </a:prstGeom>
          <a:solidFill>
            <a:srgbClr val="26890D"/>
          </a:solidFill>
          <a:ln w="19050" algn="ctr">
            <a:solidFill>
              <a:srgbClr val="009A4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4" name="Rectangle: Rounded Corners 13">
            <a:extLst>
              <a:ext uri="{FF2B5EF4-FFF2-40B4-BE49-F238E27FC236}">
                <a16:creationId xmlns:a16="http://schemas.microsoft.com/office/drawing/2014/main" id="{D9E1EEDA-D2E0-DBD4-2AFE-002534BA4B50}"/>
              </a:ext>
            </a:extLst>
          </p:cNvPr>
          <p:cNvSpPr/>
          <p:nvPr/>
        </p:nvSpPr>
        <p:spPr bwMode="gray">
          <a:xfrm>
            <a:off x="8833997" y="1533948"/>
            <a:ext cx="2695625" cy="524624"/>
          </a:xfrm>
          <a:prstGeom prst="roundRect">
            <a:avLst/>
          </a:prstGeom>
          <a:solidFill>
            <a:srgbClr val="26890D"/>
          </a:solidFill>
          <a:ln w="19050" algn="ctr">
            <a:solidFill>
              <a:srgbClr val="009A4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5" name="Text Placeholder 5" descr="Subtitle for the second section (center):&#10;        - Must be in capital letters&#10;        - Should be 1-2 words&#10;        - Must be in **bold** markdown format&#10;        - Must be written in white&#10;        - Should clearly describe the second component&#10;        - Examples: &quot;**OBJECTIVES**&quot;, &quot;**MAIN GOALS**&quot;, &quot;**PURPOSE**&quot;">
            <a:extLst>
              <a:ext uri="{FF2B5EF4-FFF2-40B4-BE49-F238E27FC236}">
                <a16:creationId xmlns:a16="http://schemas.microsoft.com/office/drawing/2014/main" id="{CD604E9A-B958-490A-DB26-A60DEC643CC6}"/>
              </a:ext>
            </a:extLst>
          </p:cNvPr>
          <p:cNvSpPr txBox="1">
            <a:spLocks/>
          </p:cNvSpPr>
          <p:nvPr/>
        </p:nvSpPr>
        <p:spPr>
          <a:xfrm>
            <a:off x="6099710" y="1622865"/>
            <a:ext cx="1745858" cy="355750"/>
          </a:xfrm>
          <a:prstGeom prst="rect">
            <a:avLst/>
          </a:prstGeom>
          <a:noFill/>
          <a:ln/>
        </p:spPr>
        <p:txBody>
          <a:bodyPr vert="horz" lIns="0" tIns="0" rIns="0" bIns="0" rtlCol="0" anchor="ctr">
            <a:normAutofit fontScale="77500" lnSpcReduction="20000"/>
          </a:bodyPr>
          <a:lstStyle>
            <a:lvl1pPr indent="0" algn="r">
              <a:spcBef>
                <a:spcPts val="0"/>
              </a:spcBef>
              <a:spcAft>
                <a:spcPts val="1000"/>
              </a:spcAft>
              <a:buSzPct val="100000"/>
              <a:buFont typeface="Arial" panose="020B0604020202020204" pitchFamily="34" charset="0"/>
              <a:buNone/>
              <a:defRPr sz="1400" b="1">
                <a:solidFill>
                  <a:srgbClr val="86BC25"/>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algn="ctr"/>
            <a:r>
              <a:rPr sz="1800" b="1" dirty="0">
                <a:latin typeface="Aptos"/>
              </a:rPr>
              <a:t>PRINCIPIO DELLA FIDUCIA</a:t>
            </a:r>
          </a:p>
        </p:txBody>
      </p:sp>
      <p:sp>
        <p:nvSpPr>
          <p:cNvPr id="16" name="Text Placeholder 5" descr="Subtitle for the third section (right):&#10;        - Must be in capital letters&#10;        - Should be 1-2 words&#10;        - Must be in **bold** markdown format&#10;        - Must be written in white&#10;        - Should clearly describe the third component&#10;        - Examples: &quot;**OBJECTIVES**&quot;, &quot;**MAIN GOALS**&quot;, &quot;**PURPOSE**&quot;">
            <a:extLst>
              <a:ext uri="{FF2B5EF4-FFF2-40B4-BE49-F238E27FC236}">
                <a16:creationId xmlns:a16="http://schemas.microsoft.com/office/drawing/2014/main" id="{1F489294-4889-849A-37F9-53102F7B13BD}"/>
              </a:ext>
            </a:extLst>
          </p:cNvPr>
          <p:cNvSpPr txBox="1">
            <a:spLocks/>
          </p:cNvSpPr>
          <p:nvPr/>
        </p:nvSpPr>
        <p:spPr>
          <a:xfrm>
            <a:off x="9316248" y="1604737"/>
            <a:ext cx="1920444" cy="355750"/>
          </a:xfrm>
          <a:prstGeom prst="rect">
            <a:avLst/>
          </a:prstGeom>
          <a:noFill/>
          <a:ln/>
        </p:spPr>
        <p:txBody>
          <a:bodyPr vert="horz" lIns="0" tIns="0" rIns="0" bIns="0" rtlCol="0" anchor="ctr">
            <a:normAutofit fontScale="77500" lnSpcReduction="20000"/>
          </a:bodyPr>
          <a:lstStyle>
            <a:lvl1pPr indent="0" algn="r">
              <a:spcBef>
                <a:spcPts val="0"/>
              </a:spcBef>
              <a:spcAft>
                <a:spcPts val="1000"/>
              </a:spcAft>
              <a:buSzPct val="100000"/>
              <a:buFont typeface="Arial" panose="020B0604020202020204" pitchFamily="34" charset="0"/>
              <a:buNone/>
              <a:defRPr sz="1400" b="1">
                <a:solidFill>
                  <a:srgbClr val="86BC25"/>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algn="ctr"/>
            <a:r>
              <a:rPr lang="it-IT" sz="1800" b="1" dirty="0">
                <a:latin typeface="Aptos"/>
              </a:rPr>
              <a:t>ACCESSO AL MERCATO E INNOVAZIONE</a:t>
            </a:r>
            <a:endParaRPr sz="1800" b="1" dirty="0">
              <a:latin typeface="Aptos"/>
            </a:endParaRPr>
          </a:p>
        </p:txBody>
      </p:sp>
      <p:sp>
        <p:nvSpPr>
          <p:cNvPr id="17" name="Text Placeholder 4">
            <a:extLst>
              <a:ext uri="{FF2B5EF4-FFF2-40B4-BE49-F238E27FC236}">
                <a16:creationId xmlns:a16="http://schemas.microsoft.com/office/drawing/2014/main" id="{CEF809D9-9970-9656-0BC1-D4E58CCC1E51}"/>
              </a:ext>
            </a:extLst>
          </p:cNvPr>
          <p:cNvSpPr txBox="1">
            <a:spLocks/>
          </p:cNvSpPr>
          <p:nvPr/>
        </p:nvSpPr>
        <p:spPr>
          <a:xfrm>
            <a:off x="2002063" y="1487930"/>
            <a:ext cx="576000" cy="576000"/>
          </a:xfrm>
          <a:prstGeom prst="ellipse">
            <a:avLst/>
          </a:prstGeom>
          <a:solidFill>
            <a:schemeClr val="bg1"/>
          </a:solidFill>
          <a:ln>
            <a:solidFill>
              <a:srgbClr val="046A38"/>
            </a:solidFill>
          </a:ln>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sp>
        <p:nvSpPr>
          <p:cNvPr id="18" name="Text Placeholder 4">
            <a:extLst>
              <a:ext uri="{FF2B5EF4-FFF2-40B4-BE49-F238E27FC236}">
                <a16:creationId xmlns:a16="http://schemas.microsoft.com/office/drawing/2014/main" id="{D1F473C3-0F0D-483A-AB05-70794B293371}"/>
              </a:ext>
            </a:extLst>
          </p:cNvPr>
          <p:cNvSpPr txBox="1">
            <a:spLocks/>
          </p:cNvSpPr>
          <p:nvPr/>
        </p:nvSpPr>
        <p:spPr>
          <a:xfrm>
            <a:off x="5349616" y="1506058"/>
            <a:ext cx="576000" cy="576000"/>
          </a:xfrm>
          <a:prstGeom prst="ellipse">
            <a:avLst/>
          </a:prstGeom>
          <a:solidFill>
            <a:schemeClr val="bg1"/>
          </a:solidFill>
          <a:ln>
            <a:solidFill>
              <a:srgbClr val="046A38"/>
            </a:solidFill>
          </a:ln>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sp>
        <p:nvSpPr>
          <p:cNvPr id="19" name="Text Placeholder 4">
            <a:extLst>
              <a:ext uri="{FF2B5EF4-FFF2-40B4-BE49-F238E27FC236}">
                <a16:creationId xmlns:a16="http://schemas.microsoft.com/office/drawing/2014/main" id="{C103D1BB-2A2F-7172-B58B-9D4E9C403B2E}"/>
              </a:ext>
            </a:extLst>
          </p:cNvPr>
          <p:cNvSpPr txBox="1">
            <a:spLocks/>
          </p:cNvSpPr>
          <p:nvPr/>
        </p:nvSpPr>
        <p:spPr>
          <a:xfrm>
            <a:off x="8654111" y="1487930"/>
            <a:ext cx="576000" cy="576000"/>
          </a:xfrm>
          <a:prstGeom prst="ellipse">
            <a:avLst/>
          </a:prstGeom>
          <a:solidFill>
            <a:schemeClr val="bg1"/>
          </a:solidFill>
          <a:ln>
            <a:solidFill>
              <a:srgbClr val="046A38"/>
            </a:solidFill>
          </a:ln>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pic>
        <p:nvPicPr>
          <p:cNvPr id="20" name="Picture 19" descr="image.png">
            <a:extLst>
              <a:ext uri="{FF2B5EF4-FFF2-40B4-BE49-F238E27FC236}">
                <a16:creationId xmlns:a16="http://schemas.microsoft.com/office/drawing/2014/main" id="{86C9A21E-E5C5-076A-7829-404B5188661C}"/>
              </a:ext>
            </a:extLst>
          </p:cNvPr>
          <p:cNvPicPr>
            <a:picLocks noChangeAspect="1"/>
          </p:cNvPicPr>
          <p:nvPr/>
        </p:nvPicPr>
        <p:blipFill>
          <a:blip r:embed="rId2"/>
          <a:stretch>
            <a:fillRect/>
          </a:stretch>
        </p:blipFill>
        <p:spPr>
          <a:xfrm>
            <a:off x="2080288" y="1583709"/>
            <a:ext cx="419548" cy="420480"/>
          </a:xfrm>
          <a:prstGeom prst="rect">
            <a:avLst/>
          </a:prstGeom>
        </p:spPr>
      </p:pic>
      <p:pic>
        <p:nvPicPr>
          <p:cNvPr id="21" name="Picture 20" descr="image.png">
            <a:extLst>
              <a:ext uri="{FF2B5EF4-FFF2-40B4-BE49-F238E27FC236}">
                <a16:creationId xmlns:a16="http://schemas.microsoft.com/office/drawing/2014/main" id="{E60428CD-427F-6D47-B7D0-5183926CFA7C}"/>
              </a:ext>
            </a:extLst>
          </p:cNvPr>
          <p:cNvPicPr>
            <a:picLocks noChangeAspect="1"/>
          </p:cNvPicPr>
          <p:nvPr/>
        </p:nvPicPr>
        <p:blipFill>
          <a:blip r:embed="rId3"/>
          <a:stretch>
            <a:fillRect/>
          </a:stretch>
        </p:blipFill>
        <p:spPr>
          <a:xfrm>
            <a:off x="5426483" y="1601837"/>
            <a:ext cx="419548" cy="420480"/>
          </a:xfrm>
          <a:prstGeom prst="rect">
            <a:avLst/>
          </a:prstGeom>
        </p:spPr>
      </p:pic>
      <p:pic>
        <p:nvPicPr>
          <p:cNvPr id="22" name="Picture 21" descr="image.png">
            <a:extLst>
              <a:ext uri="{FF2B5EF4-FFF2-40B4-BE49-F238E27FC236}">
                <a16:creationId xmlns:a16="http://schemas.microsoft.com/office/drawing/2014/main" id="{29C37F13-4F99-1B52-679A-28AE595A8CFB}"/>
              </a:ext>
            </a:extLst>
          </p:cNvPr>
          <p:cNvPicPr>
            <a:picLocks noChangeAspect="1"/>
          </p:cNvPicPr>
          <p:nvPr/>
        </p:nvPicPr>
        <p:blipFill>
          <a:blip r:embed="rId4"/>
          <a:stretch>
            <a:fillRect/>
          </a:stretch>
        </p:blipFill>
        <p:spPr>
          <a:xfrm>
            <a:off x="8730978" y="1583709"/>
            <a:ext cx="419548" cy="420480"/>
          </a:xfrm>
          <a:prstGeom prst="rect">
            <a:avLst/>
          </a:prstGeom>
        </p:spPr>
      </p:pic>
      <p:sp>
        <p:nvSpPr>
          <p:cNvPr id="24" name="Rectangle 23">
            <a:extLst>
              <a:ext uri="{FF2B5EF4-FFF2-40B4-BE49-F238E27FC236}">
                <a16:creationId xmlns:a16="http://schemas.microsoft.com/office/drawing/2014/main" id="{62F6837D-A956-85FC-17D1-CD053224BA61}"/>
              </a:ext>
            </a:extLst>
          </p:cNvPr>
          <p:cNvSpPr/>
          <p:nvPr/>
        </p:nvSpPr>
        <p:spPr>
          <a:xfrm>
            <a:off x="1659467" y="1136639"/>
            <a:ext cx="10236877" cy="5195722"/>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pic>
        <p:nvPicPr>
          <p:cNvPr id="26" name="Picture 25">
            <a:extLst>
              <a:ext uri="{FF2B5EF4-FFF2-40B4-BE49-F238E27FC236}">
                <a16:creationId xmlns:a16="http://schemas.microsoft.com/office/drawing/2014/main" id="{0FCA4BB8-7A7C-B026-5658-DB689203C06C}"/>
              </a:ext>
            </a:extLst>
          </p:cNvPr>
          <p:cNvPicPr>
            <a:picLocks noChangeAspect="1"/>
          </p:cNvPicPr>
          <p:nvPr/>
        </p:nvPicPr>
        <p:blipFill rotWithShape="1">
          <a:blip r:embed="rId5"/>
          <a:srcRect l="49772"/>
          <a:stretch/>
        </p:blipFill>
        <p:spPr>
          <a:xfrm>
            <a:off x="2989" y="1945477"/>
            <a:ext cx="1554603" cy="3708000"/>
          </a:xfrm>
          <a:prstGeom prst="rect">
            <a:avLst/>
          </a:prstGeom>
        </p:spPr>
      </p:pic>
      <p:pic>
        <p:nvPicPr>
          <p:cNvPr id="27" name="Graphic 26" descr="Target with solid fill">
            <a:extLst>
              <a:ext uri="{FF2B5EF4-FFF2-40B4-BE49-F238E27FC236}">
                <a16:creationId xmlns:a16="http://schemas.microsoft.com/office/drawing/2014/main" id="{FDA3AD46-66C0-666F-DCA6-F2A777F360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39" y="2855618"/>
            <a:ext cx="572922" cy="572922"/>
          </a:xfrm>
          <a:prstGeom prst="rect">
            <a:avLst/>
          </a:prstGeom>
        </p:spPr>
      </p:pic>
      <p:sp>
        <p:nvSpPr>
          <p:cNvPr id="28" name="TextBox 27">
            <a:extLst>
              <a:ext uri="{FF2B5EF4-FFF2-40B4-BE49-F238E27FC236}">
                <a16:creationId xmlns:a16="http://schemas.microsoft.com/office/drawing/2014/main" id="{3C0AC953-6FEB-C0EA-57D9-E442110BEFEC}"/>
              </a:ext>
            </a:extLst>
          </p:cNvPr>
          <p:cNvSpPr txBox="1"/>
          <p:nvPr/>
        </p:nvSpPr>
        <p:spPr>
          <a:xfrm>
            <a:off x="-553089" y="3591631"/>
            <a:ext cx="20961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OBIETTIVI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CHIAVE</a:t>
            </a:r>
            <a:endParaRPr kumimoji="0" lang="en-US" sz="1200" b="1" i="0" u="none" strike="noStrike" kern="1200" cap="none" spc="0" normalizeH="0" baseline="0" noProof="0" dirty="0" err="1">
              <a:ln>
                <a:noFill/>
              </a:ln>
              <a:solidFill>
                <a:srgbClr val="FFFFFF"/>
              </a:solidFill>
              <a:effectLst/>
              <a:uLnTx/>
              <a:uFillTx/>
              <a:latin typeface="+mj-lt"/>
              <a:ea typeface="+mn-ea"/>
              <a:cs typeface="+mn-cs"/>
            </a:endParaRPr>
          </a:p>
        </p:txBody>
      </p:sp>
      <p:pic>
        <p:nvPicPr>
          <p:cNvPr id="29" name="Picture 28">
            <a:extLst>
              <a:ext uri="{FF2B5EF4-FFF2-40B4-BE49-F238E27FC236}">
                <a16:creationId xmlns:a16="http://schemas.microsoft.com/office/drawing/2014/main" id="{C845CD62-08A2-B0D6-912B-80154635B455}"/>
              </a:ext>
            </a:extLst>
          </p:cNvPr>
          <p:cNvPicPr>
            <a:picLocks noChangeAspect="1"/>
          </p:cNvPicPr>
          <p:nvPr/>
        </p:nvPicPr>
        <p:blipFill>
          <a:blip r:embed="rId8"/>
          <a:stretch>
            <a:fillRect/>
          </a:stretch>
        </p:blipFill>
        <p:spPr>
          <a:xfrm>
            <a:off x="10789864" y="286509"/>
            <a:ext cx="792536" cy="811406"/>
          </a:xfrm>
          <a:prstGeom prst="rect">
            <a:avLst/>
          </a:prstGeom>
        </p:spPr>
      </p:pic>
      <p:pic>
        <p:nvPicPr>
          <p:cNvPr id="30" name="Picture 29">
            <a:extLst>
              <a:ext uri="{FF2B5EF4-FFF2-40B4-BE49-F238E27FC236}">
                <a16:creationId xmlns:a16="http://schemas.microsoft.com/office/drawing/2014/main" id="{162789E7-4913-5EC9-3600-41CCF59CD9E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31" name="Slide Number Placeholder 30">
            <a:extLst>
              <a:ext uri="{FF2B5EF4-FFF2-40B4-BE49-F238E27FC236}">
                <a16:creationId xmlns:a16="http://schemas.microsoft.com/office/drawing/2014/main" id="{A7A54A00-EC39-74D6-8CEE-BD1F04FFB225}"/>
              </a:ext>
            </a:extLst>
          </p:cNvPr>
          <p:cNvSpPr>
            <a:spLocks noGrp="1"/>
          </p:cNvSpPr>
          <p:nvPr>
            <p:ph type="sldNum" sz="quarter" idx="10"/>
          </p:nvPr>
        </p:nvSpPr>
        <p:spPr/>
        <p:txBody>
          <a:bodyPr/>
          <a:lstStyle/>
          <a:p>
            <a:pPr>
              <a:defRPr/>
            </a:pPr>
            <a:fld id="{7180326F-E721-41DD-ABF0-E30673304D32}" type="slidenum">
              <a:rPr lang="it-IT" altLang="it-IT" smtClean="0"/>
              <a:pPr>
                <a:defRPr/>
              </a:pPr>
              <a:t>10</a:t>
            </a:fld>
            <a:endParaRPr lang="it-IT" altLang="it-IT"/>
          </a:p>
        </p:txBody>
      </p:sp>
    </p:spTree>
    <p:extLst>
      <p:ext uri="{BB962C8B-B14F-4D97-AF65-F5344CB8AC3E}">
        <p14:creationId xmlns:p14="http://schemas.microsoft.com/office/powerpoint/2010/main" val="402911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FC6-5FB5-9CEA-7D91-15BDA1F74D6D}"/>
              </a:ext>
            </a:extLst>
          </p:cNvPr>
          <p:cNvSpPr>
            <a:spLocks noGrp="1"/>
          </p:cNvSpPr>
          <p:nvPr>
            <p:ph type="ctrTitle"/>
          </p:nvPr>
        </p:nvSpPr>
        <p:spPr/>
        <p:txBody>
          <a:bodyPr/>
          <a:lstStyle/>
          <a:p>
            <a:r>
              <a:rPr lang="it-IT" dirty="0"/>
              <a:t>Link alla Programmazione dei Soggetti Aggregatori</a:t>
            </a:r>
          </a:p>
        </p:txBody>
      </p:sp>
      <p:sp>
        <p:nvSpPr>
          <p:cNvPr id="3" name="Slide Number Placeholder 2">
            <a:extLst>
              <a:ext uri="{FF2B5EF4-FFF2-40B4-BE49-F238E27FC236}">
                <a16:creationId xmlns:a16="http://schemas.microsoft.com/office/drawing/2014/main" id="{6E6D5D1A-94AA-A21B-1A28-813E031C9444}"/>
              </a:ext>
            </a:extLst>
          </p:cNvPr>
          <p:cNvSpPr>
            <a:spLocks noGrp="1"/>
          </p:cNvSpPr>
          <p:nvPr>
            <p:ph type="sldNum" sz="quarter" idx="10"/>
          </p:nvPr>
        </p:nvSpPr>
        <p:spPr/>
        <p:txBody>
          <a:bodyPr/>
          <a:lstStyle/>
          <a:p>
            <a:pPr>
              <a:defRPr/>
            </a:pPr>
            <a:fld id="{7180326F-E721-41DD-ABF0-E30673304D32}" type="slidenum">
              <a:rPr lang="it-IT" altLang="it-IT" smtClean="0"/>
              <a:pPr>
                <a:defRPr/>
              </a:pPr>
              <a:t>11</a:t>
            </a:fld>
            <a:endParaRPr lang="it-IT" altLang="it-IT" dirty="0"/>
          </a:p>
        </p:txBody>
      </p:sp>
      <p:graphicFrame>
        <p:nvGraphicFramePr>
          <p:cNvPr id="4" name="Table 3">
            <a:extLst>
              <a:ext uri="{FF2B5EF4-FFF2-40B4-BE49-F238E27FC236}">
                <a16:creationId xmlns:a16="http://schemas.microsoft.com/office/drawing/2014/main" id="{12E4B92C-E9F4-4DF1-D0A7-E5C7C0CBFF96}"/>
              </a:ext>
            </a:extLst>
          </p:cNvPr>
          <p:cNvGraphicFramePr>
            <a:graphicFrameLocks noGrp="1"/>
          </p:cNvGraphicFramePr>
          <p:nvPr>
            <p:extLst>
              <p:ext uri="{D42A27DB-BD31-4B8C-83A1-F6EECF244321}">
                <p14:modId xmlns:p14="http://schemas.microsoft.com/office/powerpoint/2010/main" val="3821488084"/>
              </p:ext>
            </p:extLst>
          </p:nvPr>
        </p:nvGraphicFramePr>
        <p:xfrm>
          <a:off x="261388" y="716127"/>
          <a:ext cx="5723776" cy="5674360"/>
        </p:xfrm>
        <a:graphic>
          <a:graphicData uri="http://schemas.openxmlformats.org/drawingml/2006/table">
            <a:tbl>
              <a:tblPr firstRow="1" bandRow="1">
                <a:tableStyleId>{93296810-A885-4BE3-A3E7-6D5BEEA58F35}</a:tableStyleId>
              </a:tblPr>
              <a:tblGrid>
                <a:gridCol w="2861888">
                  <a:extLst>
                    <a:ext uri="{9D8B030D-6E8A-4147-A177-3AD203B41FA5}">
                      <a16:colId xmlns:a16="http://schemas.microsoft.com/office/drawing/2014/main" val="2469782688"/>
                    </a:ext>
                  </a:extLst>
                </a:gridCol>
                <a:gridCol w="2861888">
                  <a:extLst>
                    <a:ext uri="{9D8B030D-6E8A-4147-A177-3AD203B41FA5}">
                      <a16:colId xmlns:a16="http://schemas.microsoft.com/office/drawing/2014/main" val="3125770925"/>
                    </a:ext>
                  </a:extLst>
                </a:gridCol>
              </a:tblGrid>
              <a:tr h="370840">
                <a:tc>
                  <a:txBody>
                    <a:bodyPr/>
                    <a:lstStyle/>
                    <a:p>
                      <a:pPr algn="ctr"/>
                      <a:r>
                        <a:rPr lang="it-IT" sz="1200" dirty="0"/>
                        <a:t>SOGGETTO AGGREGATORE</a:t>
                      </a:r>
                      <a:endParaRPr lang="en-US" sz="1200" dirty="0"/>
                    </a:p>
                  </a:txBody>
                  <a:tcPr anchor="ctr"/>
                </a:tc>
                <a:tc>
                  <a:txBody>
                    <a:bodyPr/>
                    <a:lstStyle/>
                    <a:p>
                      <a:pPr algn="ctr"/>
                      <a:r>
                        <a:rPr lang="it-IT" sz="1200" dirty="0"/>
                        <a:t>SITO WEB</a:t>
                      </a:r>
                      <a:endParaRPr lang="en-US" sz="1200" dirty="0"/>
                    </a:p>
                  </a:txBody>
                  <a:tcPr anchor="ctr"/>
                </a:tc>
                <a:extLst>
                  <a:ext uri="{0D108BD9-81ED-4DB2-BD59-A6C34878D82A}">
                    <a16:rowId xmlns:a16="http://schemas.microsoft.com/office/drawing/2014/main" val="3305413128"/>
                  </a:ext>
                </a:extLst>
              </a:tr>
              <a:tr h="0">
                <a:tc>
                  <a:txBody>
                    <a:bodyPr/>
                    <a:lstStyle/>
                    <a:p>
                      <a:r>
                        <a:rPr lang="it-IT" sz="1200" dirty="0"/>
                        <a:t>ARIC – Agenzia Regionale di Informatica e Committenza</a:t>
                      </a:r>
                    </a:p>
                  </a:txBody>
                  <a:tcPr anchor="ctr"/>
                </a:tc>
                <a:tc>
                  <a:txBody>
                    <a:bodyPr/>
                    <a:lstStyle/>
                    <a:p>
                      <a:r>
                        <a:rPr lang="en-US" sz="1200" dirty="0">
                          <a:hlinkClick r:id="rId3"/>
                        </a:rPr>
                        <a:t>https://areacom.eu</a:t>
                      </a:r>
                      <a:r>
                        <a:rPr lang="en-US" sz="1200" dirty="0"/>
                        <a:t> </a:t>
                      </a:r>
                    </a:p>
                  </a:txBody>
                  <a:tcPr anchor="ctr"/>
                </a:tc>
                <a:extLst>
                  <a:ext uri="{0D108BD9-81ED-4DB2-BD59-A6C34878D82A}">
                    <a16:rowId xmlns:a16="http://schemas.microsoft.com/office/drawing/2014/main" val="4042385133"/>
                  </a:ext>
                </a:extLst>
              </a:tr>
              <a:tr h="0">
                <a:tc>
                  <a:txBody>
                    <a:bodyPr/>
                    <a:lstStyle/>
                    <a:p>
                      <a:r>
                        <a:rPr lang="it-IT" sz="1200" dirty="0"/>
                        <a:t>Stazione Unica Appaltante Basilicata</a:t>
                      </a:r>
                      <a:endParaRPr lang="en-US" sz="1200" dirty="0"/>
                    </a:p>
                  </a:txBody>
                  <a:tcPr anchor="ctr"/>
                </a:tc>
                <a:tc>
                  <a:txBody>
                    <a:bodyPr/>
                    <a:lstStyle/>
                    <a:p>
                      <a:r>
                        <a:rPr lang="en-US" sz="1200" dirty="0">
                          <a:hlinkClick r:id="rId4"/>
                        </a:rPr>
                        <a:t>https://www.sua-rb.it/PortaleAppalti/it/homepage.wp</a:t>
                      </a:r>
                      <a:endParaRPr lang="en-US" sz="1200" dirty="0"/>
                    </a:p>
                  </a:txBody>
                  <a:tcPr anchor="ctr"/>
                </a:tc>
                <a:extLst>
                  <a:ext uri="{0D108BD9-81ED-4DB2-BD59-A6C34878D82A}">
                    <a16:rowId xmlns:a16="http://schemas.microsoft.com/office/drawing/2014/main" val="1353514223"/>
                  </a:ext>
                </a:extLst>
              </a:tr>
              <a:tr h="0">
                <a:tc>
                  <a:txBody>
                    <a:bodyPr/>
                    <a:lstStyle/>
                    <a:p>
                      <a:r>
                        <a:rPr lang="it-IT" sz="1200" dirty="0"/>
                        <a:t>Stazione Unica Appaltante Calabria</a:t>
                      </a:r>
                      <a:endParaRPr lang="en-US" sz="1200" dirty="0"/>
                    </a:p>
                  </a:txBody>
                  <a:tcPr anchor="ctr"/>
                </a:tc>
                <a:tc>
                  <a:txBody>
                    <a:bodyPr/>
                    <a:lstStyle/>
                    <a:p>
                      <a:r>
                        <a:rPr lang="en-US" sz="1200" dirty="0">
                          <a:hlinkClick r:id="rId5"/>
                        </a:rPr>
                        <a:t>https://www.regione.calabria.it/stazione-unica-appaltante/</a:t>
                      </a:r>
                      <a:r>
                        <a:rPr lang="en-US" sz="1200" dirty="0"/>
                        <a:t> </a:t>
                      </a:r>
                    </a:p>
                  </a:txBody>
                  <a:tcPr anchor="ctr"/>
                </a:tc>
                <a:extLst>
                  <a:ext uri="{0D108BD9-81ED-4DB2-BD59-A6C34878D82A}">
                    <a16:rowId xmlns:a16="http://schemas.microsoft.com/office/drawing/2014/main" val="4140715222"/>
                  </a:ext>
                </a:extLst>
              </a:tr>
              <a:tr h="0">
                <a:tc>
                  <a:txBody>
                    <a:bodyPr/>
                    <a:lstStyle/>
                    <a:p>
                      <a:r>
                        <a:rPr lang="it-IT" sz="1200" dirty="0" err="1"/>
                        <a:t>So.Re.Sa</a:t>
                      </a:r>
                      <a:r>
                        <a:rPr lang="it-IT" sz="1200" dirty="0"/>
                        <a:t> </a:t>
                      </a:r>
                      <a:r>
                        <a:rPr lang="it-IT" sz="1200" dirty="0" err="1"/>
                        <a:t>S.p.A</a:t>
                      </a:r>
                      <a:endParaRPr lang="en-US" sz="1200" dirty="0"/>
                    </a:p>
                  </a:txBody>
                  <a:tcPr anchor="ctr"/>
                </a:tc>
                <a:tc>
                  <a:txBody>
                    <a:bodyPr/>
                    <a:lstStyle/>
                    <a:p>
                      <a:r>
                        <a:rPr lang="en-US" sz="1200" dirty="0">
                          <a:hlinkClick r:id="rId6"/>
                        </a:rPr>
                        <a:t>https://www.soresa.it/imprese/Pagine/BANDI%20GARA.aspx</a:t>
                      </a:r>
                      <a:r>
                        <a:rPr lang="en-US" sz="1200" dirty="0"/>
                        <a:t> </a:t>
                      </a:r>
                    </a:p>
                  </a:txBody>
                  <a:tcPr anchor="ctr"/>
                </a:tc>
                <a:extLst>
                  <a:ext uri="{0D108BD9-81ED-4DB2-BD59-A6C34878D82A}">
                    <a16:rowId xmlns:a16="http://schemas.microsoft.com/office/drawing/2014/main" val="491287380"/>
                  </a:ext>
                </a:extLst>
              </a:tr>
              <a:tr h="0">
                <a:tc>
                  <a:txBody>
                    <a:bodyPr/>
                    <a:lstStyle/>
                    <a:p>
                      <a:r>
                        <a:rPr lang="it-IT" sz="1200" dirty="0"/>
                        <a:t>Agenzia Regionale </a:t>
                      </a:r>
                      <a:r>
                        <a:rPr lang="it-IT" sz="1200" dirty="0" err="1"/>
                        <a:t>Intercent</a:t>
                      </a:r>
                      <a:r>
                        <a:rPr lang="it-IT" sz="1200" dirty="0"/>
                        <a:t>-ER</a:t>
                      </a:r>
                      <a:endParaRPr lang="en-US" sz="1200" dirty="0"/>
                    </a:p>
                  </a:txBody>
                  <a:tcPr anchor="ctr"/>
                </a:tc>
                <a:tc>
                  <a:txBody>
                    <a:bodyPr/>
                    <a:lstStyle/>
                    <a:p>
                      <a:r>
                        <a:rPr lang="en-US" sz="1200" dirty="0">
                          <a:hlinkClick r:id="rId7"/>
                        </a:rPr>
                        <a:t>https://intercenter.regione.emilia-romagna.it/</a:t>
                      </a:r>
                      <a:r>
                        <a:rPr lang="en-US" sz="1200" dirty="0"/>
                        <a:t> </a:t>
                      </a:r>
                    </a:p>
                  </a:txBody>
                  <a:tcPr anchor="ctr"/>
                </a:tc>
                <a:extLst>
                  <a:ext uri="{0D108BD9-81ED-4DB2-BD59-A6C34878D82A}">
                    <a16:rowId xmlns:a16="http://schemas.microsoft.com/office/drawing/2014/main" val="3299922053"/>
                  </a:ext>
                </a:extLst>
              </a:tr>
              <a:tr h="0">
                <a:tc>
                  <a:txBody>
                    <a:bodyPr/>
                    <a:lstStyle/>
                    <a:p>
                      <a:r>
                        <a:rPr lang="it-IT" sz="1200" dirty="0"/>
                        <a:t>Centrale Unica di Committenza – Soggetto Aggregatore Regionale del Friuli Venezia Giulia</a:t>
                      </a:r>
                      <a:endParaRPr lang="en-US" sz="1200" dirty="0"/>
                    </a:p>
                  </a:txBody>
                  <a:tcPr anchor="ctr"/>
                </a:tc>
                <a:tc>
                  <a:txBody>
                    <a:bodyPr/>
                    <a:lstStyle/>
                    <a:p>
                      <a:r>
                        <a:rPr lang="en-US" sz="1200" dirty="0">
                          <a:hlinkClick r:id="rId8"/>
                        </a:rPr>
                        <a:t>https://cucsa.regione.fvg.it/it_IT/</a:t>
                      </a:r>
                      <a:r>
                        <a:rPr lang="en-US" sz="1200" dirty="0"/>
                        <a:t> </a:t>
                      </a:r>
                    </a:p>
                  </a:txBody>
                  <a:tcPr anchor="ctr"/>
                </a:tc>
                <a:extLst>
                  <a:ext uri="{0D108BD9-81ED-4DB2-BD59-A6C34878D82A}">
                    <a16:rowId xmlns:a16="http://schemas.microsoft.com/office/drawing/2014/main" val="4100332406"/>
                  </a:ext>
                </a:extLst>
              </a:tr>
              <a:tr h="0">
                <a:tc>
                  <a:txBody>
                    <a:bodyPr/>
                    <a:lstStyle/>
                    <a:p>
                      <a:r>
                        <a:rPr lang="it-IT" sz="1200" dirty="0"/>
                        <a:t>Direzione centrale acquisti regione Lazio</a:t>
                      </a:r>
                      <a:endParaRPr lang="en-US" sz="1200" dirty="0"/>
                    </a:p>
                  </a:txBody>
                  <a:tcPr anchor="ctr"/>
                </a:tc>
                <a:tc>
                  <a:txBody>
                    <a:bodyPr/>
                    <a:lstStyle/>
                    <a:p>
                      <a:r>
                        <a:rPr lang="en-US" sz="1200" dirty="0">
                          <a:hlinkClick r:id="rId9"/>
                        </a:rPr>
                        <a:t>https://centraleacquisti.regione.lazio.it/</a:t>
                      </a:r>
                      <a:r>
                        <a:rPr lang="en-US" sz="1200" dirty="0"/>
                        <a:t> </a:t>
                      </a:r>
                    </a:p>
                  </a:txBody>
                  <a:tcPr anchor="ctr"/>
                </a:tc>
                <a:extLst>
                  <a:ext uri="{0D108BD9-81ED-4DB2-BD59-A6C34878D82A}">
                    <a16:rowId xmlns:a16="http://schemas.microsoft.com/office/drawing/2014/main" val="2736577482"/>
                  </a:ext>
                </a:extLst>
              </a:tr>
              <a:tr h="0">
                <a:tc>
                  <a:txBody>
                    <a:bodyPr/>
                    <a:lstStyle/>
                    <a:p>
                      <a:r>
                        <a:rPr lang="en-US" sz="1200" dirty="0" err="1"/>
                        <a:t>Stazione</a:t>
                      </a:r>
                      <a:r>
                        <a:rPr lang="en-US" sz="1200" dirty="0"/>
                        <a:t> unica </a:t>
                      </a:r>
                      <a:r>
                        <a:rPr lang="en-US" sz="1200" dirty="0" err="1"/>
                        <a:t>appaltante</a:t>
                      </a:r>
                      <a:r>
                        <a:rPr lang="en-US" sz="1200" dirty="0"/>
                        <a:t> Liguria</a:t>
                      </a:r>
                    </a:p>
                  </a:txBody>
                  <a:tcPr anchor="ctr"/>
                </a:tc>
                <a:tc>
                  <a:txBody>
                    <a:bodyPr/>
                    <a:lstStyle/>
                    <a:p>
                      <a:r>
                        <a:rPr lang="en-US" sz="1200" dirty="0">
                          <a:hlinkClick r:id="rId10"/>
                        </a:rPr>
                        <a:t>https://www.suar.regione.liguria.it/</a:t>
                      </a:r>
                      <a:r>
                        <a:rPr lang="en-US" sz="1200" dirty="0"/>
                        <a:t> </a:t>
                      </a:r>
                    </a:p>
                  </a:txBody>
                  <a:tcPr anchor="ctr"/>
                </a:tc>
                <a:extLst>
                  <a:ext uri="{0D108BD9-81ED-4DB2-BD59-A6C34878D82A}">
                    <a16:rowId xmlns:a16="http://schemas.microsoft.com/office/drawing/2014/main" val="2547670439"/>
                  </a:ext>
                </a:extLst>
              </a:tr>
              <a:tr h="0">
                <a:tc>
                  <a:txBody>
                    <a:bodyPr/>
                    <a:lstStyle/>
                    <a:p>
                      <a:r>
                        <a:rPr lang="it-IT" sz="1200" dirty="0"/>
                        <a:t>ARIA </a:t>
                      </a:r>
                      <a:r>
                        <a:rPr lang="it-IT" sz="1200" dirty="0" err="1"/>
                        <a:t>S.p.A</a:t>
                      </a:r>
                      <a:endParaRPr lang="en-US" sz="1200" dirty="0"/>
                    </a:p>
                  </a:txBody>
                  <a:tcPr anchor="ctr"/>
                </a:tc>
                <a:tc>
                  <a:txBody>
                    <a:bodyPr/>
                    <a:lstStyle/>
                    <a:p>
                      <a:r>
                        <a:rPr lang="en-US" sz="1200" dirty="0">
                          <a:hlinkClick r:id="rId11"/>
                        </a:rPr>
                        <a:t>https://www.ariaspa.it/wps/portal/Aria/Home</a:t>
                      </a:r>
                      <a:r>
                        <a:rPr lang="en-US" sz="1200" dirty="0"/>
                        <a:t> </a:t>
                      </a:r>
                    </a:p>
                  </a:txBody>
                  <a:tcPr anchor="ctr"/>
                </a:tc>
                <a:extLst>
                  <a:ext uri="{0D108BD9-81ED-4DB2-BD59-A6C34878D82A}">
                    <a16:rowId xmlns:a16="http://schemas.microsoft.com/office/drawing/2014/main" val="216677112"/>
                  </a:ext>
                </a:extLst>
              </a:tr>
              <a:tr h="0">
                <a:tc>
                  <a:txBody>
                    <a:bodyPr/>
                    <a:lstStyle/>
                    <a:p>
                      <a:r>
                        <a:rPr lang="it-IT" sz="1200" dirty="0"/>
                        <a:t>Stazione Unica Appaltante Marche</a:t>
                      </a:r>
                      <a:endParaRPr lang="en-US" sz="1200" dirty="0"/>
                    </a:p>
                  </a:txBody>
                  <a:tcPr anchor="ctr"/>
                </a:tc>
                <a:tc>
                  <a:txBody>
                    <a:bodyPr/>
                    <a:lstStyle/>
                    <a:p>
                      <a:r>
                        <a:rPr lang="en-US" sz="1200" dirty="0">
                          <a:hlinkClick r:id="rId12"/>
                        </a:rPr>
                        <a:t>https://appaltisuam.regione.marche.it/PortaleAppalti/it/homepage.wp</a:t>
                      </a:r>
                      <a:r>
                        <a:rPr lang="en-US" sz="1200" dirty="0"/>
                        <a:t> </a:t>
                      </a:r>
                    </a:p>
                  </a:txBody>
                  <a:tcPr anchor="ctr"/>
                </a:tc>
                <a:extLst>
                  <a:ext uri="{0D108BD9-81ED-4DB2-BD59-A6C34878D82A}">
                    <a16:rowId xmlns:a16="http://schemas.microsoft.com/office/drawing/2014/main" val="856197366"/>
                  </a:ext>
                </a:extLst>
              </a:tr>
              <a:tr h="0">
                <a:tc>
                  <a:txBody>
                    <a:bodyPr/>
                    <a:lstStyle/>
                    <a:p>
                      <a:r>
                        <a:rPr lang="it-IT" sz="1200" dirty="0"/>
                        <a:t>SCR – Società di Committenza Regione Piemonte </a:t>
                      </a:r>
                      <a:r>
                        <a:rPr lang="it-IT" sz="1200" dirty="0" err="1"/>
                        <a:t>S.p.A</a:t>
                      </a:r>
                      <a:endParaRPr lang="en-US" sz="1200" dirty="0"/>
                    </a:p>
                  </a:txBody>
                  <a:tcPr anchor="ctr"/>
                </a:tc>
                <a:tc>
                  <a:txBody>
                    <a:bodyPr/>
                    <a:lstStyle/>
                    <a:p>
                      <a:r>
                        <a:rPr lang="en-US" sz="1200" dirty="0">
                          <a:hlinkClick r:id="rId13"/>
                        </a:rPr>
                        <a:t>https://www.scr.piemonte.it/</a:t>
                      </a:r>
                      <a:r>
                        <a:rPr lang="en-US" sz="1200" dirty="0"/>
                        <a:t> </a:t>
                      </a:r>
                    </a:p>
                  </a:txBody>
                  <a:tcPr anchor="ctr"/>
                </a:tc>
                <a:extLst>
                  <a:ext uri="{0D108BD9-81ED-4DB2-BD59-A6C34878D82A}">
                    <a16:rowId xmlns:a16="http://schemas.microsoft.com/office/drawing/2014/main" val="692649305"/>
                  </a:ext>
                </a:extLst>
              </a:tr>
              <a:tr h="0">
                <a:tc>
                  <a:txBody>
                    <a:bodyPr/>
                    <a:lstStyle/>
                    <a:p>
                      <a:r>
                        <a:rPr lang="en-US" sz="1200" dirty="0"/>
                        <a:t>IN.VA S.p.A.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14"/>
                        </a:rPr>
                        <a:t>https://cuc.invallee.it/cosa-facciamo/soggetto-aggregatore</a:t>
                      </a:r>
                      <a:endParaRPr lang="en-US" sz="1200" dirty="0"/>
                    </a:p>
                  </a:txBody>
                  <a:tcPr anchor="ctr"/>
                </a:tc>
                <a:extLst>
                  <a:ext uri="{0D108BD9-81ED-4DB2-BD59-A6C34878D82A}">
                    <a16:rowId xmlns:a16="http://schemas.microsoft.com/office/drawing/2014/main" val="4247793509"/>
                  </a:ext>
                </a:extLst>
              </a:tr>
            </a:tbl>
          </a:graphicData>
        </a:graphic>
      </p:graphicFrame>
      <p:graphicFrame>
        <p:nvGraphicFramePr>
          <p:cNvPr id="5" name="Table 4">
            <a:extLst>
              <a:ext uri="{FF2B5EF4-FFF2-40B4-BE49-F238E27FC236}">
                <a16:creationId xmlns:a16="http://schemas.microsoft.com/office/drawing/2014/main" id="{4916B02E-5BE9-13EA-631A-5DD9545F9B4F}"/>
              </a:ext>
            </a:extLst>
          </p:cNvPr>
          <p:cNvGraphicFramePr>
            <a:graphicFrameLocks noGrp="1"/>
          </p:cNvGraphicFramePr>
          <p:nvPr>
            <p:extLst>
              <p:ext uri="{D42A27DB-BD31-4B8C-83A1-F6EECF244321}">
                <p14:modId xmlns:p14="http://schemas.microsoft.com/office/powerpoint/2010/main" val="1647945812"/>
              </p:ext>
            </p:extLst>
          </p:nvPr>
        </p:nvGraphicFramePr>
        <p:xfrm>
          <a:off x="6206838" y="745949"/>
          <a:ext cx="5723776" cy="5420360"/>
        </p:xfrm>
        <a:graphic>
          <a:graphicData uri="http://schemas.openxmlformats.org/drawingml/2006/table">
            <a:tbl>
              <a:tblPr firstRow="1" bandRow="1">
                <a:tableStyleId>{93296810-A885-4BE3-A3E7-6D5BEEA58F35}</a:tableStyleId>
              </a:tblPr>
              <a:tblGrid>
                <a:gridCol w="2861888">
                  <a:extLst>
                    <a:ext uri="{9D8B030D-6E8A-4147-A177-3AD203B41FA5}">
                      <a16:colId xmlns:a16="http://schemas.microsoft.com/office/drawing/2014/main" val="2469782688"/>
                    </a:ext>
                  </a:extLst>
                </a:gridCol>
                <a:gridCol w="2861888">
                  <a:extLst>
                    <a:ext uri="{9D8B030D-6E8A-4147-A177-3AD203B41FA5}">
                      <a16:colId xmlns:a16="http://schemas.microsoft.com/office/drawing/2014/main" val="3125770925"/>
                    </a:ext>
                  </a:extLst>
                </a:gridCol>
              </a:tblGrid>
              <a:tr h="370840">
                <a:tc>
                  <a:txBody>
                    <a:bodyPr/>
                    <a:lstStyle/>
                    <a:p>
                      <a:pPr algn="ctr"/>
                      <a:r>
                        <a:rPr lang="it-IT" sz="1200" dirty="0"/>
                        <a:t>SOGGETTO AGGREGATORE</a:t>
                      </a:r>
                      <a:endParaRPr lang="en-US" sz="1200" dirty="0"/>
                    </a:p>
                  </a:txBody>
                  <a:tcPr anchor="ctr"/>
                </a:tc>
                <a:tc>
                  <a:txBody>
                    <a:bodyPr/>
                    <a:lstStyle/>
                    <a:p>
                      <a:pPr algn="ctr"/>
                      <a:r>
                        <a:rPr lang="it-IT" sz="1200" dirty="0"/>
                        <a:t>SITO WEB</a:t>
                      </a:r>
                      <a:endParaRPr lang="en-US" sz="1200" dirty="0"/>
                    </a:p>
                  </a:txBody>
                  <a:tcPr anchor="ctr"/>
                </a:tc>
                <a:extLst>
                  <a:ext uri="{0D108BD9-81ED-4DB2-BD59-A6C34878D82A}">
                    <a16:rowId xmlns:a16="http://schemas.microsoft.com/office/drawing/2014/main" val="3305413128"/>
                  </a:ext>
                </a:extLst>
              </a:tr>
              <a:tr h="370840">
                <a:tc>
                  <a:txBody>
                    <a:bodyPr/>
                    <a:lstStyle/>
                    <a:p>
                      <a:r>
                        <a:rPr lang="it-IT" sz="1200" dirty="0" err="1"/>
                        <a:t>InnovaPuglia</a:t>
                      </a:r>
                      <a:r>
                        <a:rPr lang="it-IT" sz="1200" dirty="0"/>
                        <a:t> </a:t>
                      </a:r>
                      <a:r>
                        <a:rPr lang="it-IT" sz="1200" dirty="0" err="1"/>
                        <a:t>S.p.A</a:t>
                      </a:r>
                      <a:endParaRPr lang="en-US" sz="1200" dirty="0"/>
                    </a:p>
                  </a:txBody>
                  <a:tcPr anchor="ctr"/>
                </a:tc>
                <a:tc>
                  <a:txBody>
                    <a:bodyPr/>
                    <a:lstStyle/>
                    <a:p>
                      <a:r>
                        <a:rPr lang="en-US" sz="1200" dirty="0">
                          <a:hlinkClick r:id="rId15"/>
                        </a:rPr>
                        <a:t>https://www.innova.puglia.it/</a:t>
                      </a:r>
                      <a:r>
                        <a:rPr lang="en-US" sz="1200" dirty="0"/>
                        <a:t> </a:t>
                      </a:r>
                    </a:p>
                  </a:txBody>
                  <a:tcPr anchor="ctr"/>
                </a:tc>
                <a:extLst>
                  <a:ext uri="{0D108BD9-81ED-4DB2-BD59-A6C34878D82A}">
                    <a16:rowId xmlns:a16="http://schemas.microsoft.com/office/drawing/2014/main" val="1353514223"/>
                  </a:ext>
                </a:extLst>
              </a:tr>
              <a:tr h="370840">
                <a:tc>
                  <a:txBody>
                    <a:bodyPr/>
                    <a:lstStyle/>
                    <a:p>
                      <a:r>
                        <a:rPr lang="it-IT" sz="1200" dirty="0"/>
                        <a:t>Regione Autonoma della Sardegna-  Direzione Generale della Centrale Regionale di Committenza</a:t>
                      </a:r>
                      <a:endParaRPr lang="en-US" sz="1200" dirty="0"/>
                    </a:p>
                  </a:txBody>
                  <a:tcPr anchor="ctr"/>
                </a:tc>
                <a:tc>
                  <a:txBody>
                    <a:bodyPr/>
                    <a:lstStyle/>
                    <a:p>
                      <a:r>
                        <a:rPr lang="en-US" sz="1200" dirty="0">
                          <a:hlinkClick r:id="rId16"/>
                        </a:rPr>
                        <a:t>https://www.regione.sardegna.it/</a:t>
                      </a:r>
                      <a:r>
                        <a:rPr lang="en-US" sz="1200" dirty="0"/>
                        <a:t> </a:t>
                      </a:r>
                    </a:p>
                  </a:txBody>
                  <a:tcPr anchor="ctr"/>
                </a:tc>
                <a:extLst>
                  <a:ext uri="{0D108BD9-81ED-4DB2-BD59-A6C34878D82A}">
                    <a16:rowId xmlns:a16="http://schemas.microsoft.com/office/drawing/2014/main" val="4140715222"/>
                  </a:ext>
                </a:extLst>
              </a:tr>
              <a:tr h="370840">
                <a:tc>
                  <a:txBody>
                    <a:bodyPr/>
                    <a:lstStyle/>
                    <a:p>
                      <a:r>
                        <a:rPr lang="it-IT" sz="1200" dirty="0"/>
                        <a:t>Regione Sicilia - Centrale Unica di Committenza regionale</a:t>
                      </a:r>
                      <a:endParaRPr lang="en-US" sz="1200" dirty="0"/>
                    </a:p>
                  </a:txBody>
                  <a:tcPr anchor="ctr"/>
                </a:tc>
                <a:tc>
                  <a:txBody>
                    <a:bodyPr/>
                    <a:lstStyle/>
                    <a:p>
                      <a:r>
                        <a:rPr lang="en-US" sz="1200" dirty="0">
                          <a:hlinkClick r:id="rId17"/>
                        </a:rPr>
                        <a:t>https://www.regione.sicilia.it/istituzioni/regione/strutture-regionali/assessorato-economia/ufficio-speciale-centrale-unica-committenza-l-acquisizione-beni-servizi</a:t>
                      </a:r>
                      <a:r>
                        <a:rPr lang="en-US" sz="1200" dirty="0"/>
                        <a:t> </a:t>
                      </a:r>
                    </a:p>
                  </a:txBody>
                  <a:tcPr anchor="ctr"/>
                </a:tc>
                <a:extLst>
                  <a:ext uri="{0D108BD9-81ED-4DB2-BD59-A6C34878D82A}">
                    <a16:rowId xmlns:a16="http://schemas.microsoft.com/office/drawing/2014/main" val="491287380"/>
                  </a:ext>
                </a:extLst>
              </a:tr>
              <a:tr h="370840">
                <a:tc>
                  <a:txBody>
                    <a:bodyPr/>
                    <a:lstStyle/>
                    <a:p>
                      <a:r>
                        <a:rPr lang="it-IT" sz="1200" dirty="0"/>
                        <a:t>Regione Toscana</a:t>
                      </a:r>
                      <a:endParaRPr lang="en-US" sz="1200" dirty="0"/>
                    </a:p>
                  </a:txBody>
                  <a:tcPr anchor="ctr"/>
                </a:tc>
                <a:tc>
                  <a:txBody>
                    <a:bodyPr/>
                    <a:lstStyle/>
                    <a:p>
                      <a:pPr marL="0" algn="l" defTabSz="914400" rtl="0" eaLnBrk="1" latinLnBrk="0" hangingPunct="1"/>
                      <a:r>
                        <a:rPr lang="it-IT" sz="1200" kern="1200" dirty="0">
                          <a:solidFill>
                            <a:schemeClr val="accent4">
                              <a:lumMod val="50000"/>
                            </a:schemeClr>
                          </a:solidFill>
                          <a:latin typeface="+mn-lt"/>
                          <a:ea typeface="+mn-ea"/>
                          <a:cs typeface="+mn-cs"/>
                          <a:hlinkClick r:id="rId18">
                            <a:extLst>
                              <a:ext uri="{A12FA001-AC4F-418D-AE19-62706E023703}">
                                <ahyp:hlinkClr xmlns:ahyp="http://schemas.microsoft.com/office/drawing/2018/hyperlinkcolor" val="tx"/>
                              </a:ext>
                            </a:extLst>
                          </a:hlinkClick>
                        </a:rPr>
                        <a:t>https://www.regione.toscana.it/</a:t>
                      </a:r>
                      <a:endParaRPr lang="it-IT" sz="1200" kern="1200" dirty="0">
                        <a:solidFill>
                          <a:schemeClr val="accent4">
                            <a:lumMod val="50000"/>
                          </a:schemeClr>
                        </a:solidFill>
                        <a:latin typeface="+mn-lt"/>
                        <a:ea typeface="+mn-ea"/>
                        <a:cs typeface="+mn-cs"/>
                      </a:endParaRPr>
                    </a:p>
                  </a:txBody>
                  <a:tcPr anchor="ctr"/>
                </a:tc>
                <a:extLst>
                  <a:ext uri="{0D108BD9-81ED-4DB2-BD59-A6C34878D82A}">
                    <a16:rowId xmlns:a16="http://schemas.microsoft.com/office/drawing/2014/main" val="3299922053"/>
                  </a:ext>
                </a:extLst>
              </a:tr>
              <a:tr h="370840">
                <a:tc>
                  <a:txBody>
                    <a:bodyPr/>
                    <a:lstStyle/>
                    <a:p>
                      <a:r>
                        <a:rPr lang="it-IT" sz="1200" dirty="0"/>
                        <a:t>Servizio Centrale Unica di Committenza del Molise</a:t>
                      </a:r>
                      <a:endParaRPr lang="en-US" sz="1200" dirty="0"/>
                    </a:p>
                  </a:txBody>
                  <a:tcPr anchor="ctr"/>
                </a:tc>
                <a:tc>
                  <a:txBody>
                    <a:bodyPr/>
                    <a:lstStyle/>
                    <a:p>
                      <a:r>
                        <a:rPr lang="en-US" sz="1200" dirty="0">
                          <a:hlinkClick r:id="rId19"/>
                        </a:rPr>
                        <a:t>https://www.regione.molise.it/flex/cm/pages/ServeBLOB.php/L/IT/IDPagina/15262</a:t>
                      </a:r>
                      <a:r>
                        <a:rPr lang="en-US" sz="1200" dirty="0"/>
                        <a:t> </a:t>
                      </a:r>
                    </a:p>
                  </a:txBody>
                  <a:tcPr anchor="ctr"/>
                </a:tc>
                <a:extLst>
                  <a:ext uri="{0D108BD9-81ED-4DB2-BD59-A6C34878D82A}">
                    <a16:rowId xmlns:a16="http://schemas.microsoft.com/office/drawing/2014/main" val="1544920061"/>
                  </a:ext>
                </a:extLst>
              </a:tr>
              <a:tr h="370840">
                <a:tc>
                  <a:txBody>
                    <a:bodyPr/>
                    <a:lstStyle/>
                    <a:p>
                      <a:r>
                        <a:rPr lang="it-IT" sz="1200" dirty="0"/>
                        <a:t>CRAS – Centrale Regionale Umbria per gli Acquisti in Sanità / Puntozero SCA</a:t>
                      </a:r>
                      <a:endParaRPr lang="en-US" sz="1200" dirty="0"/>
                    </a:p>
                  </a:txBody>
                  <a:tcPr anchor="ctr"/>
                </a:tc>
                <a:tc>
                  <a:txBody>
                    <a:bodyPr/>
                    <a:lstStyle/>
                    <a:p>
                      <a:r>
                        <a:rPr lang="en-US" sz="1200" dirty="0">
                          <a:hlinkClick r:id="rId20"/>
                        </a:rPr>
                        <a:t>https://puntozeroscarl.it/</a:t>
                      </a:r>
                      <a:endParaRPr lang="en-US" sz="1200" dirty="0"/>
                    </a:p>
                  </a:txBody>
                  <a:tcPr anchor="ctr"/>
                </a:tc>
                <a:extLst>
                  <a:ext uri="{0D108BD9-81ED-4DB2-BD59-A6C34878D82A}">
                    <a16:rowId xmlns:a16="http://schemas.microsoft.com/office/drawing/2014/main" val="1308711951"/>
                  </a:ext>
                </a:extLst>
              </a:tr>
              <a:tr h="370840">
                <a:tc>
                  <a:txBody>
                    <a:bodyPr/>
                    <a:lstStyle/>
                    <a:p>
                      <a:r>
                        <a:rPr lang="it-IT" sz="1200" dirty="0"/>
                        <a:t>UOC - CRAV di Azienda Zero Veneto</a:t>
                      </a:r>
                      <a:endParaRPr lang="en-US" sz="1200" dirty="0"/>
                    </a:p>
                  </a:txBody>
                  <a:tcPr anchor="ctr"/>
                </a:tc>
                <a:tc>
                  <a:txBody>
                    <a:bodyPr/>
                    <a:lstStyle/>
                    <a:p>
                      <a:r>
                        <a:rPr lang="en-US" sz="1200" dirty="0">
                          <a:hlinkClick r:id="rId21"/>
                        </a:rPr>
                        <a:t>https://www.azero.veneto.it</a:t>
                      </a:r>
                      <a:endParaRPr lang="en-US" sz="1200" dirty="0"/>
                    </a:p>
                  </a:txBody>
                  <a:tcPr anchor="ctr"/>
                </a:tc>
                <a:extLst>
                  <a:ext uri="{0D108BD9-81ED-4DB2-BD59-A6C34878D82A}">
                    <a16:rowId xmlns:a16="http://schemas.microsoft.com/office/drawing/2014/main" val="1027127352"/>
                  </a:ext>
                </a:extLst>
              </a:tr>
              <a:tr h="370840">
                <a:tc>
                  <a:txBody>
                    <a:bodyPr/>
                    <a:lstStyle/>
                    <a:p>
                      <a:r>
                        <a:rPr lang="it-IT" sz="1200" dirty="0"/>
                        <a:t>Provincia Autonoma di Bolzano - Agenzia per i procedimenti e la vigilanza in materia di contratti pubblici di lavori, servizi e forniture</a:t>
                      </a:r>
                      <a:endParaRPr lang="en-US" sz="1200" dirty="0"/>
                    </a:p>
                  </a:txBody>
                  <a:tcPr anchor="ctr"/>
                </a:tc>
                <a:tc>
                  <a:txBody>
                    <a:bodyPr/>
                    <a:lstStyle/>
                    <a:p>
                      <a:r>
                        <a:rPr lang="en-US" sz="1200" dirty="0">
                          <a:hlinkClick r:id="rId22"/>
                        </a:rPr>
                        <a:t>https://home.provincia.bz.it/it/home</a:t>
                      </a:r>
                      <a:r>
                        <a:rPr lang="en-US" sz="1200" dirty="0"/>
                        <a:t> </a:t>
                      </a:r>
                    </a:p>
                  </a:txBody>
                  <a:tcPr anchor="ctr"/>
                </a:tc>
                <a:extLst>
                  <a:ext uri="{0D108BD9-81ED-4DB2-BD59-A6C34878D82A}">
                    <a16:rowId xmlns:a16="http://schemas.microsoft.com/office/drawing/2014/main" val="708628973"/>
                  </a:ext>
                </a:extLst>
              </a:tr>
              <a:tr h="370840">
                <a:tc>
                  <a:txBody>
                    <a:bodyPr/>
                    <a:lstStyle/>
                    <a:p>
                      <a:r>
                        <a:rPr lang="en-US" sz="1200" dirty="0"/>
                        <a:t>Provincia </a:t>
                      </a:r>
                      <a:r>
                        <a:rPr lang="en-US" sz="1200" dirty="0" err="1"/>
                        <a:t>Autonoma</a:t>
                      </a:r>
                      <a:r>
                        <a:rPr lang="en-US" sz="1200" dirty="0"/>
                        <a:t> di Trento</a:t>
                      </a:r>
                    </a:p>
                  </a:txBody>
                  <a:tcPr anchor="ctr"/>
                </a:tc>
                <a:tc>
                  <a:txBody>
                    <a:bodyPr/>
                    <a:lstStyle/>
                    <a:p>
                      <a:r>
                        <a:rPr lang="en-US" sz="1200" dirty="0">
                          <a:hlinkClick r:id="rId23"/>
                        </a:rPr>
                        <a:t>https://www.provincia.tn.it/</a:t>
                      </a:r>
                      <a:r>
                        <a:rPr lang="en-US" sz="1200" dirty="0"/>
                        <a:t> </a:t>
                      </a:r>
                    </a:p>
                  </a:txBody>
                  <a:tcPr anchor="ctr"/>
                </a:tc>
                <a:extLst>
                  <a:ext uri="{0D108BD9-81ED-4DB2-BD59-A6C34878D82A}">
                    <a16:rowId xmlns:a16="http://schemas.microsoft.com/office/drawing/2014/main" val="1923697431"/>
                  </a:ext>
                </a:extLst>
              </a:tr>
            </a:tbl>
          </a:graphicData>
        </a:graphic>
      </p:graphicFrame>
      <p:pic>
        <p:nvPicPr>
          <p:cNvPr id="6" name="Picture 5">
            <a:extLst>
              <a:ext uri="{FF2B5EF4-FFF2-40B4-BE49-F238E27FC236}">
                <a16:creationId xmlns:a16="http://schemas.microsoft.com/office/drawing/2014/main" id="{9F4D62C7-7C7E-A249-896D-209FA851E44D}"/>
              </a:ext>
            </a:extLst>
          </p:cNvPr>
          <p:cNvPicPr>
            <a:picLocks noChangeAspect="1"/>
          </p:cNvPicPr>
          <p:nvPr/>
        </p:nvPicPr>
        <p:blipFill>
          <a:blip r:embed="rId24"/>
          <a:stretch>
            <a:fillRect/>
          </a:stretch>
        </p:blipFill>
        <p:spPr>
          <a:xfrm>
            <a:off x="10789864" y="72493"/>
            <a:ext cx="792536" cy="811406"/>
          </a:xfrm>
          <a:prstGeom prst="rect">
            <a:avLst/>
          </a:prstGeom>
        </p:spPr>
      </p:pic>
      <p:pic>
        <p:nvPicPr>
          <p:cNvPr id="7" name="Picture 6">
            <a:extLst>
              <a:ext uri="{FF2B5EF4-FFF2-40B4-BE49-F238E27FC236}">
                <a16:creationId xmlns:a16="http://schemas.microsoft.com/office/drawing/2014/main" id="{3764D5CE-F3BC-205B-C2A0-387C96161F92}"/>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11012394" y="311623"/>
            <a:ext cx="347476" cy="333147"/>
          </a:xfrm>
          <a:prstGeom prst="rect">
            <a:avLst/>
          </a:prstGeom>
        </p:spPr>
      </p:pic>
    </p:spTree>
    <p:extLst>
      <p:ext uri="{BB962C8B-B14F-4D97-AF65-F5344CB8AC3E}">
        <p14:creationId xmlns:p14="http://schemas.microsoft.com/office/powerpoint/2010/main" val="1543373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8FE5-D891-36A6-9125-F47E9F8198D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574DA9D-E60B-5F17-703C-8C7E1F9E919C}"/>
              </a:ext>
            </a:extLst>
          </p:cNvPr>
          <p:cNvSpPr>
            <a:spLocks noGrp="1"/>
          </p:cNvSpPr>
          <p:nvPr>
            <p:ph type="ctrTitle"/>
          </p:nvPr>
        </p:nvSpPr>
        <p:spPr>
          <a:xfrm>
            <a:off x="67950" y="157303"/>
            <a:ext cx="11419714" cy="584776"/>
          </a:xfrm>
        </p:spPr>
        <p:txBody>
          <a:bodyPr>
            <a:normAutofit/>
          </a:bodyPr>
          <a:lstStyle/>
          <a:p>
            <a:r>
              <a:rPr lang="it-IT" dirty="0"/>
              <a:t>Programmazione integrata SS.AA. </a:t>
            </a:r>
            <a:r>
              <a:rPr lang="it-IT" dirty="0">
                <a:latin typeface="Aptos"/>
              </a:rPr>
              <a:t>delle iniziative di acquisto 2026</a:t>
            </a:r>
            <a:endParaRPr lang="it-IT" dirty="0"/>
          </a:p>
        </p:txBody>
      </p:sp>
      <p:sp>
        <p:nvSpPr>
          <p:cNvPr id="6" name="Rectangle 5">
            <a:extLst>
              <a:ext uri="{FF2B5EF4-FFF2-40B4-BE49-F238E27FC236}">
                <a16:creationId xmlns:a16="http://schemas.microsoft.com/office/drawing/2014/main" id="{BBEA0A5D-E808-619E-91DA-164748E3B569}"/>
              </a:ext>
            </a:extLst>
          </p:cNvPr>
          <p:cNvSpPr/>
          <p:nvPr/>
        </p:nvSpPr>
        <p:spPr>
          <a:xfrm>
            <a:off x="1570609" y="1630426"/>
            <a:ext cx="9917055" cy="4168070"/>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98" name="TextBox 97">
            <a:extLst>
              <a:ext uri="{FF2B5EF4-FFF2-40B4-BE49-F238E27FC236}">
                <a16:creationId xmlns:a16="http://schemas.microsoft.com/office/drawing/2014/main" id="{2ABA2BBA-FB5F-69CD-71A0-54207533A3C7}"/>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1CC8A084-7A55-8149-7EEB-90B1984F3572}"/>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11" name="Picture 10">
            <a:extLst>
              <a:ext uri="{FF2B5EF4-FFF2-40B4-BE49-F238E27FC236}">
                <a16:creationId xmlns:a16="http://schemas.microsoft.com/office/drawing/2014/main" id="{D3D1489F-D612-4BAA-7838-2CC1AD7F871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14" name="Slide Number Placeholder 13">
            <a:extLst>
              <a:ext uri="{FF2B5EF4-FFF2-40B4-BE49-F238E27FC236}">
                <a16:creationId xmlns:a16="http://schemas.microsoft.com/office/drawing/2014/main" id="{655C96F7-D0BD-5E2F-FF2B-6B2485FFE027}"/>
              </a:ext>
            </a:extLst>
          </p:cNvPr>
          <p:cNvSpPr>
            <a:spLocks noGrp="1"/>
          </p:cNvSpPr>
          <p:nvPr>
            <p:ph type="sldNum" sz="quarter" idx="10"/>
          </p:nvPr>
        </p:nvSpPr>
        <p:spPr/>
        <p:txBody>
          <a:bodyPr/>
          <a:lstStyle/>
          <a:p>
            <a:pPr>
              <a:defRPr/>
            </a:pPr>
            <a:fld id="{7180326F-E721-41DD-ABF0-E30673304D32}" type="slidenum">
              <a:rPr lang="it-IT" altLang="it-IT" smtClean="0"/>
              <a:pPr>
                <a:defRPr/>
              </a:pPr>
              <a:t>12</a:t>
            </a:fld>
            <a:endParaRPr lang="it-IT" altLang="it-IT"/>
          </a:p>
        </p:txBody>
      </p:sp>
      <p:pic>
        <p:nvPicPr>
          <p:cNvPr id="51" name="Graphic 50" descr="Database with solid fill">
            <a:extLst>
              <a:ext uri="{FF2B5EF4-FFF2-40B4-BE49-F238E27FC236}">
                <a16:creationId xmlns:a16="http://schemas.microsoft.com/office/drawing/2014/main" id="{0690E924-0D08-1363-A678-0A92E0053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92" y="2529249"/>
            <a:ext cx="753602" cy="753602"/>
          </a:xfrm>
          <a:prstGeom prst="rect">
            <a:avLst/>
          </a:prstGeom>
        </p:spPr>
      </p:pic>
      <p:pic>
        <p:nvPicPr>
          <p:cNvPr id="52" name="Picture 51">
            <a:extLst>
              <a:ext uri="{FF2B5EF4-FFF2-40B4-BE49-F238E27FC236}">
                <a16:creationId xmlns:a16="http://schemas.microsoft.com/office/drawing/2014/main" id="{B2746132-E69E-7CE8-DA88-EECAA0C8050C}"/>
              </a:ext>
            </a:extLst>
          </p:cNvPr>
          <p:cNvPicPr>
            <a:picLocks noChangeAspect="1"/>
          </p:cNvPicPr>
          <p:nvPr/>
        </p:nvPicPr>
        <p:blipFill rotWithShape="1">
          <a:blip r:embed="rId7"/>
          <a:srcRect l="49722"/>
          <a:stretch/>
        </p:blipFill>
        <p:spPr>
          <a:xfrm>
            <a:off x="4347" y="1991191"/>
            <a:ext cx="1551886" cy="3708000"/>
          </a:xfrm>
          <a:prstGeom prst="rect">
            <a:avLst/>
          </a:prstGeom>
        </p:spPr>
      </p:pic>
      <p:sp>
        <p:nvSpPr>
          <p:cNvPr id="53" name="TextBox 52">
            <a:extLst>
              <a:ext uri="{FF2B5EF4-FFF2-40B4-BE49-F238E27FC236}">
                <a16:creationId xmlns:a16="http://schemas.microsoft.com/office/drawing/2014/main" id="{3C66559A-093A-F2ED-B5D0-17ABFF704900}"/>
              </a:ext>
            </a:extLst>
          </p:cNvPr>
          <p:cNvSpPr txBox="1"/>
          <p:nvPr/>
        </p:nvSpPr>
        <p:spPr>
          <a:xfrm>
            <a:off x="-380800" y="3507955"/>
            <a:ext cx="19431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PROSPETTIVE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 FUTURE</a:t>
            </a:r>
            <a:endParaRPr kumimoji="0" lang="en-US" sz="1200" b="1" i="0" u="none" strike="noStrike" kern="1200" cap="none" spc="0" normalizeH="0" baseline="0" noProof="0" dirty="0" err="1">
              <a:ln>
                <a:noFill/>
              </a:ln>
              <a:solidFill>
                <a:srgbClr val="FFFFFF"/>
              </a:solidFill>
              <a:effectLst/>
              <a:uLnTx/>
              <a:uFillTx/>
              <a:latin typeface="+mj-lt"/>
              <a:ea typeface="+mn-ea"/>
              <a:cs typeface="+mn-cs"/>
            </a:endParaRPr>
          </a:p>
        </p:txBody>
      </p:sp>
      <p:pic>
        <p:nvPicPr>
          <p:cNvPr id="54" name="Graphic 53" descr="Back with solid fill">
            <a:extLst>
              <a:ext uri="{FF2B5EF4-FFF2-40B4-BE49-F238E27FC236}">
                <a16:creationId xmlns:a16="http://schemas.microsoft.com/office/drawing/2014/main" id="{419C03D4-DCE5-4D7E-D4AD-0F02884EE6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7394" y="2854740"/>
            <a:ext cx="572922" cy="572922"/>
          </a:xfrm>
          <a:prstGeom prst="rect">
            <a:avLst/>
          </a:prstGeom>
        </p:spPr>
      </p:pic>
      <p:sp>
        <p:nvSpPr>
          <p:cNvPr id="55" name="Rectangle 54">
            <a:extLst>
              <a:ext uri="{FF2B5EF4-FFF2-40B4-BE49-F238E27FC236}">
                <a16:creationId xmlns:a16="http://schemas.microsoft.com/office/drawing/2014/main" id="{9BF8327A-B0C2-5410-CDEC-F4B5B716D9A8}"/>
              </a:ext>
            </a:extLst>
          </p:cNvPr>
          <p:cNvSpPr/>
          <p:nvPr/>
        </p:nvSpPr>
        <p:spPr bwMode="gray">
          <a:xfrm>
            <a:off x="10794715" y="5044732"/>
            <a:ext cx="737419" cy="786581"/>
          </a:xfrm>
          <a:prstGeom prst="rect">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6" name="Rectangle 55">
            <a:extLst>
              <a:ext uri="{FF2B5EF4-FFF2-40B4-BE49-F238E27FC236}">
                <a16:creationId xmlns:a16="http://schemas.microsoft.com/office/drawing/2014/main" id="{0A1B0A9D-6745-47E1-FDC2-E08C58D4A6B6}"/>
              </a:ext>
            </a:extLst>
          </p:cNvPr>
          <p:cNvSpPr/>
          <p:nvPr/>
        </p:nvSpPr>
        <p:spPr bwMode="gray">
          <a:xfrm>
            <a:off x="1536899" y="5024589"/>
            <a:ext cx="737419" cy="786581"/>
          </a:xfrm>
          <a:prstGeom prst="rect">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7" name="Rectangle 56">
            <a:extLst>
              <a:ext uri="{FF2B5EF4-FFF2-40B4-BE49-F238E27FC236}">
                <a16:creationId xmlns:a16="http://schemas.microsoft.com/office/drawing/2014/main" id="{D0310CB8-51F4-857D-4F34-5614A856C9D7}"/>
              </a:ext>
            </a:extLst>
          </p:cNvPr>
          <p:cNvSpPr/>
          <p:nvPr/>
        </p:nvSpPr>
        <p:spPr bwMode="gray">
          <a:xfrm>
            <a:off x="8200264" y="4348890"/>
            <a:ext cx="3206108" cy="1361297"/>
          </a:xfrm>
          <a:prstGeom prst="rect">
            <a:avLst/>
          </a:prstGeom>
          <a:solidFill>
            <a:schemeClr val="bg1"/>
          </a:solidFill>
          <a:ln w="3175">
            <a:noFill/>
          </a:ln>
          <a:effectLst/>
        </p:spPr>
        <p:txBody>
          <a:bodyPr vert="horz" wrap="square" lIns="91440" tIns="182880" rIns="91440" bIns="91440" numCol="1" anchor="ctr" anchorCtr="0" compatLnSpc="1">
            <a:prstTxWarp prst="textNoShape">
              <a:avLst/>
            </a:prstTxWarp>
          </a:bodyPr>
          <a:lstStyle/>
          <a:p>
            <a:pPr marL="137160" marR="0" lvl="1" indent="-13716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Open Sans"/>
              <a:cs typeface="Open Sans"/>
              <a:sym typeface="Open Sans"/>
            </a:endParaRPr>
          </a:p>
        </p:txBody>
      </p:sp>
      <p:sp>
        <p:nvSpPr>
          <p:cNvPr id="58" name="Rectangle 57">
            <a:extLst>
              <a:ext uri="{FF2B5EF4-FFF2-40B4-BE49-F238E27FC236}">
                <a16:creationId xmlns:a16="http://schemas.microsoft.com/office/drawing/2014/main" id="{A3558188-FF75-1D12-BB7B-3E6DB039102D}"/>
              </a:ext>
            </a:extLst>
          </p:cNvPr>
          <p:cNvSpPr/>
          <p:nvPr/>
        </p:nvSpPr>
        <p:spPr bwMode="gray">
          <a:xfrm>
            <a:off x="1691137" y="4328721"/>
            <a:ext cx="3206108" cy="1361297"/>
          </a:xfrm>
          <a:prstGeom prst="rect">
            <a:avLst/>
          </a:prstGeom>
          <a:solidFill>
            <a:schemeClr val="bg1"/>
          </a:solidFill>
          <a:ln w="3175">
            <a:noFill/>
          </a:ln>
          <a:effectLst/>
        </p:spPr>
        <p:txBody>
          <a:bodyPr vert="horz" wrap="square" lIns="91440" tIns="182880" rIns="91440" bIns="91440" numCol="1" anchor="t" anchorCtr="0" compatLnSpc="1">
            <a:prstTxWarp prst="textNoShape">
              <a:avLst/>
            </a:prstTxWarp>
          </a:bodyPr>
          <a:lstStyle/>
          <a:p>
            <a:pPr marL="137160" marR="0" lvl="1" indent="-13716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Open Sans"/>
              <a:cs typeface="Open Sans"/>
              <a:sym typeface="Open Sans"/>
            </a:endParaRPr>
          </a:p>
        </p:txBody>
      </p:sp>
      <p:sp>
        <p:nvSpPr>
          <p:cNvPr id="59" name="Rectangle 58">
            <a:extLst>
              <a:ext uri="{FF2B5EF4-FFF2-40B4-BE49-F238E27FC236}">
                <a16:creationId xmlns:a16="http://schemas.microsoft.com/office/drawing/2014/main" id="{31F1A830-A894-4A14-DB99-02134B83291D}"/>
              </a:ext>
            </a:extLst>
          </p:cNvPr>
          <p:cNvSpPr/>
          <p:nvPr/>
        </p:nvSpPr>
        <p:spPr bwMode="gray">
          <a:xfrm>
            <a:off x="10771027" y="1546463"/>
            <a:ext cx="737419" cy="786581"/>
          </a:xfrm>
          <a:prstGeom prst="rect">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0" name="Rectangle 59">
            <a:extLst>
              <a:ext uri="{FF2B5EF4-FFF2-40B4-BE49-F238E27FC236}">
                <a16:creationId xmlns:a16="http://schemas.microsoft.com/office/drawing/2014/main" id="{20F98D74-290A-08CC-D41E-DD925A558843}"/>
              </a:ext>
            </a:extLst>
          </p:cNvPr>
          <p:cNvSpPr/>
          <p:nvPr/>
        </p:nvSpPr>
        <p:spPr bwMode="gray">
          <a:xfrm>
            <a:off x="8194191" y="1667742"/>
            <a:ext cx="3206108" cy="1361297"/>
          </a:xfrm>
          <a:prstGeom prst="rect">
            <a:avLst/>
          </a:prstGeom>
          <a:solidFill>
            <a:schemeClr val="bg1"/>
          </a:solidFill>
          <a:ln w="3175">
            <a:noFill/>
          </a:ln>
          <a:effectLst/>
        </p:spPr>
        <p:txBody>
          <a:bodyPr vert="horz" wrap="square" lIns="91440" tIns="182880" rIns="91440" bIns="91440" numCol="1" anchor="t" anchorCtr="0" compatLnSpc="1">
            <a:prstTxWarp prst="textNoShape">
              <a:avLst/>
            </a:prstTxWarp>
          </a:bodyPr>
          <a:lstStyle/>
          <a:p>
            <a:pPr marL="137160" marR="0" lvl="1" indent="-13716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Open Sans"/>
              <a:cs typeface="Open Sans"/>
              <a:sym typeface="Open Sans"/>
            </a:endParaRPr>
          </a:p>
        </p:txBody>
      </p:sp>
      <p:sp>
        <p:nvSpPr>
          <p:cNvPr id="61" name="Rectangle 60">
            <a:extLst>
              <a:ext uri="{FF2B5EF4-FFF2-40B4-BE49-F238E27FC236}">
                <a16:creationId xmlns:a16="http://schemas.microsoft.com/office/drawing/2014/main" id="{F6E806F9-2A8D-E80A-4630-884B8509B681}"/>
              </a:ext>
            </a:extLst>
          </p:cNvPr>
          <p:cNvSpPr/>
          <p:nvPr/>
        </p:nvSpPr>
        <p:spPr bwMode="gray">
          <a:xfrm>
            <a:off x="1533253" y="1585226"/>
            <a:ext cx="737419" cy="786581"/>
          </a:xfrm>
          <a:prstGeom prst="rect">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2" name="Rectangle 61">
            <a:extLst>
              <a:ext uri="{FF2B5EF4-FFF2-40B4-BE49-F238E27FC236}">
                <a16:creationId xmlns:a16="http://schemas.microsoft.com/office/drawing/2014/main" id="{18489F8B-620A-AE27-58F0-B60CD2EE7805}"/>
              </a:ext>
            </a:extLst>
          </p:cNvPr>
          <p:cNvSpPr/>
          <p:nvPr/>
        </p:nvSpPr>
        <p:spPr bwMode="gray">
          <a:xfrm>
            <a:off x="1685066" y="1698372"/>
            <a:ext cx="3206108" cy="1361297"/>
          </a:xfrm>
          <a:prstGeom prst="rect">
            <a:avLst/>
          </a:prstGeom>
          <a:solidFill>
            <a:schemeClr val="bg1"/>
          </a:solidFill>
          <a:ln w="3175">
            <a:noFill/>
          </a:ln>
          <a:effectLst/>
        </p:spPr>
        <p:txBody>
          <a:bodyPr vert="horz" wrap="square" lIns="91440" tIns="182880" rIns="91440" bIns="91440" numCol="1" anchor="t" anchorCtr="0" compatLnSpc="1">
            <a:prstTxWarp prst="textNoShape">
              <a:avLst/>
            </a:prstTxWarp>
          </a:bodyPr>
          <a:lstStyle/>
          <a:p>
            <a:pPr marL="137160" marR="0" lvl="1" indent="-137160" algn="l" defTabSz="914400" rtl="0" eaLnBrk="1" fontAlgn="auto" latinLnBrk="0" hangingPunct="0">
              <a:lnSpc>
                <a:spcPct val="90000"/>
              </a:lnSpc>
              <a:spcBef>
                <a:spcPts val="0"/>
              </a:spcBef>
              <a:spcAft>
                <a:spcPts val="600"/>
              </a:spcAft>
              <a:buClrTx/>
              <a:buSzTx/>
              <a:buFont typeface="Arial" panose="020B0604020202020204" pitchFamily="34" charset="0"/>
              <a:buChar char="•"/>
              <a:tabLst/>
              <a:defRPr/>
            </a:pPr>
            <a:endParaRPr kumimoji="0" lang="en-US" sz="1000" b="0" i="0" u="none" strike="noStrike" kern="0" cap="none" spc="0" normalizeH="0" baseline="0" noProof="0">
              <a:ln>
                <a:noFill/>
              </a:ln>
              <a:solidFill>
                <a:srgbClr val="000000"/>
              </a:solidFill>
              <a:effectLst/>
              <a:uLnTx/>
              <a:uFillTx/>
              <a:latin typeface="Aptos" panose="020B0004020202020204" pitchFamily="34" charset="0"/>
              <a:ea typeface="Open Sans"/>
              <a:cs typeface="Open Sans"/>
              <a:sym typeface="Open Sans"/>
            </a:endParaRPr>
          </a:p>
        </p:txBody>
      </p:sp>
      <p:sp>
        <p:nvSpPr>
          <p:cNvPr id="63" name="Rounded Rectangle 21" descr="Title for the main box:&#10;        - Should be 2-4 words&#10;        - Must be clear and descriptive&#10;        - Must meaningfully connect the themes from all the boxes&#10;        - Must highlight the relationship or progression between the left and right boxes">
            <a:extLst>
              <a:ext uri="{FF2B5EF4-FFF2-40B4-BE49-F238E27FC236}">
                <a16:creationId xmlns:a16="http://schemas.microsoft.com/office/drawing/2014/main" id="{8FBD57A6-6FED-706C-99EA-C7E37E1E6355}"/>
              </a:ext>
            </a:extLst>
          </p:cNvPr>
          <p:cNvSpPr/>
          <p:nvPr/>
        </p:nvSpPr>
        <p:spPr bwMode="gray">
          <a:xfrm>
            <a:off x="5253609" y="3160357"/>
            <a:ext cx="2885395" cy="1126281"/>
          </a:xfrm>
          <a:prstGeom prst="roundRect">
            <a:avLst/>
          </a:prstGeom>
          <a:solidFill>
            <a:schemeClr val="tx2">
              <a:lumMod val="90000"/>
              <a:lumOff val="10000"/>
            </a:schemeClr>
          </a:solidFill>
          <a:ln w="9525" algn="ctr">
            <a:solidFill>
              <a:srgbClr val="009A44"/>
            </a:solid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100" b="0" i="0" u="none" strike="noStrike" kern="1200" cap="none" spc="0" normalizeH="0" baseline="0" noProof="0">
              <a:ln>
                <a:noFill/>
              </a:ln>
              <a:solidFill>
                <a:schemeClr val="bg1"/>
              </a:solidFill>
              <a:effectLst/>
              <a:uLnTx/>
              <a:uFillTx/>
              <a:latin typeface="Calibri Light"/>
              <a:ea typeface="+mn-ea"/>
              <a:cs typeface="+mn-cs"/>
            </a:endParaRPr>
          </a:p>
        </p:txBody>
      </p:sp>
      <p:sp>
        <p:nvSpPr>
          <p:cNvPr id="64" name="Rectangle 63" descr="Title for the central box (center):&#10;        - Should be 2-4 words&#10;        - Must be clear and descriptive">
            <a:extLst>
              <a:ext uri="{FF2B5EF4-FFF2-40B4-BE49-F238E27FC236}">
                <a16:creationId xmlns:a16="http://schemas.microsoft.com/office/drawing/2014/main" id="{5315E2F0-BE8A-8A92-59A7-CA0F0E645CD5}"/>
              </a:ext>
            </a:extLst>
          </p:cNvPr>
          <p:cNvSpPr/>
          <p:nvPr/>
        </p:nvSpPr>
        <p:spPr>
          <a:xfrm>
            <a:off x="4963341" y="3527154"/>
            <a:ext cx="3422388" cy="405555"/>
          </a:xfrm>
          <a:prstGeom prst="rect">
            <a:avLst/>
          </a:prstGeom>
          <a:ln/>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chemeClr val="bg1"/>
                </a:solidFill>
                <a:latin typeface="Aptos"/>
              </a:rPr>
              <a:t>Programmazione integrata</a:t>
            </a:r>
            <a:endParaRPr kumimoji="0" lang="it-IT" sz="1400" b="1" i="0" u="none" strike="noStrike" kern="1200" cap="none" spc="0" normalizeH="0" baseline="0" noProof="0" dirty="0">
              <a:ln>
                <a:noFill/>
              </a:ln>
              <a:solidFill>
                <a:schemeClr val="bg1"/>
              </a:solidFill>
              <a:effectLst/>
              <a:uLnTx/>
              <a:uFillTx/>
              <a:latin typeface="Aptos" panose="020B0004020202020204" pitchFamily="34" charset="0"/>
            </a:endParaRPr>
          </a:p>
        </p:txBody>
      </p:sp>
      <p:sp>
        <p:nvSpPr>
          <p:cNvPr id="69" name="Rounded Rectangle 25" descr="Title for the first box (top left):&#10;        - Should be 2-4 words&#10;        - Must be clear and descriptive">
            <a:extLst>
              <a:ext uri="{FF2B5EF4-FFF2-40B4-BE49-F238E27FC236}">
                <a16:creationId xmlns:a16="http://schemas.microsoft.com/office/drawing/2014/main" id="{19F50EAF-61A2-42DC-F74D-875D0B6E6A9C}"/>
              </a:ext>
            </a:extLst>
          </p:cNvPr>
          <p:cNvSpPr/>
          <p:nvPr/>
        </p:nvSpPr>
        <p:spPr bwMode="gray">
          <a:xfrm>
            <a:off x="4531760" y="2449024"/>
            <a:ext cx="1737236" cy="795351"/>
          </a:xfrm>
          <a:prstGeom prst="roundRect">
            <a:avLst/>
          </a:prstGeom>
          <a:solidFill>
            <a:schemeClr val="tx2">
              <a:lumMod val="25000"/>
              <a:lumOff val="75000"/>
            </a:schemeClr>
          </a:solidFill>
          <a:ln w="3175" algn="ctr">
            <a:solidFill>
              <a:srgbClr val="E6E6E6"/>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sz="1100" b="1" i="1" dirty="0" err="1">
                <a:latin typeface="Aptos"/>
              </a:rPr>
              <a:t>Attori</a:t>
            </a:r>
            <a:r>
              <a:rPr sz="1100" b="1" i="1" dirty="0">
                <a:latin typeface="Aptos"/>
              </a:rPr>
              <a:t> </a:t>
            </a:r>
            <a:r>
              <a:rPr sz="1100" b="1" i="1" dirty="0" err="1">
                <a:latin typeface="Aptos"/>
              </a:rPr>
              <a:t>Coinvolti</a:t>
            </a:r>
            <a:endParaRPr kumimoji="0" lang="it-IT" sz="1100" b="1" i="1"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70" name="Rounded Rectangle 22" descr="Title for the fourth box (bottom right):&#10;        - Should be 2-4 words&#10;        - Must be clear and descriptive">
            <a:extLst>
              <a:ext uri="{FF2B5EF4-FFF2-40B4-BE49-F238E27FC236}">
                <a16:creationId xmlns:a16="http://schemas.microsoft.com/office/drawing/2014/main" id="{DE5660B2-2718-CDFE-DB38-B4034ECE784F}"/>
              </a:ext>
            </a:extLst>
          </p:cNvPr>
          <p:cNvSpPr/>
          <p:nvPr/>
        </p:nvSpPr>
        <p:spPr bwMode="gray">
          <a:xfrm>
            <a:off x="6981572" y="3997669"/>
            <a:ext cx="1737236" cy="795351"/>
          </a:xfrm>
          <a:prstGeom prst="roundRect">
            <a:avLst/>
          </a:prstGeom>
          <a:solidFill>
            <a:schemeClr val="tx2">
              <a:lumMod val="25000"/>
              <a:lumOff val="75000"/>
            </a:schemeClr>
          </a:solidFill>
          <a:ln w="3175" algn="ctr">
            <a:solidFill>
              <a:srgbClr val="E6E6E6"/>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sz="1100" b="1" i="1" dirty="0" err="1">
                <a:latin typeface="Aptos"/>
              </a:rPr>
              <a:t>Risultati</a:t>
            </a:r>
            <a:r>
              <a:rPr sz="1100" b="1" i="1" dirty="0">
                <a:latin typeface="Aptos"/>
              </a:rPr>
              <a:t> </a:t>
            </a:r>
            <a:r>
              <a:rPr sz="1100" b="1" i="1" dirty="0" err="1">
                <a:latin typeface="Aptos"/>
              </a:rPr>
              <a:t>Attesi</a:t>
            </a:r>
            <a:endParaRPr kumimoji="0" lang="it-IT" sz="1100" b="1" i="1"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71" name="Rounded Rectangle 23" descr="Title for the box (top right):&#10;        - Should be 2-4 words&#10;        - Must be clear and descriptive">
            <a:extLst>
              <a:ext uri="{FF2B5EF4-FFF2-40B4-BE49-F238E27FC236}">
                <a16:creationId xmlns:a16="http://schemas.microsoft.com/office/drawing/2014/main" id="{1FECB999-A7B6-B329-2AD6-E2D265A3DF6D}"/>
              </a:ext>
            </a:extLst>
          </p:cNvPr>
          <p:cNvSpPr/>
          <p:nvPr/>
        </p:nvSpPr>
        <p:spPr bwMode="gray">
          <a:xfrm>
            <a:off x="6981572" y="2449023"/>
            <a:ext cx="1737236" cy="795351"/>
          </a:xfrm>
          <a:prstGeom prst="roundRect">
            <a:avLst/>
          </a:prstGeom>
          <a:solidFill>
            <a:schemeClr val="tx2">
              <a:lumMod val="25000"/>
              <a:lumOff val="75000"/>
            </a:schemeClr>
          </a:solidFill>
          <a:ln w="3175" algn="ctr">
            <a:solidFill>
              <a:srgbClr val="E6E6E6"/>
            </a:solid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sz="1100" b="1" i="1" dirty="0" err="1">
                <a:latin typeface="Aptos"/>
              </a:rPr>
              <a:t>Copertura</a:t>
            </a:r>
            <a:r>
              <a:rPr sz="1100" b="1" i="1" dirty="0">
                <a:latin typeface="Aptos"/>
              </a:rPr>
              <a:t> Nazionale</a:t>
            </a:r>
            <a:endParaRPr kumimoji="0" lang="it-IT" sz="1100" b="1" i="1"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72" name="Rounded Rectangle 24" descr="Title for the third box (bottom left):&#10;        - Should be 2-4 words&#10;        - Must be clear and descriptive">
            <a:extLst>
              <a:ext uri="{FF2B5EF4-FFF2-40B4-BE49-F238E27FC236}">
                <a16:creationId xmlns:a16="http://schemas.microsoft.com/office/drawing/2014/main" id="{8B498D50-04C7-0244-C77E-2496554A2988}"/>
              </a:ext>
            </a:extLst>
          </p:cNvPr>
          <p:cNvSpPr/>
          <p:nvPr/>
        </p:nvSpPr>
        <p:spPr bwMode="gray">
          <a:xfrm>
            <a:off x="4531760" y="3997669"/>
            <a:ext cx="1737236" cy="795351"/>
          </a:xfrm>
          <a:prstGeom prst="roundRect">
            <a:avLst/>
          </a:prstGeom>
          <a:solidFill>
            <a:schemeClr val="tx2">
              <a:lumMod val="25000"/>
              <a:lumOff val="75000"/>
            </a:schemeClr>
          </a:solidFill>
          <a:ln w="3175" algn="ctr">
            <a:solidFill>
              <a:srgbClr val="E6E6E6"/>
            </a:solidFill>
            <a:miter lim="800000"/>
            <a:headEnd/>
            <a:tailEnd/>
          </a:ln>
          <a:effectLst/>
        </p:spPr>
        <p:txBody>
          <a:bodyPr rot="0" spcFirstLastPara="0" vertOverflow="overflow" horzOverflow="overflow" vert="horz" wrap="square" lIns="36000" tIns="36000" rIns="36000" bIns="3600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sz="1100" b="1" i="1">
                <a:latin typeface="Aptos"/>
              </a:rPr>
              <a:t>Processo Strategico</a:t>
            </a:r>
            <a:endParaRPr kumimoji="0" lang="it-IT" sz="1100" b="1" i="1" u="none" strike="noStrike" kern="1200" cap="none" spc="0" normalizeH="0" baseline="0" noProof="0">
              <a:ln>
                <a:noFill/>
              </a:ln>
              <a:solidFill>
                <a:prstClr val="black"/>
              </a:solidFill>
              <a:effectLst/>
              <a:uLnTx/>
              <a:uFillTx/>
              <a:latin typeface="Aptos" panose="020B0004020202020204" pitchFamily="34" charset="0"/>
            </a:endParaRPr>
          </a:p>
        </p:txBody>
      </p:sp>
      <p:sp>
        <p:nvSpPr>
          <p:cNvPr id="73" name="object 7" descr="Text content for top left activity:&#10;        - Must consist of 2-3 clear statements between 20-30 words&#10;        - Must highlight key concepts in **bold** (2-3 terms maximum)&#10;        - Must describe the related activity in a complete, clear, and impactful way&#10;        &#10;        Example: &quot;Deloitte has established a **GenAI global practice**, which coordinates initiatives on a worldwide scale.&quot;">
            <a:extLst>
              <a:ext uri="{FF2B5EF4-FFF2-40B4-BE49-F238E27FC236}">
                <a16:creationId xmlns:a16="http://schemas.microsoft.com/office/drawing/2014/main" id="{8CE6169D-4648-CD1F-44A5-E786FED72E32}"/>
              </a:ext>
            </a:extLst>
          </p:cNvPr>
          <p:cNvSpPr txBox="1"/>
          <p:nvPr/>
        </p:nvSpPr>
        <p:spPr>
          <a:xfrm>
            <a:off x="1728389" y="1755292"/>
            <a:ext cx="3147643" cy="1527559"/>
          </a:xfrm>
          <a:prstGeom prst="rect">
            <a:avLst/>
          </a:prstGeom>
          <a:ln/>
        </p:spPr>
        <p:txBody>
          <a:bodyPr vert="horz" wrap="square" lIns="36000" tIns="13335" rIns="36000" bIns="0" rtlCol="0">
            <a:noAutofit/>
          </a:bodyPr>
          <a:lstStyle/>
          <a:p>
            <a:pPr lvl="0">
              <a:buSzPct val="100000"/>
              <a:defRPr/>
            </a:pPr>
            <a:r>
              <a:rPr lang="it-IT" sz="1300" dirty="0">
                <a:latin typeface="Aptos"/>
              </a:rPr>
              <a:t>Il programma coinvolge 32 </a:t>
            </a:r>
            <a:r>
              <a:rPr lang="it-IT" sz="1300" b="1" dirty="0">
                <a:latin typeface="Aptos"/>
              </a:rPr>
              <a:t>Soggetti Aggregatori</a:t>
            </a:r>
            <a:r>
              <a:rPr lang="it-IT" sz="1300" dirty="0">
                <a:latin typeface="Aptos"/>
              </a:rPr>
              <a:t> - Consip, 19 Centrali regionali, 4 Province e 8 Città metropolitane</a:t>
            </a:r>
            <a:r>
              <a:rPr lang="it-IT" sz="1300" dirty="0"/>
              <a:t>. Il </a:t>
            </a:r>
            <a:r>
              <a:rPr lang="it-IT" sz="1300" i="1" dirty="0"/>
              <a:t>Piano integrato </a:t>
            </a:r>
            <a:r>
              <a:rPr lang="it-IT" sz="1300" dirty="0"/>
              <a:t>è disponibile sul Portale dei Soggetti Aggregatori</a:t>
            </a:r>
          </a:p>
          <a:p>
            <a:pPr lvl="0">
              <a:buSzPct val="100000"/>
              <a:defRPr/>
            </a:pPr>
            <a:r>
              <a:rPr lang="it-IT" sz="1300" dirty="0"/>
              <a:t> </a:t>
            </a:r>
            <a:r>
              <a:rPr lang="it-IT" sz="1000" i="1" dirty="0"/>
              <a:t>(</a:t>
            </a:r>
            <a:r>
              <a:rPr lang="it-IT" sz="1000" i="1" u="sng" dirty="0">
                <a:hlinkClick r:id="rId10"/>
              </a:rPr>
              <a:t>www.acquistinretepa.it/opencms/</a:t>
            </a:r>
          </a:p>
          <a:p>
            <a:pPr lvl="0">
              <a:buSzPct val="100000"/>
              <a:defRPr/>
            </a:pPr>
            <a:r>
              <a:rPr lang="it-IT" sz="1000" i="1" u="sng" dirty="0" err="1">
                <a:hlinkClick r:id="rId10"/>
              </a:rPr>
              <a:t>Soggetti_Aggregatori_nuovo_portale</a:t>
            </a:r>
            <a:r>
              <a:rPr lang="it-IT" sz="1000" i="1" u="sng" dirty="0">
                <a:hlinkClick r:id="rId10"/>
              </a:rPr>
              <a:t>/home.html</a:t>
            </a:r>
            <a:r>
              <a:rPr lang="it-IT" sz="1000" i="1" dirty="0"/>
              <a:t>)</a:t>
            </a:r>
            <a:endParaRPr kumimoji="0" lang="it-IT" sz="1300" b="0" i="1" u="none" strike="noStrike" kern="1200" cap="none" spc="0" normalizeH="0" baseline="0" dirty="0">
              <a:ln>
                <a:noFill/>
              </a:ln>
              <a:solidFill>
                <a:prstClr val="black"/>
              </a:solidFill>
              <a:effectLst/>
              <a:uLnTx/>
              <a:uFillTx/>
              <a:latin typeface="Aptos" panose="020B0004020202020204" pitchFamily="34" charset="0"/>
              <a:ea typeface="+mn-ea"/>
              <a:cs typeface="Open Sans" panose="020B0606030504020204" pitchFamily="34" charset="0"/>
            </a:endParaRPr>
          </a:p>
        </p:txBody>
      </p:sp>
      <p:sp>
        <p:nvSpPr>
          <p:cNvPr id="74" name="object 7" descr="Text content for bottom left activity:&#10;        - Must consist of 2-3 clear statements between 20-30 words&#10;        - Must highlight key concepts in **bold** (2-3 terms maximum)&#10;        - Must describe the related activity in a complete, clear, and impactful way&#10;        &#10;        Example: &quot;Deloitte has established a **GenAI global practice**, which coordinates initiatives on a worldwide scale.&quot;">
            <a:extLst>
              <a:ext uri="{FF2B5EF4-FFF2-40B4-BE49-F238E27FC236}">
                <a16:creationId xmlns:a16="http://schemas.microsoft.com/office/drawing/2014/main" id="{A878DF1A-0852-AE77-9898-4D672C79686B}"/>
              </a:ext>
            </a:extLst>
          </p:cNvPr>
          <p:cNvSpPr txBox="1"/>
          <p:nvPr/>
        </p:nvSpPr>
        <p:spPr>
          <a:xfrm>
            <a:off x="1770144" y="4384131"/>
            <a:ext cx="2859156" cy="1224000"/>
          </a:xfrm>
          <a:prstGeom prst="rect">
            <a:avLst/>
          </a:prstGeom>
          <a:ln/>
        </p:spPr>
        <p:txBody>
          <a:bodyPr vert="horz" wrap="square" lIns="36000" tIns="13335" rIns="36000" bIns="0" rtlCol="0">
            <a:normAutofit/>
          </a:bodyPr>
          <a:lstStyle/>
          <a:p>
            <a:pPr marL="0" marR="0" lvl="0" indent="0" algn="l" defTabSz="914400" rtl="0" eaLnBrk="1" fontAlgn="auto" latinLnBrk="0" hangingPunct="1">
              <a:lnSpc>
                <a:spcPct val="100000"/>
              </a:lnSpc>
              <a:spcBef>
                <a:spcPts val="0"/>
              </a:spcBef>
              <a:buClrTx/>
              <a:buSzPct val="100000"/>
              <a:buFont typeface="Arial" panose="020B0604020202020204" pitchFamily="34" charset="0"/>
              <a:buNone/>
              <a:tabLst/>
              <a:defRPr/>
            </a:pPr>
            <a:r>
              <a:rPr lang="it-IT" sz="1300" dirty="0">
                <a:latin typeface="Aptos"/>
              </a:rPr>
              <a:t>Il processo si fonda sull'armonizzazione delle iniziative e </a:t>
            </a:r>
          </a:p>
          <a:p>
            <a:pPr marL="0" marR="0" lvl="0" indent="0" algn="l" defTabSz="914400" rtl="0" eaLnBrk="1" fontAlgn="auto" latinLnBrk="0" hangingPunct="1">
              <a:lnSpc>
                <a:spcPct val="100000"/>
              </a:lnSpc>
              <a:spcBef>
                <a:spcPts val="0"/>
              </a:spcBef>
              <a:buClrTx/>
              <a:buSzPct val="100000"/>
              <a:buFont typeface="Arial" panose="020B0604020202020204" pitchFamily="34" charset="0"/>
              <a:buNone/>
              <a:tabLst/>
              <a:defRPr/>
            </a:pPr>
            <a:r>
              <a:rPr lang="it-IT" sz="1300" dirty="0">
                <a:latin typeface="Aptos"/>
              </a:rPr>
              <a:t>su una </a:t>
            </a:r>
            <a:r>
              <a:rPr lang="it-IT" sz="1300" b="1" dirty="0">
                <a:latin typeface="Aptos"/>
              </a:rPr>
              <a:t>visione integrata</a:t>
            </a:r>
            <a:r>
              <a:rPr lang="it-IT" sz="1300" dirty="0">
                <a:latin typeface="Aptos"/>
              </a:rPr>
              <a:t>. L'obiettivo è </a:t>
            </a:r>
            <a:r>
              <a:rPr lang="it-IT" sz="1300" b="1" dirty="0">
                <a:latin typeface="Aptos"/>
              </a:rPr>
              <a:t>ottimizzare le sinergie tra i diversi enti sul territorio </a:t>
            </a:r>
            <a:r>
              <a:rPr lang="it-IT" sz="1300" dirty="0">
                <a:latin typeface="Aptos"/>
              </a:rPr>
              <a:t>per massimizzare l'efficienza</a:t>
            </a:r>
            <a:endParaRPr kumimoji="0" lang="it-IT" sz="1300" b="0" i="0" u="none" strike="noStrike" kern="1200" cap="none" spc="0" normalizeH="0" baseline="0" dirty="0">
              <a:ln>
                <a:noFill/>
              </a:ln>
              <a:solidFill>
                <a:prstClr val="black"/>
              </a:solidFill>
              <a:effectLst/>
              <a:uLnTx/>
              <a:uFillTx/>
              <a:latin typeface="Aptos" panose="020B0004020202020204" pitchFamily="34" charset="0"/>
              <a:ea typeface="+mn-ea"/>
              <a:cs typeface="Open Sans" panose="020B0606030504020204" pitchFamily="34" charset="0"/>
            </a:endParaRPr>
          </a:p>
        </p:txBody>
      </p:sp>
      <p:sp>
        <p:nvSpPr>
          <p:cNvPr id="75" name="object 7" descr="Text content for top right activity:&#10;        - Must consist of 2-3 clear statements between 20-30 words&#10;        - Must highlight key concepts in **bold** (2-3 terms maximum)&#10;        - Must describe the related activity in a complete, clear, and impactful way&#10;        &#10;        Example: &quot;Deloitte has established a **GenAI global practice**, which coordinates initiatives on a worldwide scale.&quot;">
            <a:extLst>
              <a:ext uri="{FF2B5EF4-FFF2-40B4-BE49-F238E27FC236}">
                <a16:creationId xmlns:a16="http://schemas.microsoft.com/office/drawing/2014/main" id="{450B243F-6775-A24C-F99A-F69D7D63987B}"/>
              </a:ext>
            </a:extLst>
          </p:cNvPr>
          <p:cNvSpPr txBox="1"/>
          <p:nvPr/>
        </p:nvSpPr>
        <p:spPr>
          <a:xfrm>
            <a:off x="8395940" y="1758349"/>
            <a:ext cx="2859156" cy="1402007"/>
          </a:xfrm>
          <a:prstGeom prst="rect">
            <a:avLst/>
          </a:prstGeom>
          <a:ln/>
        </p:spPr>
        <p:txBody>
          <a:bodyPr vert="horz" wrap="square" lIns="36000" tIns="13335" rIns="36000" bIns="0" rtlCol="0">
            <a:normAutofit/>
          </a:bodyPr>
          <a:lstStyle/>
          <a:p>
            <a:pPr algn="r">
              <a:lnSpc>
                <a:spcPct val="110000"/>
              </a:lnSpc>
              <a:buSzPct val="100000"/>
              <a:defRPr/>
            </a:pPr>
            <a:r>
              <a:rPr lang="it-IT" sz="1300" dirty="0">
                <a:latin typeface="Aptos"/>
              </a:rPr>
              <a:t>Il programma </a:t>
            </a:r>
            <a:r>
              <a:rPr lang="it-IT" sz="1300" dirty="0"/>
              <a:t>armonizza le iniziative di acquisto dei Soggetti Aggregatori, garantendo la </a:t>
            </a:r>
            <a:r>
              <a:rPr lang="it-IT" sz="1300" b="1" dirty="0"/>
              <a:t>copertura sul territorio nazionale </a:t>
            </a:r>
            <a:r>
              <a:rPr lang="it-IT" sz="1300" dirty="0"/>
              <a:t>delle 25 categorie merceologiche previste dal </a:t>
            </a:r>
          </a:p>
          <a:p>
            <a:pPr algn="r">
              <a:lnSpc>
                <a:spcPct val="110000"/>
              </a:lnSpc>
              <a:buSzPct val="100000"/>
              <a:defRPr/>
            </a:pPr>
            <a:r>
              <a:rPr lang="it-IT" sz="1300" dirty="0"/>
              <a:t>DPCM 11 luglio 2018</a:t>
            </a:r>
          </a:p>
          <a:p>
            <a:pPr marL="0" marR="0" lvl="0" indent="0" algn="r"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endParaRPr kumimoji="0" lang="it-IT" sz="1300" b="0" i="0" u="none" strike="noStrike" kern="1200" cap="none" spc="0" normalizeH="0" baseline="0" dirty="0">
              <a:ln>
                <a:noFill/>
              </a:ln>
              <a:solidFill>
                <a:prstClr val="black"/>
              </a:solidFill>
              <a:effectLst/>
              <a:uLnTx/>
              <a:uFillTx/>
              <a:latin typeface="Aptos" panose="020B0004020202020204" pitchFamily="34" charset="0"/>
              <a:ea typeface="+mn-ea"/>
              <a:cs typeface="Open Sans" panose="020B0606030504020204" pitchFamily="34" charset="0"/>
            </a:endParaRPr>
          </a:p>
        </p:txBody>
      </p:sp>
      <p:sp>
        <p:nvSpPr>
          <p:cNvPr id="76" name="object 7" descr="Text content for bottom right activity:&#10;        - Must consist of 2-3 clear statements between 20-30 words&#10;        - Must highlight key concepts in **bold** (2-3 terms maximum)&#10;        - Must describe the related activity in a complete, clear, and impactful way&#10;        &#10;        Example: &quot;Deloitte has established a **GenAI global practice**, which coordinates initiatives on a worldwide scale.&quot;">
            <a:extLst>
              <a:ext uri="{FF2B5EF4-FFF2-40B4-BE49-F238E27FC236}">
                <a16:creationId xmlns:a16="http://schemas.microsoft.com/office/drawing/2014/main" id="{5BECA3A0-1ACA-07A2-896B-8FA1234A2336}"/>
              </a:ext>
            </a:extLst>
          </p:cNvPr>
          <p:cNvSpPr txBox="1"/>
          <p:nvPr/>
        </p:nvSpPr>
        <p:spPr>
          <a:xfrm>
            <a:off x="8342234" y="4429521"/>
            <a:ext cx="3051237" cy="1339230"/>
          </a:xfrm>
          <a:prstGeom prst="rect">
            <a:avLst/>
          </a:prstGeom>
          <a:ln/>
        </p:spPr>
        <p:txBody>
          <a:bodyPr vert="horz" wrap="square" lIns="36000" tIns="13335" rIns="36000" bIns="0" rtlCol="0" anchor="ctr">
            <a:normAutofit fontScale="92500" lnSpcReduction="10000"/>
          </a:bodyPr>
          <a:lstStyle/>
          <a:p>
            <a:pPr algn="r"/>
            <a:r>
              <a:rPr lang="it-IT" sz="1400" b="1" dirty="0"/>
              <a:t>Contributo concreto</a:t>
            </a:r>
            <a:r>
              <a:rPr lang="it-IT" sz="1400" dirty="0"/>
              <a:t> alla</a:t>
            </a:r>
          </a:p>
          <a:p>
            <a:pPr algn="r"/>
            <a:r>
              <a:rPr lang="it-IT" sz="1400" i="1" dirty="0"/>
              <a:t>governance</a:t>
            </a:r>
            <a:r>
              <a:rPr lang="it-IT" sz="1400" dirty="0"/>
              <a:t> acquisti attraverso:</a:t>
            </a:r>
          </a:p>
          <a:p>
            <a:pPr marL="36000" lvl="0" algn="r">
              <a:lnSpc>
                <a:spcPct val="120000"/>
              </a:lnSpc>
            </a:pPr>
            <a:r>
              <a:rPr lang="it-IT" sz="1400" dirty="0"/>
              <a:t>riduzione dei costi</a:t>
            </a:r>
          </a:p>
          <a:p>
            <a:pPr marL="36000" lvl="0" algn="r">
              <a:lnSpc>
                <a:spcPct val="120000"/>
              </a:lnSpc>
            </a:pPr>
            <a:r>
              <a:rPr lang="it-IT" sz="1400" dirty="0"/>
              <a:t>semplificazione e riduzione del rischio</a:t>
            </a:r>
          </a:p>
          <a:p>
            <a:pPr marL="36000" lvl="0" algn="r">
              <a:lnSpc>
                <a:spcPct val="120000"/>
              </a:lnSpc>
            </a:pPr>
            <a:r>
              <a:rPr lang="it-IT" sz="1400" dirty="0"/>
              <a:t>migliore programmazione della spesa</a:t>
            </a:r>
          </a:p>
          <a:p>
            <a:pPr marL="36000" lvl="0" algn="r">
              <a:lnSpc>
                <a:spcPct val="120000"/>
              </a:lnSpc>
            </a:pPr>
            <a:r>
              <a:rPr lang="it-IT" sz="1400" dirty="0"/>
              <a:t>sviluppo iniziative innovative e sostenibili</a:t>
            </a:r>
          </a:p>
        </p:txBody>
      </p:sp>
      <p:pic>
        <p:nvPicPr>
          <p:cNvPr id="77" name="Picture 76" descr="image.png">
            <a:extLst>
              <a:ext uri="{FF2B5EF4-FFF2-40B4-BE49-F238E27FC236}">
                <a16:creationId xmlns:a16="http://schemas.microsoft.com/office/drawing/2014/main" id="{DE01A92A-BD98-8031-CC95-E8532A21121B}"/>
              </a:ext>
            </a:extLst>
          </p:cNvPr>
          <p:cNvPicPr>
            <a:picLocks noChangeAspect="1"/>
          </p:cNvPicPr>
          <p:nvPr/>
        </p:nvPicPr>
        <p:blipFill>
          <a:blip r:embed="rId11"/>
          <a:stretch>
            <a:fillRect/>
          </a:stretch>
        </p:blipFill>
        <p:spPr>
          <a:xfrm>
            <a:off x="5160537" y="2540818"/>
            <a:ext cx="419548" cy="420480"/>
          </a:xfrm>
          <a:prstGeom prst="rect">
            <a:avLst/>
          </a:prstGeom>
        </p:spPr>
      </p:pic>
      <p:pic>
        <p:nvPicPr>
          <p:cNvPr id="78" name="Picture 77" descr="image.png">
            <a:extLst>
              <a:ext uri="{FF2B5EF4-FFF2-40B4-BE49-F238E27FC236}">
                <a16:creationId xmlns:a16="http://schemas.microsoft.com/office/drawing/2014/main" id="{026B023C-C01F-4880-8F96-1A687A951609}"/>
              </a:ext>
            </a:extLst>
          </p:cNvPr>
          <p:cNvPicPr>
            <a:picLocks noChangeAspect="1"/>
          </p:cNvPicPr>
          <p:nvPr/>
        </p:nvPicPr>
        <p:blipFill>
          <a:blip r:embed="rId12">
            <a:alphaModFix/>
          </a:blip>
          <a:stretch>
            <a:fillRect/>
          </a:stretch>
        </p:blipFill>
        <p:spPr>
          <a:xfrm>
            <a:off x="7668821" y="4128450"/>
            <a:ext cx="362737" cy="362737"/>
          </a:xfrm>
          <a:prstGeom prst="rect">
            <a:avLst/>
          </a:prstGeom>
          <a:effectLst/>
        </p:spPr>
      </p:pic>
      <p:pic>
        <p:nvPicPr>
          <p:cNvPr id="79" name="Picture 78" descr="image.png">
            <a:extLst>
              <a:ext uri="{FF2B5EF4-FFF2-40B4-BE49-F238E27FC236}">
                <a16:creationId xmlns:a16="http://schemas.microsoft.com/office/drawing/2014/main" id="{4E71E010-D885-1EE7-7120-7C593A927F9D}"/>
              </a:ext>
            </a:extLst>
          </p:cNvPr>
          <p:cNvPicPr>
            <a:picLocks noChangeAspect="1"/>
          </p:cNvPicPr>
          <p:nvPr/>
        </p:nvPicPr>
        <p:blipFill>
          <a:blip r:embed="rId13"/>
          <a:stretch>
            <a:fillRect/>
          </a:stretch>
        </p:blipFill>
        <p:spPr>
          <a:xfrm>
            <a:off x="5131636" y="4106803"/>
            <a:ext cx="420480" cy="420480"/>
          </a:xfrm>
          <a:prstGeom prst="rect">
            <a:avLst/>
          </a:prstGeom>
        </p:spPr>
      </p:pic>
      <p:pic>
        <p:nvPicPr>
          <p:cNvPr id="80" name="Picture 79" descr="image.png">
            <a:extLst>
              <a:ext uri="{FF2B5EF4-FFF2-40B4-BE49-F238E27FC236}">
                <a16:creationId xmlns:a16="http://schemas.microsoft.com/office/drawing/2014/main" id="{12E1B194-0A27-1300-ECAB-B70CBD19FC9A}"/>
              </a:ext>
            </a:extLst>
          </p:cNvPr>
          <p:cNvPicPr>
            <a:picLocks noChangeAspect="1"/>
          </p:cNvPicPr>
          <p:nvPr/>
        </p:nvPicPr>
        <p:blipFill>
          <a:blip r:embed="rId14"/>
          <a:stretch>
            <a:fillRect/>
          </a:stretch>
        </p:blipFill>
        <p:spPr>
          <a:xfrm>
            <a:off x="7708518" y="2540818"/>
            <a:ext cx="374400" cy="374400"/>
          </a:xfrm>
          <a:prstGeom prst="rect">
            <a:avLst/>
          </a:prstGeom>
        </p:spPr>
      </p:pic>
    </p:spTree>
    <p:extLst>
      <p:ext uri="{BB962C8B-B14F-4D97-AF65-F5344CB8AC3E}">
        <p14:creationId xmlns:p14="http://schemas.microsoft.com/office/powerpoint/2010/main" val="2717472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0652-3585-8DC9-FD7E-6A52F4BFC61A}"/>
            </a:ext>
          </a:extLst>
        </p:cNvPr>
        <p:cNvGrpSpPr/>
        <p:nvPr/>
      </p:nvGrpSpPr>
      <p:grpSpPr>
        <a:xfrm>
          <a:off x="0" y="0"/>
          <a:ext cx="0" cy="0"/>
          <a:chOff x="0" y="0"/>
          <a:chExt cx="0" cy="0"/>
        </a:xfrm>
      </p:grpSpPr>
      <p:sp>
        <p:nvSpPr>
          <p:cNvPr id="31" name="Oval 30">
            <a:extLst>
              <a:ext uri="{FF2B5EF4-FFF2-40B4-BE49-F238E27FC236}">
                <a16:creationId xmlns:a16="http://schemas.microsoft.com/office/drawing/2014/main" id="{946C0552-93CF-49BF-2C42-F61D194BF63E}"/>
              </a:ext>
            </a:extLst>
          </p:cNvPr>
          <p:cNvSpPr/>
          <p:nvPr/>
        </p:nvSpPr>
        <p:spPr>
          <a:xfrm>
            <a:off x="5987586" y="2150858"/>
            <a:ext cx="1129332" cy="1062992"/>
          </a:xfrm>
          <a:prstGeom prst="ellipse">
            <a:avLst/>
          </a:prstGeom>
          <a:solidFill>
            <a:schemeClr val="bg1">
              <a:lumMod val="95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Oval 29">
            <a:extLst>
              <a:ext uri="{FF2B5EF4-FFF2-40B4-BE49-F238E27FC236}">
                <a16:creationId xmlns:a16="http://schemas.microsoft.com/office/drawing/2014/main" id="{B915F528-47A8-BA3E-0B5E-5D4884C73830}"/>
              </a:ext>
            </a:extLst>
          </p:cNvPr>
          <p:cNvSpPr/>
          <p:nvPr/>
        </p:nvSpPr>
        <p:spPr>
          <a:xfrm>
            <a:off x="9204111" y="2139754"/>
            <a:ext cx="1129332" cy="1062992"/>
          </a:xfrm>
          <a:prstGeom prst="ellipse">
            <a:avLst/>
          </a:prstGeom>
          <a:solidFill>
            <a:schemeClr val="bg1">
              <a:lumMod val="95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Oval 28">
            <a:extLst>
              <a:ext uri="{FF2B5EF4-FFF2-40B4-BE49-F238E27FC236}">
                <a16:creationId xmlns:a16="http://schemas.microsoft.com/office/drawing/2014/main" id="{5FED0EDB-FC7E-8980-9DFA-72D3EFF71B0E}"/>
              </a:ext>
            </a:extLst>
          </p:cNvPr>
          <p:cNvSpPr/>
          <p:nvPr/>
        </p:nvSpPr>
        <p:spPr>
          <a:xfrm>
            <a:off x="2771061" y="2131094"/>
            <a:ext cx="1129332" cy="1062992"/>
          </a:xfrm>
          <a:prstGeom prst="ellipse">
            <a:avLst/>
          </a:prstGeom>
          <a:solidFill>
            <a:schemeClr val="bg1">
              <a:lumMod val="95000"/>
            </a:schemeClr>
          </a:solidFill>
          <a:ln>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contenuto 9">
            <a:extLst>
              <a:ext uri="{FF2B5EF4-FFF2-40B4-BE49-F238E27FC236}">
                <a16:creationId xmlns:a16="http://schemas.microsoft.com/office/drawing/2014/main" id="{8350E005-575A-A3F7-7144-FD47CAA9F37C}"/>
              </a:ext>
            </a:extLst>
          </p:cNvPr>
          <p:cNvSpPr txBox="1">
            <a:spLocks/>
          </p:cNvSpPr>
          <p:nvPr/>
        </p:nvSpPr>
        <p:spPr>
          <a:xfrm>
            <a:off x="-1" y="822373"/>
            <a:ext cx="11172185" cy="758731"/>
          </a:xfrm>
          <a:prstGeom prst="rect">
            <a:avLst/>
          </a:prstGeom>
          <a:solidFill>
            <a:srgbClr val="E5F7E8"/>
          </a:solidFill>
          <a:ln>
            <a:noFill/>
          </a:ln>
        </p:spPr>
        <p:txBody>
          <a:bodyPr vert="horz" lIns="18000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it-IT" sz="1500" dirty="0"/>
              <a:t>La programmazione diventerà un driver ancora più forte per l'</a:t>
            </a:r>
            <a:r>
              <a:rPr lang="it-IT" sz="1500" b="1" dirty="0"/>
              <a:t>introduzione di innovazione</a:t>
            </a:r>
            <a:r>
              <a:rPr lang="it-IT" sz="1500" dirty="0"/>
              <a:t> nella PA</a:t>
            </a:r>
            <a:r>
              <a:rPr lang="it-IT" sz="1500" dirty="0">
                <a:ea typeface="Calibri" panose="020F0502020204030204" pitchFamily="34" charset="0"/>
                <a:cs typeface="Calibri" panose="020F0502020204030204" pitchFamily="34" charset="0"/>
              </a:rPr>
              <a:t>.</a:t>
            </a:r>
          </a:p>
          <a:p>
            <a:pPr marL="0" indent="0">
              <a:spcBef>
                <a:spcPts val="800"/>
              </a:spcBef>
              <a:buNone/>
            </a:pPr>
            <a:r>
              <a:rPr lang="it-IT" sz="1500" dirty="0">
                <a:latin typeface="+mj-lt"/>
                <a:ea typeface="Calibri" panose="020F0502020204030204" pitchFamily="34" charset="0"/>
                <a:cs typeface="Calibri" panose="020F0502020204030204" pitchFamily="34" charset="0"/>
              </a:rPr>
              <a:t>La sinergia tra ascolto attivo, strategie basate sul valore e anticipazione delle esigenze garantisce la creazione di un ecosistema d'eccellenza.</a:t>
            </a:r>
            <a:endParaRPr lang="it-IT" sz="1500" b="1" dirty="0">
              <a:latin typeface="+mj-lt"/>
              <a:ea typeface="Calibri" panose="020F0502020204030204" pitchFamily="34" charset="0"/>
              <a:cs typeface="Calibri" panose="020F0502020204030204" pitchFamily="34" charset="0"/>
            </a:endParaRPr>
          </a:p>
        </p:txBody>
      </p:sp>
      <p:sp>
        <p:nvSpPr>
          <p:cNvPr id="2" name="Titolo 1">
            <a:extLst>
              <a:ext uri="{FF2B5EF4-FFF2-40B4-BE49-F238E27FC236}">
                <a16:creationId xmlns:a16="http://schemas.microsoft.com/office/drawing/2014/main" id="{B9B7FED5-C5A0-FF47-6E74-7E027C0C49C7}"/>
              </a:ext>
            </a:extLst>
          </p:cNvPr>
          <p:cNvSpPr>
            <a:spLocks noGrp="1"/>
          </p:cNvSpPr>
          <p:nvPr>
            <p:ph type="ctrTitle"/>
          </p:nvPr>
        </p:nvSpPr>
        <p:spPr>
          <a:xfrm>
            <a:off x="67950" y="157303"/>
            <a:ext cx="11419714" cy="584776"/>
          </a:xfrm>
        </p:spPr>
        <p:txBody>
          <a:bodyPr>
            <a:normAutofit/>
          </a:bodyPr>
          <a:lstStyle/>
          <a:p>
            <a:r>
              <a:rPr lang="it-IT" dirty="0"/>
              <a:t>Programmazione e innovazione: apertura e dialogo continuo con il mercato</a:t>
            </a:r>
          </a:p>
        </p:txBody>
      </p:sp>
      <p:sp>
        <p:nvSpPr>
          <p:cNvPr id="6" name="Rectangle 5">
            <a:extLst>
              <a:ext uri="{FF2B5EF4-FFF2-40B4-BE49-F238E27FC236}">
                <a16:creationId xmlns:a16="http://schemas.microsoft.com/office/drawing/2014/main" id="{83B1960F-A712-7A9E-D730-6E2B7E12EA9A}"/>
              </a:ext>
            </a:extLst>
          </p:cNvPr>
          <p:cNvSpPr/>
          <p:nvPr/>
        </p:nvSpPr>
        <p:spPr>
          <a:xfrm>
            <a:off x="1556233" y="1867557"/>
            <a:ext cx="9917055" cy="4168070"/>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98" name="TextBox 97">
            <a:extLst>
              <a:ext uri="{FF2B5EF4-FFF2-40B4-BE49-F238E27FC236}">
                <a16:creationId xmlns:a16="http://schemas.microsoft.com/office/drawing/2014/main" id="{3DF58B8B-DFC0-4FE1-D209-86ED72A6B977}"/>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FCCE52CD-1E24-3513-CAB8-91EB25FB15D9}"/>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11" name="Picture 10">
            <a:extLst>
              <a:ext uri="{FF2B5EF4-FFF2-40B4-BE49-F238E27FC236}">
                <a16:creationId xmlns:a16="http://schemas.microsoft.com/office/drawing/2014/main" id="{5FECB359-98E4-0E46-D4C2-5CBF0E8EECC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14" name="Slide Number Placeholder 13">
            <a:extLst>
              <a:ext uri="{FF2B5EF4-FFF2-40B4-BE49-F238E27FC236}">
                <a16:creationId xmlns:a16="http://schemas.microsoft.com/office/drawing/2014/main" id="{3592DE4A-BF6E-52FE-EBCB-451AFC5D995C}"/>
              </a:ext>
            </a:extLst>
          </p:cNvPr>
          <p:cNvSpPr>
            <a:spLocks noGrp="1"/>
          </p:cNvSpPr>
          <p:nvPr>
            <p:ph type="sldNum" sz="quarter" idx="10"/>
          </p:nvPr>
        </p:nvSpPr>
        <p:spPr/>
        <p:txBody>
          <a:bodyPr/>
          <a:lstStyle/>
          <a:p>
            <a:pPr>
              <a:defRPr/>
            </a:pPr>
            <a:fld id="{7180326F-E721-41DD-ABF0-E30673304D32}" type="slidenum">
              <a:rPr lang="it-IT" altLang="it-IT" smtClean="0"/>
              <a:pPr>
                <a:defRPr/>
              </a:pPr>
              <a:t>13</a:t>
            </a:fld>
            <a:endParaRPr lang="it-IT" altLang="it-IT"/>
          </a:p>
        </p:txBody>
      </p:sp>
      <p:sp>
        <p:nvSpPr>
          <p:cNvPr id="3" name="Rectangle: Rounded Corners 2">
            <a:extLst>
              <a:ext uri="{FF2B5EF4-FFF2-40B4-BE49-F238E27FC236}">
                <a16:creationId xmlns:a16="http://schemas.microsoft.com/office/drawing/2014/main" id="{86FC7260-91A0-7AE5-6F9F-AD4DC67CBF2A}"/>
              </a:ext>
            </a:extLst>
          </p:cNvPr>
          <p:cNvSpPr/>
          <p:nvPr/>
        </p:nvSpPr>
        <p:spPr bwMode="gray">
          <a:xfrm>
            <a:off x="1949727" y="1982802"/>
            <a:ext cx="2772001" cy="3860253"/>
          </a:xfrm>
          <a:prstGeom prst="roundRect">
            <a:avLst/>
          </a:prstGeom>
          <a:noFill/>
          <a:ln w="38100" algn="ctr">
            <a:solidFill>
              <a:srgbClr val="25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sp>
        <p:nvSpPr>
          <p:cNvPr id="4" name="Rounded Rectangle 3">
            <a:extLst>
              <a:ext uri="{FF2B5EF4-FFF2-40B4-BE49-F238E27FC236}">
                <a16:creationId xmlns:a16="http://schemas.microsoft.com/office/drawing/2014/main" id="{F95C7ECA-FB88-028C-E873-55E1A61A41AC}"/>
              </a:ext>
            </a:extLst>
          </p:cNvPr>
          <p:cNvSpPr/>
          <p:nvPr/>
        </p:nvSpPr>
        <p:spPr bwMode="gray">
          <a:xfrm>
            <a:off x="2237498" y="3314009"/>
            <a:ext cx="2196458" cy="713064"/>
          </a:xfrm>
          <a:prstGeom prst="roundRect">
            <a:avLst/>
          </a:prstGeom>
          <a:solidFill>
            <a:srgbClr val="CEEAB1"/>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IT" sz="1600" b="1" dirty="0">
              <a:solidFill>
                <a:schemeClr val="bg1"/>
              </a:solidFill>
            </a:endParaRPr>
          </a:p>
        </p:txBody>
      </p:sp>
      <p:sp>
        <p:nvSpPr>
          <p:cNvPr id="5" name="Rectangle 4" descr="Title for the first box:&#10;        - Must be in bold&#10;        - Should be 2 words&#10;        - Must be clear and descriptive&#10; I.e. **Generative AI*">
            <a:extLst>
              <a:ext uri="{FF2B5EF4-FFF2-40B4-BE49-F238E27FC236}">
                <a16:creationId xmlns:a16="http://schemas.microsoft.com/office/drawing/2014/main" id="{BEEA1249-65DA-F455-44D0-5E941B08A651}"/>
              </a:ext>
            </a:extLst>
          </p:cNvPr>
          <p:cNvSpPr/>
          <p:nvPr/>
        </p:nvSpPr>
        <p:spPr bwMode="gray">
          <a:xfrm>
            <a:off x="2408744" y="3314009"/>
            <a:ext cx="1853967" cy="713064"/>
          </a:xfrm>
          <a:prstGeom prst="rect">
            <a:avLst/>
          </a:prstGeom>
          <a:noFill/>
          <a:ln w="22225" algn="ctr">
            <a:noFill/>
            <a:miter lim="800000"/>
            <a:headEnd/>
            <a:tailEnd/>
          </a:ln>
        </p:spPr>
        <p:txBody>
          <a:bodyPr wrap="square" lIns="88900" tIns="88900" rIns="88900" bIns="889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dirty="0">
                <a:latin typeface="Aptos"/>
              </a:rPr>
              <a:t>Ascolto attivo del mercato</a:t>
            </a:r>
          </a:p>
        </p:txBody>
      </p:sp>
      <p:sp>
        <p:nvSpPr>
          <p:cNvPr id="8" name="Oval 7">
            <a:extLst>
              <a:ext uri="{FF2B5EF4-FFF2-40B4-BE49-F238E27FC236}">
                <a16:creationId xmlns:a16="http://schemas.microsoft.com/office/drawing/2014/main" id="{08C295CB-D697-8C6C-5C97-07769E50FE39}"/>
              </a:ext>
            </a:extLst>
          </p:cNvPr>
          <p:cNvSpPr/>
          <p:nvPr/>
        </p:nvSpPr>
        <p:spPr bwMode="gray">
          <a:xfrm>
            <a:off x="2921727" y="2248248"/>
            <a:ext cx="828000" cy="828000"/>
          </a:xfrm>
          <a:prstGeom prst="ellipse">
            <a:avLst/>
          </a:prstGeom>
          <a:solidFill>
            <a:srgbClr val="196B24"/>
          </a:solidFill>
          <a:ln w="3810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T" sz="1600" b="1"/>
          </a:p>
        </p:txBody>
      </p:sp>
      <p:sp>
        <p:nvSpPr>
          <p:cNvPr id="9" name="Rectangle: Rounded Corners 8">
            <a:extLst>
              <a:ext uri="{FF2B5EF4-FFF2-40B4-BE49-F238E27FC236}">
                <a16:creationId xmlns:a16="http://schemas.microsoft.com/office/drawing/2014/main" id="{1EBAE798-9D55-088C-A8B4-315486D3917D}"/>
              </a:ext>
            </a:extLst>
          </p:cNvPr>
          <p:cNvSpPr/>
          <p:nvPr/>
        </p:nvSpPr>
        <p:spPr bwMode="gray">
          <a:xfrm>
            <a:off x="8382777" y="2010969"/>
            <a:ext cx="2772001" cy="3860253"/>
          </a:xfrm>
          <a:prstGeom prst="roundRect">
            <a:avLst/>
          </a:prstGeom>
          <a:noFill/>
          <a:ln w="38100" algn="ctr">
            <a:solidFill>
              <a:srgbClr val="25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sp>
        <p:nvSpPr>
          <p:cNvPr id="12" name="Oval 11">
            <a:extLst>
              <a:ext uri="{FF2B5EF4-FFF2-40B4-BE49-F238E27FC236}">
                <a16:creationId xmlns:a16="http://schemas.microsoft.com/office/drawing/2014/main" id="{8F2EFF20-4C7B-D6CD-BF67-9887BCD28029}"/>
              </a:ext>
            </a:extLst>
          </p:cNvPr>
          <p:cNvSpPr/>
          <p:nvPr/>
        </p:nvSpPr>
        <p:spPr bwMode="gray">
          <a:xfrm>
            <a:off x="9354777" y="2240905"/>
            <a:ext cx="828000" cy="828000"/>
          </a:xfrm>
          <a:prstGeom prst="ellipse">
            <a:avLst/>
          </a:prstGeom>
          <a:solidFill>
            <a:srgbClr val="196B24"/>
          </a:solidFill>
          <a:ln w="3810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T" sz="1600" b="1">
              <a:solidFill>
                <a:schemeClr val="bg1"/>
              </a:solidFill>
            </a:endParaRPr>
          </a:p>
        </p:txBody>
      </p:sp>
      <p:sp>
        <p:nvSpPr>
          <p:cNvPr id="13" name="Rectangle: Rounded Corners 12">
            <a:extLst>
              <a:ext uri="{FF2B5EF4-FFF2-40B4-BE49-F238E27FC236}">
                <a16:creationId xmlns:a16="http://schemas.microsoft.com/office/drawing/2014/main" id="{1DDBEB8D-2866-9CCB-13DA-782F09CD4275}"/>
              </a:ext>
            </a:extLst>
          </p:cNvPr>
          <p:cNvSpPr/>
          <p:nvPr/>
        </p:nvSpPr>
        <p:spPr bwMode="gray">
          <a:xfrm>
            <a:off x="5166252" y="2002566"/>
            <a:ext cx="2772001" cy="3860253"/>
          </a:xfrm>
          <a:prstGeom prst="roundRect">
            <a:avLst/>
          </a:prstGeom>
          <a:noFill/>
          <a:ln w="38100" algn="ctr">
            <a:solidFill>
              <a:srgbClr val="25890D"/>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a:solidFill>
                <a:schemeClr val="bg1"/>
              </a:solidFill>
            </a:endParaRPr>
          </a:p>
        </p:txBody>
      </p:sp>
      <p:sp>
        <p:nvSpPr>
          <p:cNvPr id="15" name="Oval 14">
            <a:extLst>
              <a:ext uri="{FF2B5EF4-FFF2-40B4-BE49-F238E27FC236}">
                <a16:creationId xmlns:a16="http://schemas.microsoft.com/office/drawing/2014/main" id="{1FD712DB-5B85-7386-FFA2-862EEB439682}"/>
              </a:ext>
            </a:extLst>
          </p:cNvPr>
          <p:cNvSpPr/>
          <p:nvPr/>
        </p:nvSpPr>
        <p:spPr bwMode="gray">
          <a:xfrm>
            <a:off x="6138252" y="2268012"/>
            <a:ext cx="828000" cy="828000"/>
          </a:xfrm>
          <a:prstGeom prst="ellipse">
            <a:avLst/>
          </a:prstGeom>
          <a:solidFill>
            <a:srgbClr val="196B24"/>
          </a:solidFill>
          <a:ln w="3810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ctr"/>
          <a:lstStyle/>
          <a:p>
            <a:pPr algn="ctr">
              <a:lnSpc>
                <a:spcPct val="106000"/>
              </a:lnSpc>
              <a:buFont typeface="Wingdings 2" pitchFamily="18" charset="2"/>
              <a:buNone/>
            </a:pPr>
            <a:endParaRPr lang="en-IT" sz="1600" b="1">
              <a:solidFill>
                <a:schemeClr val="bg1"/>
              </a:solidFill>
            </a:endParaRPr>
          </a:p>
        </p:txBody>
      </p:sp>
      <p:sp>
        <p:nvSpPr>
          <p:cNvPr id="16" name="Rectangle 15" descr="Text content for first section:&#10;        - Must be a paragraph between 15-2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801EFFAA-2D03-749D-682E-29AD42AF3B8B}"/>
              </a:ext>
            </a:extLst>
          </p:cNvPr>
          <p:cNvSpPr/>
          <p:nvPr/>
        </p:nvSpPr>
        <p:spPr bwMode="gray">
          <a:xfrm>
            <a:off x="2127675" y="4194106"/>
            <a:ext cx="2416104" cy="1487301"/>
          </a:xfrm>
          <a:prstGeom prst="rect">
            <a:avLst/>
          </a:prstGeom>
          <a:noFill/>
          <a:ln w="3175" algn="ctr">
            <a:noFill/>
            <a:miter lim="800000"/>
            <a:headEnd/>
            <a:tailEnd/>
          </a:ln>
        </p:spPr>
        <p:txBody>
          <a:bodyPr wrap="square" lIns="88900" tIns="88900" rIns="88900" bIns="88900" rtlCol="0" anchor="ctr">
            <a:normAutofit/>
          </a:bodyPr>
          <a:lstStyle/>
          <a:p>
            <a:pPr lvl="0" algn="ctr">
              <a:spcAft>
                <a:spcPts val="1000"/>
              </a:spcAft>
              <a:buSzPct val="100000"/>
              <a:defRPr/>
            </a:pPr>
            <a:r>
              <a:rPr lang="it-IT" sz="1200" dirty="0">
                <a:latin typeface="Aptos"/>
              </a:rPr>
              <a:t>Manteniamo </a:t>
            </a:r>
            <a:r>
              <a:rPr lang="it-IT" sz="1200" b="1" dirty="0">
                <a:latin typeface="Aptos"/>
              </a:rPr>
              <a:t>canali aperti</a:t>
            </a:r>
            <a:r>
              <a:rPr lang="it-IT" sz="1200" dirty="0">
                <a:latin typeface="Aptos"/>
              </a:rPr>
              <a:t> con gli Operatori Economici per ricevere proposte di servizi e beni innovativi, sottoponendoli a </a:t>
            </a:r>
            <a:r>
              <a:rPr lang="it-IT" sz="1200" b="1" dirty="0">
                <a:latin typeface="Aptos"/>
              </a:rPr>
              <a:t>studi di fattibilità </a:t>
            </a:r>
            <a:r>
              <a:rPr lang="it-IT" sz="1200" dirty="0"/>
              <a:t>per valutarne l'impatto e l'applicabilità</a:t>
            </a:r>
            <a:endParaRPr lang="it-IT" sz="1200" dirty="0">
              <a:latin typeface="Aptos"/>
            </a:endParaRPr>
          </a:p>
        </p:txBody>
      </p:sp>
      <p:sp>
        <p:nvSpPr>
          <p:cNvPr id="17" name="Rectangle 16">
            <a:extLst>
              <a:ext uri="{FF2B5EF4-FFF2-40B4-BE49-F238E27FC236}">
                <a16:creationId xmlns:a16="http://schemas.microsoft.com/office/drawing/2014/main" id="{35FBC26D-DC9C-E8DD-C870-2522F630D7AD}"/>
              </a:ext>
            </a:extLst>
          </p:cNvPr>
          <p:cNvSpPr/>
          <p:nvPr/>
        </p:nvSpPr>
        <p:spPr bwMode="gray">
          <a:xfrm>
            <a:off x="2337337" y="4161042"/>
            <a:ext cx="1996780" cy="135209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it-IT" sz="1600" b="1" dirty="0">
              <a:solidFill>
                <a:schemeClr val="bg1"/>
              </a:solidFill>
            </a:endParaRPr>
          </a:p>
        </p:txBody>
      </p:sp>
      <p:sp>
        <p:nvSpPr>
          <p:cNvPr id="18" name="Rounded Rectangle 70">
            <a:extLst>
              <a:ext uri="{FF2B5EF4-FFF2-40B4-BE49-F238E27FC236}">
                <a16:creationId xmlns:a16="http://schemas.microsoft.com/office/drawing/2014/main" id="{20A58111-D82F-F11A-4F30-71B440BCF19F}"/>
              </a:ext>
            </a:extLst>
          </p:cNvPr>
          <p:cNvSpPr/>
          <p:nvPr/>
        </p:nvSpPr>
        <p:spPr bwMode="gray">
          <a:xfrm>
            <a:off x="8670548" y="3342176"/>
            <a:ext cx="2196458" cy="713064"/>
          </a:xfrm>
          <a:prstGeom prst="roundRect">
            <a:avLst/>
          </a:prstGeom>
          <a:solidFill>
            <a:schemeClr val="tx2">
              <a:lumMod val="10000"/>
              <a:lumOff val="90000"/>
            </a:schemeClr>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IT" sz="1600" b="1" dirty="0">
              <a:solidFill>
                <a:schemeClr val="bg1"/>
              </a:solidFill>
            </a:endParaRPr>
          </a:p>
        </p:txBody>
      </p:sp>
      <p:sp>
        <p:nvSpPr>
          <p:cNvPr id="19" name="Rectangle 18" descr="Title for the second box:&#10;        - Must be in bold&#10;        - Should be 2 words&#10;        - Must be clear and descriptive&#10; I.e. **Generative AI*">
            <a:extLst>
              <a:ext uri="{FF2B5EF4-FFF2-40B4-BE49-F238E27FC236}">
                <a16:creationId xmlns:a16="http://schemas.microsoft.com/office/drawing/2014/main" id="{8FE37D70-8FE0-CC9E-51FD-01EF9CCD0E62}"/>
              </a:ext>
            </a:extLst>
          </p:cNvPr>
          <p:cNvSpPr/>
          <p:nvPr/>
        </p:nvSpPr>
        <p:spPr bwMode="gray">
          <a:xfrm>
            <a:off x="8841794" y="3342176"/>
            <a:ext cx="1853967" cy="713064"/>
          </a:xfrm>
          <a:prstGeom prst="rect">
            <a:avLst/>
          </a:prstGeom>
          <a:noFill/>
          <a:ln w="22225" algn="ctr">
            <a:noFill/>
            <a:miter lim="800000"/>
            <a:headEnd/>
            <a:tailEnd/>
          </a:ln>
        </p:spPr>
        <p:txBody>
          <a:bodyPr wrap="square" lIns="88900" tIns="88900" rIns="88900" bIns="889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dirty="0">
                <a:latin typeface="Aptos"/>
              </a:rPr>
              <a:t>Procurement basato su valore</a:t>
            </a:r>
          </a:p>
        </p:txBody>
      </p:sp>
      <p:sp>
        <p:nvSpPr>
          <p:cNvPr id="20" name="Rectangle 19" descr="Text content for second section:&#10;        - Must be a paragraph between 15-2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D4814DFC-AE62-65BB-5738-EB0FFA00F171}"/>
              </a:ext>
            </a:extLst>
          </p:cNvPr>
          <p:cNvSpPr/>
          <p:nvPr/>
        </p:nvSpPr>
        <p:spPr bwMode="gray">
          <a:xfrm>
            <a:off x="8560725" y="4194106"/>
            <a:ext cx="2416104" cy="1487301"/>
          </a:xfrm>
          <a:prstGeom prst="rect">
            <a:avLst/>
          </a:prstGeom>
          <a:solidFill>
            <a:srgbClr val="FFFFFF"/>
          </a:solidFill>
          <a:ln w="3175" algn="ctr">
            <a:noFill/>
            <a:miter lim="800000"/>
            <a:headEnd/>
            <a:tailEnd/>
          </a:ln>
        </p:spPr>
        <p:txBody>
          <a:bodyPr wrap="square" lIns="88900" tIns="88900" rIns="88900" bIns="88900" rtlCol="0" anchor="ctr">
            <a:normAutofit/>
          </a:bodyPr>
          <a:lstStyle/>
          <a:p>
            <a:pPr lvl="0" algn="ctr">
              <a:spcAft>
                <a:spcPts val="1000"/>
              </a:spcAft>
              <a:buSzPct val="100000"/>
              <a:defRPr/>
            </a:pPr>
            <a:r>
              <a:rPr lang="it-IT" sz="1200" dirty="0">
                <a:latin typeface="Aptos"/>
              </a:rPr>
              <a:t>Quando applicabile, adottiamo approcci </a:t>
            </a:r>
            <a:r>
              <a:rPr lang="it-IT" sz="1200" b="1" dirty="0" err="1">
                <a:latin typeface="Aptos"/>
              </a:rPr>
              <a:t>value-based</a:t>
            </a:r>
            <a:r>
              <a:rPr lang="it-IT" sz="1200" dirty="0">
                <a:latin typeface="Aptos"/>
              </a:rPr>
              <a:t> per</a:t>
            </a:r>
            <a:r>
              <a:rPr lang="it-IT" sz="1200" dirty="0"/>
              <a:t> </a:t>
            </a:r>
            <a:r>
              <a:rPr lang="it-IT" sz="1200" b="1" dirty="0"/>
              <a:t>massimizzare il valore pubblico </a:t>
            </a:r>
            <a:r>
              <a:rPr lang="it-IT" sz="1200" dirty="0"/>
              <a:t>generato dagli acquisti, andando oltre il mero criterio del prezzo e </a:t>
            </a:r>
            <a:r>
              <a:rPr lang="it-IT" sz="1200" b="1" dirty="0"/>
              <a:t>condividendo il rischio</a:t>
            </a:r>
            <a:endParaRPr lang="it-IT" sz="1200" b="1" dirty="0">
              <a:latin typeface="Aptos"/>
            </a:endParaRPr>
          </a:p>
        </p:txBody>
      </p:sp>
      <p:sp>
        <p:nvSpPr>
          <p:cNvPr id="21" name="Rectangle 20">
            <a:extLst>
              <a:ext uri="{FF2B5EF4-FFF2-40B4-BE49-F238E27FC236}">
                <a16:creationId xmlns:a16="http://schemas.microsoft.com/office/drawing/2014/main" id="{00A2AF65-C400-0EBC-4AC5-D4D31A22F738}"/>
              </a:ext>
            </a:extLst>
          </p:cNvPr>
          <p:cNvSpPr/>
          <p:nvPr/>
        </p:nvSpPr>
        <p:spPr bwMode="gray">
          <a:xfrm>
            <a:off x="8770387" y="4189209"/>
            <a:ext cx="1996780" cy="135209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T" sz="1600" b="1">
              <a:solidFill>
                <a:schemeClr val="bg1"/>
              </a:solidFill>
            </a:endParaRPr>
          </a:p>
        </p:txBody>
      </p:sp>
      <p:sp>
        <p:nvSpPr>
          <p:cNvPr id="22" name="Rectangle 21" descr="Text content for third section:&#10;        - Must be a paragraph between 15-20 words&#10;        - Must highlight key concepts in **bold** (2-3 terms maximum)&#10;        - Must be complete, clear, and impactful&#10;        - Can use list or bullet points to be more concise&#10;                -The content must differ from the text in other boxes&#10;        - Should connect logically to other text boxes ">
            <a:extLst>
              <a:ext uri="{FF2B5EF4-FFF2-40B4-BE49-F238E27FC236}">
                <a16:creationId xmlns:a16="http://schemas.microsoft.com/office/drawing/2014/main" id="{D34F3586-3047-9927-C7B7-5D43E7E1E096}"/>
              </a:ext>
            </a:extLst>
          </p:cNvPr>
          <p:cNvSpPr/>
          <p:nvPr/>
        </p:nvSpPr>
        <p:spPr bwMode="gray">
          <a:xfrm>
            <a:off x="5344200" y="4194106"/>
            <a:ext cx="2416104" cy="1487301"/>
          </a:xfrm>
          <a:prstGeom prst="rect">
            <a:avLst/>
          </a:prstGeom>
          <a:solidFill>
            <a:srgbClr val="FFFFFF"/>
          </a:solidFill>
          <a:ln w="3175" algn="ctr">
            <a:noFill/>
            <a:miter lim="800000"/>
            <a:headEnd/>
            <a:tailEnd/>
          </a:ln>
        </p:spPr>
        <p:txBody>
          <a:bodyPr wrap="square" lIns="88900" tIns="88900" rIns="88900" bIns="88900" rtlCol="0" anchor="ctr">
            <a:normAutofit/>
          </a:bodyPr>
          <a:lstStyle/>
          <a:p>
            <a:pPr lvl="0" algn="ctr">
              <a:spcAft>
                <a:spcPts val="1000"/>
              </a:spcAft>
              <a:buSzPct val="100000"/>
              <a:defRPr/>
            </a:pPr>
            <a:r>
              <a:rPr lang="it-IT" sz="1200" dirty="0"/>
              <a:t>Grazie all'analisi dei trend e dei fabbisogni latenti, </a:t>
            </a:r>
            <a:r>
              <a:rPr lang="it-IT" sz="1200" b="1" dirty="0"/>
              <a:t>sollecitiamo attivamente il mercato a proporre nuove soluzioni</a:t>
            </a:r>
            <a:r>
              <a:rPr lang="it-IT" sz="1200" dirty="0"/>
              <a:t>, trasformando il procurement in un motore di innovazione capace di anticipare le necessità</a:t>
            </a:r>
          </a:p>
        </p:txBody>
      </p:sp>
      <p:sp>
        <p:nvSpPr>
          <p:cNvPr id="23" name="Rectangle 22">
            <a:extLst>
              <a:ext uri="{FF2B5EF4-FFF2-40B4-BE49-F238E27FC236}">
                <a16:creationId xmlns:a16="http://schemas.microsoft.com/office/drawing/2014/main" id="{5370B3D2-8AF9-06C9-6FC6-E59659267DF5}"/>
              </a:ext>
            </a:extLst>
          </p:cNvPr>
          <p:cNvSpPr/>
          <p:nvPr/>
        </p:nvSpPr>
        <p:spPr bwMode="gray">
          <a:xfrm>
            <a:off x="5713929" y="4180806"/>
            <a:ext cx="1996780" cy="1352093"/>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T" sz="1600" b="1">
              <a:solidFill>
                <a:schemeClr val="bg1"/>
              </a:solidFill>
            </a:endParaRPr>
          </a:p>
        </p:txBody>
      </p:sp>
      <p:sp>
        <p:nvSpPr>
          <p:cNvPr id="24" name="Rounded Rectangle 74">
            <a:extLst>
              <a:ext uri="{FF2B5EF4-FFF2-40B4-BE49-F238E27FC236}">
                <a16:creationId xmlns:a16="http://schemas.microsoft.com/office/drawing/2014/main" id="{FC1F939C-5201-02B3-D1B2-151598224579}"/>
              </a:ext>
            </a:extLst>
          </p:cNvPr>
          <p:cNvSpPr/>
          <p:nvPr/>
        </p:nvSpPr>
        <p:spPr bwMode="gray">
          <a:xfrm>
            <a:off x="5454023" y="3333666"/>
            <a:ext cx="2196458" cy="713064"/>
          </a:xfrm>
          <a:prstGeom prst="roundRect">
            <a:avLst/>
          </a:prstGeom>
          <a:solidFill>
            <a:srgbClr val="FFE181"/>
          </a:solidFill>
          <a:ln w="19050" algn="ctr">
            <a:noFill/>
            <a:miter lim="800000"/>
            <a:headEnd/>
            <a:tailEnd/>
          </a:ln>
          <a:effectLst/>
        </p:spPr>
        <p:txBody>
          <a:bodyPr wrap="square" lIns="88900" tIns="88900" rIns="88900" bIns="88900" rtlCol="0" anchor="ctr"/>
          <a:lstStyle/>
          <a:p>
            <a:pPr algn="ctr">
              <a:lnSpc>
                <a:spcPct val="106000"/>
              </a:lnSpc>
              <a:buFont typeface="Wingdings 2" pitchFamily="18" charset="2"/>
              <a:buNone/>
            </a:pPr>
            <a:endParaRPr lang="en-IT" sz="1600" b="1" dirty="0">
              <a:solidFill>
                <a:schemeClr val="bg1"/>
              </a:solidFill>
            </a:endParaRPr>
          </a:p>
        </p:txBody>
      </p:sp>
      <p:sp>
        <p:nvSpPr>
          <p:cNvPr id="25" name="Rectangle 24" descr="Title for the third box:&#10;        - Must be in bold&#10;        - Should be 2 words&#10;        - Must be clear and descriptive&#10; I.e. **Generative AI*">
            <a:extLst>
              <a:ext uri="{FF2B5EF4-FFF2-40B4-BE49-F238E27FC236}">
                <a16:creationId xmlns:a16="http://schemas.microsoft.com/office/drawing/2014/main" id="{E4F47520-4472-CF99-1643-20DC5883E2C7}"/>
              </a:ext>
            </a:extLst>
          </p:cNvPr>
          <p:cNvSpPr/>
          <p:nvPr/>
        </p:nvSpPr>
        <p:spPr bwMode="gray">
          <a:xfrm>
            <a:off x="5625269" y="3333666"/>
            <a:ext cx="1853967" cy="713064"/>
          </a:xfrm>
          <a:prstGeom prst="rect">
            <a:avLst/>
          </a:prstGeom>
          <a:noFill/>
          <a:ln w="22225" algn="ctr">
            <a:noFill/>
            <a:miter lim="800000"/>
            <a:headEnd/>
            <a:tailEnd/>
          </a:ln>
        </p:spPr>
        <p:txBody>
          <a:bodyPr wrap="square" lIns="88900" tIns="88900" rIns="88900" bIns="889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i="1" dirty="0">
                <a:latin typeface="Aptos"/>
              </a:rPr>
              <a:t>Strumento propositivo</a:t>
            </a:r>
          </a:p>
        </p:txBody>
      </p:sp>
      <p:pic>
        <p:nvPicPr>
          <p:cNvPr id="26" name="Picture 25" descr="image.png">
            <a:extLst>
              <a:ext uri="{FF2B5EF4-FFF2-40B4-BE49-F238E27FC236}">
                <a16:creationId xmlns:a16="http://schemas.microsoft.com/office/drawing/2014/main" id="{10FDAB26-5A93-3CCB-4B45-8AEFF56176F8}"/>
              </a:ext>
            </a:extLst>
          </p:cNvPr>
          <p:cNvPicPr>
            <a:picLocks noChangeAspect="1"/>
          </p:cNvPicPr>
          <p:nvPr/>
        </p:nvPicPr>
        <p:blipFill>
          <a:blip r:embed="rId5">
            <a:lum bright="70000" contrast="-70000"/>
            <a:alphaModFix/>
          </a:blip>
          <a:stretch>
            <a:fillRect/>
          </a:stretch>
        </p:blipFill>
        <p:spPr>
          <a:xfrm>
            <a:off x="3116271" y="2442792"/>
            <a:ext cx="438912" cy="438912"/>
          </a:xfrm>
          <a:prstGeom prst="rect">
            <a:avLst/>
          </a:prstGeom>
          <a:effectLst>
            <a:outerShdw blurRad="50800" dist="38100" dir="2700000" algn="tl" rotWithShape="0">
              <a:prstClr val="black">
                <a:alpha val="40000"/>
              </a:prstClr>
            </a:outerShdw>
          </a:effectLst>
        </p:spPr>
      </p:pic>
      <p:pic>
        <p:nvPicPr>
          <p:cNvPr id="27" name="Picture 26" descr="image.png">
            <a:extLst>
              <a:ext uri="{FF2B5EF4-FFF2-40B4-BE49-F238E27FC236}">
                <a16:creationId xmlns:a16="http://schemas.microsoft.com/office/drawing/2014/main" id="{A85F3155-22A0-141B-B077-C4A7FD5412C8}"/>
              </a:ext>
            </a:extLst>
          </p:cNvPr>
          <p:cNvPicPr>
            <a:picLocks noChangeAspect="1"/>
          </p:cNvPicPr>
          <p:nvPr/>
        </p:nvPicPr>
        <p:blipFill>
          <a:blip r:embed="rId6">
            <a:lum bright="70000" contrast="-70000"/>
            <a:alphaModFix/>
          </a:blip>
          <a:stretch>
            <a:fillRect/>
          </a:stretch>
        </p:blipFill>
        <p:spPr>
          <a:xfrm>
            <a:off x="9549321" y="2435449"/>
            <a:ext cx="438912" cy="438912"/>
          </a:xfrm>
          <a:prstGeom prst="rect">
            <a:avLst/>
          </a:prstGeom>
          <a:effectLst>
            <a:outerShdw blurRad="50800" dist="38100" dir="2700000" algn="tl" rotWithShape="0">
              <a:prstClr val="black">
                <a:alpha val="40000"/>
              </a:prstClr>
            </a:outerShdw>
          </a:effectLst>
        </p:spPr>
      </p:pic>
      <p:pic>
        <p:nvPicPr>
          <p:cNvPr id="28" name="Picture 27" descr="image.png">
            <a:extLst>
              <a:ext uri="{FF2B5EF4-FFF2-40B4-BE49-F238E27FC236}">
                <a16:creationId xmlns:a16="http://schemas.microsoft.com/office/drawing/2014/main" id="{2A08AE47-8E95-BA56-2683-9425DF1F7FA6}"/>
              </a:ext>
            </a:extLst>
          </p:cNvPr>
          <p:cNvPicPr>
            <a:picLocks noChangeAspect="1"/>
          </p:cNvPicPr>
          <p:nvPr/>
        </p:nvPicPr>
        <p:blipFill>
          <a:blip r:embed="rId7">
            <a:lum bright="70000" contrast="-70000"/>
            <a:alphaModFix/>
          </a:blip>
          <a:stretch>
            <a:fillRect/>
          </a:stretch>
        </p:blipFill>
        <p:spPr>
          <a:xfrm>
            <a:off x="6332796" y="2462556"/>
            <a:ext cx="438912" cy="438912"/>
          </a:xfrm>
          <a:prstGeom prst="rect">
            <a:avLst/>
          </a:prstGeom>
          <a:effectLst>
            <a:outerShdw blurRad="50800" dist="38100" dir="2700000" algn="tl" rotWithShape="0">
              <a:prstClr val="black">
                <a:alpha val="40000"/>
              </a:prstClr>
            </a:outerShdw>
          </a:effectLst>
        </p:spPr>
      </p:pic>
      <p:grpSp>
        <p:nvGrpSpPr>
          <p:cNvPr id="32" name="Group 31">
            <a:extLst>
              <a:ext uri="{FF2B5EF4-FFF2-40B4-BE49-F238E27FC236}">
                <a16:creationId xmlns:a16="http://schemas.microsoft.com/office/drawing/2014/main" id="{12D20734-052D-E259-3750-0E59CCC539E7}"/>
              </a:ext>
            </a:extLst>
          </p:cNvPr>
          <p:cNvGrpSpPr/>
          <p:nvPr/>
        </p:nvGrpSpPr>
        <p:grpSpPr>
          <a:xfrm>
            <a:off x="8037685" y="3464893"/>
            <a:ext cx="265791" cy="1254972"/>
            <a:chOff x="2027723" y="2540142"/>
            <a:chExt cx="980385" cy="3092012"/>
          </a:xfrm>
        </p:grpSpPr>
        <p:sp>
          <p:nvSpPr>
            <p:cNvPr id="33" name="Diagonal Stripe 32">
              <a:extLst>
                <a:ext uri="{FF2B5EF4-FFF2-40B4-BE49-F238E27FC236}">
                  <a16:creationId xmlns:a16="http://schemas.microsoft.com/office/drawing/2014/main" id="{B3765D91-69A3-8C21-0062-8D3E08BAFB05}"/>
                </a:ext>
              </a:extLst>
            </p:cNvPr>
            <p:cNvSpPr/>
            <p:nvPr/>
          </p:nvSpPr>
          <p:spPr>
            <a:xfrm>
              <a:off x="2027724" y="4119986"/>
              <a:ext cx="980384" cy="1512168"/>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34" name="Diagonal Stripe 33">
              <a:extLst>
                <a:ext uri="{FF2B5EF4-FFF2-40B4-BE49-F238E27FC236}">
                  <a16:creationId xmlns:a16="http://schemas.microsoft.com/office/drawing/2014/main" id="{21040E8D-BEF8-C4EB-E968-6F18508D17A5}"/>
                </a:ext>
              </a:extLst>
            </p:cNvPr>
            <p:cNvSpPr/>
            <p:nvPr/>
          </p:nvSpPr>
          <p:spPr>
            <a:xfrm flipV="1">
              <a:off x="2027723" y="2540142"/>
              <a:ext cx="960009" cy="1512168"/>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35" name="Group 34">
            <a:extLst>
              <a:ext uri="{FF2B5EF4-FFF2-40B4-BE49-F238E27FC236}">
                <a16:creationId xmlns:a16="http://schemas.microsoft.com/office/drawing/2014/main" id="{A0C10054-BED5-A4C2-22D4-C5D741D6E59D}"/>
              </a:ext>
            </a:extLst>
          </p:cNvPr>
          <p:cNvGrpSpPr/>
          <p:nvPr/>
        </p:nvGrpSpPr>
        <p:grpSpPr>
          <a:xfrm>
            <a:off x="4811751" y="3418273"/>
            <a:ext cx="285276" cy="1319335"/>
            <a:chOff x="2027723" y="2540142"/>
            <a:chExt cx="980385" cy="3092012"/>
          </a:xfrm>
        </p:grpSpPr>
        <p:sp>
          <p:nvSpPr>
            <p:cNvPr id="36" name="Diagonal Stripe 35">
              <a:extLst>
                <a:ext uri="{FF2B5EF4-FFF2-40B4-BE49-F238E27FC236}">
                  <a16:creationId xmlns:a16="http://schemas.microsoft.com/office/drawing/2014/main" id="{7FE9198C-680F-ECC2-44B8-BDF8EC053E0A}"/>
                </a:ext>
              </a:extLst>
            </p:cNvPr>
            <p:cNvSpPr/>
            <p:nvPr/>
          </p:nvSpPr>
          <p:spPr>
            <a:xfrm>
              <a:off x="2027724" y="4119986"/>
              <a:ext cx="980384" cy="1512168"/>
            </a:xfrm>
            <a:prstGeom prst="diagStripe">
              <a:avLst/>
            </a:prstGeom>
            <a:solidFill>
              <a:srgbClr val="FFE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37" name="Diagonal Stripe 36">
              <a:extLst>
                <a:ext uri="{FF2B5EF4-FFF2-40B4-BE49-F238E27FC236}">
                  <a16:creationId xmlns:a16="http://schemas.microsoft.com/office/drawing/2014/main" id="{C19E0F78-09C0-284D-FCDE-78DE557C832A}"/>
                </a:ext>
              </a:extLst>
            </p:cNvPr>
            <p:cNvSpPr/>
            <p:nvPr/>
          </p:nvSpPr>
          <p:spPr>
            <a:xfrm flipV="1">
              <a:off x="2027723" y="2540142"/>
              <a:ext cx="960009" cy="1512168"/>
            </a:xfrm>
            <a:prstGeom prst="diagStripe">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pic>
        <p:nvPicPr>
          <p:cNvPr id="51" name="Graphic 50" descr="Database with solid fill">
            <a:extLst>
              <a:ext uri="{FF2B5EF4-FFF2-40B4-BE49-F238E27FC236}">
                <a16:creationId xmlns:a16="http://schemas.microsoft.com/office/drawing/2014/main" id="{53B2BB90-4EC4-D1AF-C32A-A7C938E13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592" y="2529249"/>
            <a:ext cx="753602" cy="753602"/>
          </a:xfrm>
          <a:prstGeom prst="rect">
            <a:avLst/>
          </a:prstGeom>
        </p:spPr>
      </p:pic>
      <p:pic>
        <p:nvPicPr>
          <p:cNvPr id="52" name="Picture 51">
            <a:extLst>
              <a:ext uri="{FF2B5EF4-FFF2-40B4-BE49-F238E27FC236}">
                <a16:creationId xmlns:a16="http://schemas.microsoft.com/office/drawing/2014/main" id="{E31D8B8F-901F-B89D-B8F4-0DB7ADDD8E74}"/>
              </a:ext>
            </a:extLst>
          </p:cNvPr>
          <p:cNvPicPr>
            <a:picLocks noChangeAspect="1"/>
          </p:cNvPicPr>
          <p:nvPr/>
        </p:nvPicPr>
        <p:blipFill rotWithShape="1">
          <a:blip r:embed="rId10"/>
          <a:srcRect l="49722"/>
          <a:stretch/>
        </p:blipFill>
        <p:spPr>
          <a:xfrm>
            <a:off x="4347" y="1991191"/>
            <a:ext cx="1551886" cy="3708000"/>
          </a:xfrm>
          <a:prstGeom prst="rect">
            <a:avLst/>
          </a:prstGeom>
        </p:spPr>
      </p:pic>
      <p:sp>
        <p:nvSpPr>
          <p:cNvPr id="53" name="TextBox 52">
            <a:extLst>
              <a:ext uri="{FF2B5EF4-FFF2-40B4-BE49-F238E27FC236}">
                <a16:creationId xmlns:a16="http://schemas.microsoft.com/office/drawing/2014/main" id="{1999798F-74C1-C69B-8F01-B2741D7C73B0}"/>
              </a:ext>
            </a:extLst>
          </p:cNvPr>
          <p:cNvSpPr txBox="1"/>
          <p:nvPr/>
        </p:nvSpPr>
        <p:spPr>
          <a:xfrm>
            <a:off x="-380800" y="3507955"/>
            <a:ext cx="19431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PROSPETTIVE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 FUTURE</a:t>
            </a:r>
            <a:endParaRPr kumimoji="0" lang="en-US" sz="1200" b="1" i="0" u="none" strike="noStrike" kern="1200" cap="none" spc="0" normalizeH="0" baseline="0" noProof="0" dirty="0" err="1">
              <a:ln>
                <a:noFill/>
              </a:ln>
              <a:solidFill>
                <a:srgbClr val="FFFFFF"/>
              </a:solidFill>
              <a:effectLst/>
              <a:uLnTx/>
              <a:uFillTx/>
              <a:latin typeface="+mj-lt"/>
              <a:ea typeface="+mn-ea"/>
              <a:cs typeface="+mn-cs"/>
            </a:endParaRPr>
          </a:p>
        </p:txBody>
      </p:sp>
      <p:pic>
        <p:nvPicPr>
          <p:cNvPr id="54" name="Graphic 53" descr="Back with solid fill">
            <a:extLst>
              <a:ext uri="{FF2B5EF4-FFF2-40B4-BE49-F238E27FC236}">
                <a16:creationId xmlns:a16="http://schemas.microsoft.com/office/drawing/2014/main" id="{067AC0EE-4D2C-1030-A21B-352A592FC8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7394" y="2854740"/>
            <a:ext cx="572922" cy="572922"/>
          </a:xfrm>
          <a:prstGeom prst="rect">
            <a:avLst/>
          </a:prstGeom>
        </p:spPr>
      </p:pic>
    </p:spTree>
    <p:extLst>
      <p:ext uri="{BB962C8B-B14F-4D97-AF65-F5344CB8AC3E}">
        <p14:creationId xmlns:p14="http://schemas.microsoft.com/office/powerpoint/2010/main" val="104803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6B708-A434-6FFF-B73A-028E44CBCCB9}"/>
            </a:ext>
          </a:extLst>
        </p:cNvPr>
        <p:cNvGrpSpPr/>
        <p:nvPr/>
      </p:nvGrpSpPr>
      <p:grpSpPr>
        <a:xfrm>
          <a:off x="0" y="0"/>
          <a:ext cx="0" cy="0"/>
          <a:chOff x="0" y="0"/>
          <a:chExt cx="0" cy="0"/>
        </a:xfrm>
      </p:grpSpPr>
      <p:sp>
        <p:nvSpPr>
          <p:cNvPr id="14" name="Hexagon 13">
            <a:extLst>
              <a:ext uri="{FF2B5EF4-FFF2-40B4-BE49-F238E27FC236}">
                <a16:creationId xmlns:a16="http://schemas.microsoft.com/office/drawing/2014/main" id="{38D8B404-F28A-A82E-FA9A-C17920AA4450}"/>
              </a:ext>
            </a:extLst>
          </p:cNvPr>
          <p:cNvSpPr/>
          <p:nvPr/>
        </p:nvSpPr>
        <p:spPr bwMode="gray">
          <a:xfrm>
            <a:off x="1770035" y="3788818"/>
            <a:ext cx="2133285" cy="1839039"/>
          </a:xfrm>
          <a:prstGeom prst="hexagon">
            <a:avLst/>
          </a:prstGeom>
          <a:solidFill>
            <a:srgbClr val="005587"/>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2" name="Titolo 1">
            <a:extLst>
              <a:ext uri="{FF2B5EF4-FFF2-40B4-BE49-F238E27FC236}">
                <a16:creationId xmlns:a16="http://schemas.microsoft.com/office/drawing/2014/main" id="{F0944C31-CA9B-D8FB-87C8-1377764A8032}"/>
              </a:ext>
            </a:extLst>
          </p:cNvPr>
          <p:cNvSpPr>
            <a:spLocks noGrp="1"/>
          </p:cNvSpPr>
          <p:nvPr>
            <p:ph type="ctrTitle"/>
          </p:nvPr>
        </p:nvSpPr>
        <p:spPr/>
        <p:txBody>
          <a:bodyPr/>
          <a:lstStyle/>
          <a:p>
            <a:r>
              <a:rPr lang="it-IT" dirty="0"/>
              <a:t>Le Prospettive future della Programmazione</a:t>
            </a:r>
          </a:p>
        </p:txBody>
      </p:sp>
      <p:sp>
        <p:nvSpPr>
          <p:cNvPr id="98" name="TextBox 97">
            <a:extLst>
              <a:ext uri="{FF2B5EF4-FFF2-40B4-BE49-F238E27FC236}">
                <a16:creationId xmlns:a16="http://schemas.microsoft.com/office/drawing/2014/main" id="{0B79D4C4-B6C5-1A02-685B-434D9AB82B5A}"/>
              </a:ext>
            </a:extLst>
          </p:cNvPr>
          <p:cNvSpPr txBox="1"/>
          <p:nvPr/>
        </p:nvSpPr>
        <p:spPr>
          <a:xfrm>
            <a:off x="-553089" y="3366897"/>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C6D55229-AD85-3485-B174-FCE8F0AB3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529249"/>
            <a:ext cx="753602" cy="753602"/>
          </a:xfrm>
          <a:prstGeom prst="rect">
            <a:avLst/>
          </a:prstGeom>
        </p:spPr>
      </p:pic>
      <p:pic>
        <p:nvPicPr>
          <p:cNvPr id="9" name="Picture 8">
            <a:extLst>
              <a:ext uri="{FF2B5EF4-FFF2-40B4-BE49-F238E27FC236}">
                <a16:creationId xmlns:a16="http://schemas.microsoft.com/office/drawing/2014/main" id="{F8DC279A-BCA0-7F67-4C8F-C41B073AA190}"/>
              </a:ext>
            </a:extLst>
          </p:cNvPr>
          <p:cNvPicPr>
            <a:picLocks noChangeAspect="1"/>
          </p:cNvPicPr>
          <p:nvPr/>
        </p:nvPicPr>
        <p:blipFill rotWithShape="1">
          <a:blip r:embed="rId4"/>
          <a:srcRect l="49722"/>
          <a:stretch/>
        </p:blipFill>
        <p:spPr>
          <a:xfrm>
            <a:off x="4347" y="1991191"/>
            <a:ext cx="1551886" cy="3708000"/>
          </a:xfrm>
          <a:prstGeom prst="rect">
            <a:avLst/>
          </a:prstGeom>
        </p:spPr>
      </p:pic>
      <p:sp>
        <p:nvSpPr>
          <p:cNvPr id="10" name="TextBox 9">
            <a:extLst>
              <a:ext uri="{FF2B5EF4-FFF2-40B4-BE49-F238E27FC236}">
                <a16:creationId xmlns:a16="http://schemas.microsoft.com/office/drawing/2014/main" id="{ECD9B368-9CF7-1643-40D8-84222E7116A2}"/>
              </a:ext>
            </a:extLst>
          </p:cNvPr>
          <p:cNvSpPr txBox="1"/>
          <p:nvPr/>
        </p:nvSpPr>
        <p:spPr>
          <a:xfrm>
            <a:off x="-380800" y="3507955"/>
            <a:ext cx="19431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PROSPETTIVE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 FUTURE</a:t>
            </a:r>
            <a:endParaRPr kumimoji="0" lang="en-US" sz="1200" b="1" i="0" u="none" strike="noStrike" kern="1200" cap="none" spc="0" normalizeH="0" baseline="0" noProof="0" dirty="0" err="1">
              <a:ln>
                <a:noFill/>
              </a:ln>
              <a:solidFill>
                <a:srgbClr val="FFFFFF"/>
              </a:solidFill>
              <a:effectLst/>
              <a:uLnTx/>
              <a:uFillTx/>
              <a:latin typeface="+mj-lt"/>
              <a:ea typeface="+mn-ea"/>
              <a:cs typeface="+mn-cs"/>
            </a:endParaRPr>
          </a:p>
        </p:txBody>
      </p:sp>
      <p:pic>
        <p:nvPicPr>
          <p:cNvPr id="13" name="Graphic 12" descr="Back with solid fill">
            <a:extLst>
              <a:ext uri="{FF2B5EF4-FFF2-40B4-BE49-F238E27FC236}">
                <a16:creationId xmlns:a16="http://schemas.microsoft.com/office/drawing/2014/main" id="{EC2AC1A8-2E80-C917-3C26-87618EB4D9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7394" y="2854740"/>
            <a:ext cx="572922" cy="572922"/>
          </a:xfrm>
          <a:prstGeom prst="rect">
            <a:avLst/>
          </a:prstGeom>
        </p:spPr>
      </p:pic>
      <p:pic>
        <p:nvPicPr>
          <p:cNvPr id="106" name="Picture 105">
            <a:extLst>
              <a:ext uri="{FF2B5EF4-FFF2-40B4-BE49-F238E27FC236}">
                <a16:creationId xmlns:a16="http://schemas.microsoft.com/office/drawing/2014/main" id="{0D2FB391-95C0-7331-9C55-C415445EBC7A}"/>
              </a:ext>
            </a:extLst>
          </p:cNvPr>
          <p:cNvPicPr>
            <a:picLocks noChangeAspect="1"/>
          </p:cNvPicPr>
          <p:nvPr/>
        </p:nvPicPr>
        <p:blipFill>
          <a:blip r:embed="rId7"/>
          <a:stretch>
            <a:fillRect/>
          </a:stretch>
        </p:blipFill>
        <p:spPr>
          <a:xfrm>
            <a:off x="10789864" y="286509"/>
            <a:ext cx="792536" cy="811406"/>
          </a:xfrm>
          <a:prstGeom prst="rect">
            <a:avLst/>
          </a:prstGeom>
        </p:spPr>
      </p:pic>
      <p:pic>
        <p:nvPicPr>
          <p:cNvPr id="107" name="Picture 106">
            <a:extLst>
              <a:ext uri="{FF2B5EF4-FFF2-40B4-BE49-F238E27FC236}">
                <a16:creationId xmlns:a16="http://schemas.microsoft.com/office/drawing/2014/main" id="{D0A82754-7349-EBF3-BEE5-3A9D2D9B26BB}"/>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11" name="Rectangle 10">
            <a:extLst>
              <a:ext uri="{FF2B5EF4-FFF2-40B4-BE49-F238E27FC236}">
                <a16:creationId xmlns:a16="http://schemas.microsoft.com/office/drawing/2014/main" id="{5FE89563-EC6A-478A-E9A8-CFE0094C1718}"/>
              </a:ext>
            </a:extLst>
          </p:cNvPr>
          <p:cNvSpPr/>
          <p:nvPr/>
        </p:nvSpPr>
        <p:spPr>
          <a:xfrm>
            <a:off x="1659467" y="1136639"/>
            <a:ext cx="10236877" cy="4950894"/>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81" name="Slide Number Placeholder 80">
            <a:extLst>
              <a:ext uri="{FF2B5EF4-FFF2-40B4-BE49-F238E27FC236}">
                <a16:creationId xmlns:a16="http://schemas.microsoft.com/office/drawing/2014/main" id="{2DBE8A02-12C4-4EBB-0961-F65B65F709BF}"/>
              </a:ext>
            </a:extLst>
          </p:cNvPr>
          <p:cNvSpPr>
            <a:spLocks noGrp="1"/>
          </p:cNvSpPr>
          <p:nvPr>
            <p:ph type="sldNum" sz="quarter" idx="10"/>
          </p:nvPr>
        </p:nvSpPr>
        <p:spPr/>
        <p:txBody>
          <a:bodyPr/>
          <a:lstStyle/>
          <a:p>
            <a:pPr>
              <a:defRPr/>
            </a:pPr>
            <a:fld id="{7180326F-E721-41DD-ABF0-E30673304D32}" type="slidenum">
              <a:rPr lang="it-IT" altLang="it-IT" smtClean="0"/>
              <a:pPr>
                <a:defRPr/>
              </a:pPr>
              <a:t>14</a:t>
            </a:fld>
            <a:endParaRPr lang="it-IT" altLang="it-IT"/>
          </a:p>
        </p:txBody>
      </p:sp>
      <p:sp>
        <p:nvSpPr>
          <p:cNvPr id="5" name="Hexagon 4">
            <a:extLst>
              <a:ext uri="{FF2B5EF4-FFF2-40B4-BE49-F238E27FC236}">
                <a16:creationId xmlns:a16="http://schemas.microsoft.com/office/drawing/2014/main" id="{1A726814-DFFB-0DC7-5668-6906714AA0BC}"/>
              </a:ext>
            </a:extLst>
          </p:cNvPr>
          <p:cNvSpPr/>
          <p:nvPr/>
        </p:nvSpPr>
        <p:spPr bwMode="gray">
          <a:xfrm>
            <a:off x="1770035" y="1439327"/>
            <a:ext cx="2133285" cy="1839039"/>
          </a:xfrm>
          <a:prstGeom prst="hexagon">
            <a:avLst/>
          </a:prstGeom>
          <a:solidFill>
            <a:srgbClr val="00A3E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12" name="Pentagon 3">
            <a:extLst>
              <a:ext uri="{FF2B5EF4-FFF2-40B4-BE49-F238E27FC236}">
                <a16:creationId xmlns:a16="http://schemas.microsoft.com/office/drawing/2014/main" id="{37FCF49F-AC4B-97E3-CE7B-E0BA1D327CA7}"/>
              </a:ext>
            </a:extLst>
          </p:cNvPr>
          <p:cNvSpPr/>
          <p:nvPr/>
        </p:nvSpPr>
        <p:spPr bwMode="gray">
          <a:xfrm flipH="1">
            <a:off x="2074794" y="1723231"/>
            <a:ext cx="5264061" cy="1277639"/>
          </a:xfrm>
          <a:prstGeom prst="homePlate">
            <a:avLst>
              <a:gd name="adj" fmla="val 29778"/>
            </a:avLst>
          </a:prstGeom>
          <a:solidFill>
            <a:schemeClr val="bg1"/>
          </a:solidFill>
          <a:ln>
            <a:noFill/>
            <a:headEnd/>
            <a:tailEnd/>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18" name="Pentagon 13">
            <a:extLst>
              <a:ext uri="{FF2B5EF4-FFF2-40B4-BE49-F238E27FC236}">
                <a16:creationId xmlns:a16="http://schemas.microsoft.com/office/drawing/2014/main" id="{9FE8C1BC-9795-BE75-C34D-C6FF24CA537C}"/>
              </a:ext>
            </a:extLst>
          </p:cNvPr>
          <p:cNvSpPr/>
          <p:nvPr/>
        </p:nvSpPr>
        <p:spPr bwMode="gray">
          <a:xfrm flipH="1">
            <a:off x="2078031" y="4069517"/>
            <a:ext cx="5260824" cy="1277639"/>
          </a:xfrm>
          <a:prstGeom prst="homePlate">
            <a:avLst>
              <a:gd name="adj" fmla="val 29778"/>
            </a:avLst>
          </a:prstGeom>
          <a:solidFill>
            <a:schemeClr val="bg1"/>
          </a:solidFill>
          <a:ln>
            <a:noFill/>
            <a:headEnd/>
            <a:tailEnd/>
          </a:ln>
          <a:effectLst/>
        </p:spPr>
        <p:style>
          <a:lnRef idx="2">
            <a:schemeClr val="accent1"/>
          </a:lnRef>
          <a:fillRef idx="1">
            <a:schemeClr val="lt1"/>
          </a:fillRef>
          <a:effectRef idx="0">
            <a:schemeClr val="accent1"/>
          </a:effectRef>
          <a:fontRef idx="minor">
            <a:schemeClr val="dk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32" name="Oval 31" descr="An icon that represents the first key point:&#10;        - Choose a relevant icon that matches the point's content">
            <a:extLst>
              <a:ext uri="{FF2B5EF4-FFF2-40B4-BE49-F238E27FC236}">
                <a16:creationId xmlns:a16="http://schemas.microsoft.com/office/drawing/2014/main" id="{F97105FA-2E3C-8A34-1315-F6C17B7D6548}"/>
              </a:ext>
            </a:extLst>
          </p:cNvPr>
          <p:cNvSpPr/>
          <p:nvPr/>
        </p:nvSpPr>
        <p:spPr bwMode="gray">
          <a:xfrm>
            <a:off x="2502072" y="1953874"/>
            <a:ext cx="720000" cy="720000"/>
          </a:xfrm>
          <a:prstGeom prst="ellipse">
            <a:avLst/>
          </a:prstGeom>
          <a:solidFill>
            <a:schemeClr val="accent1">
              <a:lumMod val="20000"/>
              <a:lumOff val="80000"/>
            </a:schemeClr>
          </a:solidFill>
          <a:ln w="3175" algn="ctr">
            <a:solidFill>
              <a:schemeClr val="bg1"/>
            </a:solid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prstClr val="white"/>
              </a:solidFill>
              <a:effectLst/>
              <a:uLnTx/>
              <a:uFillTx/>
              <a:latin typeface="Calibri Light"/>
              <a:ea typeface="Open Sans" panose="020B0606030504020204" pitchFamily="34" charset="0"/>
              <a:cs typeface="+mn-cs"/>
            </a:endParaRPr>
          </a:p>
        </p:txBody>
      </p:sp>
      <p:pic>
        <p:nvPicPr>
          <p:cNvPr id="33" name="Picture 32" descr="image.png">
            <a:extLst>
              <a:ext uri="{FF2B5EF4-FFF2-40B4-BE49-F238E27FC236}">
                <a16:creationId xmlns:a16="http://schemas.microsoft.com/office/drawing/2014/main" id="{F3EF46EE-06D4-1AC2-676C-4E36972405BF}"/>
              </a:ext>
            </a:extLst>
          </p:cNvPr>
          <p:cNvPicPr>
            <a:picLocks noChangeAspect="1"/>
          </p:cNvPicPr>
          <p:nvPr/>
        </p:nvPicPr>
        <p:blipFill>
          <a:blip r:embed="rId9"/>
          <a:stretch>
            <a:fillRect/>
          </a:stretch>
        </p:blipFill>
        <p:spPr>
          <a:xfrm>
            <a:off x="2668217" y="2132484"/>
            <a:ext cx="374400" cy="374400"/>
          </a:xfrm>
          <a:prstGeom prst="rect">
            <a:avLst/>
          </a:prstGeom>
        </p:spPr>
      </p:pic>
      <p:sp>
        <p:nvSpPr>
          <p:cNvPr id="34" name="TextBox 33" descr="Title for the first activity:&#10;        - Must be in bold&#10;        - Should be 2-4 words&#10;        - Must be clear and descriptive &#10;&#10;Example: &quot;**GenAI Center of Excellence**&quot;">
            <a:extLst>
              <a:ext uri="{FF2B5EF4-FFF2-40B4-BE49-F238E27FC236}">
                <a16:creationId xmlns:a16="http://schemas.microsoft.com/office/drawing/2014/main" id="{B6C47EDE-CECA-FD0C-9D79-2CF8286FD374}"/>
              </a:ext>
            </a:extLst>
          </p:cNvPr>
          <p:cNvSpPr txBox="1"/>
          <p:nvPr/>
        </p:nvSpPr>
        <p:spPr>
          <a:xfrm>
            <a:off x="3319239" y="1990868"/>
            <a:ext cx="1617175" cy="720000"/>
          </a:xfrm>
          <a:prstGeom prst="rect">
            <a:avLst/>
          </a:prstGeom>
          <a:noFill/>
          <a:ln/>
        </p:spPr>
        <p:txBody>
          <a:bodyPr wrap="square" anchor="ctr">
            <a:normAutofit/>
          </a:body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400" b="1" dirty="0">
                <a:solidFill>
                  <a:schemeClr val="accent1">
                    <a:lumMod val="60000"/>
                    <a:lumOff val="40000"/>
                  </a:schemeClr>
                </a:solidFill>
                <a:latin typeface="Aptos"/>
              </a:rPr>
              <a:t>Agorà degli acquisti pubblici</a:t>
            </a:r>
          </a:p>
        </p:txBody>
      </p:sp>
      <p:sp>
        <p:nvSpPr>
          <p:cNvPr id="35" name="object 7" descr="Text content for first activity:&#10;        - Must consist of 2-3 clear statements between 20-30 words&#10;        - Must highlight key concepts in **bold** (2-3 terms maximum)&#10;        - Must describe the related activity in a complete, clear, and impactful way&#10;        &#10;        Example: &quot;Deloitte has established a **GenAI global practice**, which coordinates initiatives on a worldwide scale.&quot;">
            <a:extLst>
              <a:ext uri="{FF2B5EF4-FFF2-40B4-BE49-F238E27FC236}">
                <a16:creationId xmlns:a16="http://schemas.microsoft.com/office/drawing/2014/main" id="{3AB86DA5-B8C3-1678-12E0-1BDA5F9CDB72}"/>
              </a:ext>
            </a:extLst>
          </p:cNvPr>
          <p:cNvSpPr txBox="1"/>
          <p:nvPr/>
        </p:nvSpPr>
        <p:spPr>
          <a:xfrm>
            <a:off x="5033581" y="1439327"/>
            <a:ext cx="6633486" cy="1839039"/>
          </a:xfrm>
          <a:prstGeom prst="rect">
            <a:avLst/>
          </a:prstGeom>
          <a:ln/>
        </p:spPr>
        <p:txBody>
          <a:bodyPr vert="horz" wrap="square" lIns="36000" tIns="13335" rIns="36000" bIns="0" rtlCol="0" anchor="ctr">
            <a:noAutofit/>
          </a:bodyPr>
          <a:lstStyle/>
          <a:p>
            <a:pPr marL="108000" marR="0" lvl="0" indent="-10800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it-IT" sz="1200" dirty="0">
                <a:latin typeface="Aptos"/>
              </a:rPr>
              <a:t>Sviluppo della </a:t>
            </a:r>
            <a:r>
              <a:rPr lang="it-IT" sz="1200" b="1" dirty="0">
                <a:latin typeface="Aptos"/>
              </a:rPr>
              <a:t>cooperazione continua con il mercato</a:t>
            </a:r>
            <a:r>
              <a:rPr lang="it-IT" sz="1200" dirty="0">
                <a:latin typeface="Aptos"/>
              </a:rPr>
              <a:t> al fine di indirizzare i nuovi acquisti  anche attraverso la condivisione di </a:t>
            </a:r>
            <a:r>
              <a:rPr lang="it-IT" sz="1200" b="1" dirty="0">
                <a:latin typeface="Aptos"/>
              </a:rPr>
              <a:t>feedback </a:t>
            </a:r>
            <a:r>
              <a:rPr lang="it-IT" sz="1200" dirty="0">
                <a:latin typeface="Aptos"/>
              </a:rPr>
              <a:t>e riscontri </a:t>
            </a:r>
            <a:r>
              <a:rPr lang="it-IT" sz="1200" b="1" dirty="0">
                <a:latin typeface="Aptos"/>
              </a:rPr>
              <a:t>sui contratti in essere</a:t>
            </a:r>
          </a:p>
          <a:p>
            <a:pPr marL="108000" indent="-108000">
              <a:spcAft>
                <a:spcPts val="600"/>
              </a:spcAft>
              <a:buSzPct val="100000"/>
              <a:buFont typeface="Arial" panose="020B0604020202020204" pitchFamily="34" charset="0"/>
              <a:buChar char="•"/>
              <a:defRPr/>
            </a:pPr>
            <a:r>
              <a:rPr lang="it-IT" sz="1200" dirty="0">
                <a:solidFill>
                  <a:prstClr val="black"/>
                </a:solidFill>
              </a:rPr>
              <a:t>Proposta di </a:t>
            </a:r>
            <a:r>
              <a:rPr lang="it-IT" sz="1200" b="1" dirty="0">
                <a:solidFill>
                  <a:prstClr val="black"/>
                </a:solidFill>
              </a:rPr>
              <a:t>incontri periodici congiunti</a:t>
            </a:r>
            <a:r>
              <a:rPr lang="it-IT" sz="1200" dirty="0">
                <a:solidFill>
                  <a:prstClr val="black"/>
                </a:solidFill>
              </a:rPr>
              <a:t> tra TUTTI i </a:t>
            </a:r>
            <a:r>
              <a:rPr lang="it-IT" sz="1200" b="1" dirty="0">
                <a:solidFill>
                  <a:prstClr val="black"/>
                </a:solidFill>
              </a:rPr>
              <a:t>Soggetti Aggregatori e gli Operatori Economici</a:t>
            </a:r>
            <a:r>
              <a:rPr lang="it-IT" sz="1200" dirty="0">
                <a:solidFill>
                  <a:prstClr val="black"/>
                </a:solidFill>
              </a:rPr>
              <a:t>, </a:t>
            </a:r>
            <a:r>
              <a:rPr lang="it-IT" sz="1200" dirty="0"/>
              <a:t>per trasformare il dialogo in una </a:t>
            </a:r>
            <a:r>
              <a:rPr lang="it-IT" sz="1200" b="1" dirty="0"/>
              <a:t>collaborazione strategica bidirezionale</a:t>
            </a:r>
            <a:r>
              <a:rPr lang="it-IT" sz="1200" dirty="0"/>
              <a:t> permanente, a livello nazionale e regionale, offrendo gli strumenti per allineare le strategie di acquisto con le </a:t>
            </a:r>
            <a:r>
              <a:rPr lang="it-IT" sz="1200" b="1" dirty="0"/>
              <a:t>reali necessità, le esigenze inevase </a:t>
            </a:r>
            <a:r>
              <a:rPr lang="it-IT" sz="1200" dirty="0"/>
              <a:t>e le migliori </a:t>
            </a:r>
            <a:r>
              <a:rPr lang="it-IT" sz="1200" b="1" dirty="0"/>
              <a:t>innovazioni</a:t>
            </a:r>
            <a:r>
              <a:rPr lang="it-IT" sz="1200" dirty="0"/>
              <a:t> offerte dal mercato</a:t>
            </a:r>
          </a:p>
        </p:txBody>
      </p:sp>
      <p:sp>
        <p:nvSpPr>
          <p:cNvPr id="36" name="TextBox 35" descr="Title for the first activity:&#10;        - Must be in bold&#10;        - Should be 2-4 words&#10;        - Must be clear and descriptive &#10;&#10;Example: &quot;**GenAI Center of Excellence**&quot;">
            <a:extLst>
              <a:ext uri="{FF2B5EF4-FFF2-40B4-BE49-F238E27FC236}">
                <a16:creationId xmlns:a16="http://schemas.microsoft.com/office/drawing/2014/main" id="{C9A49DB8-EE50-69A5-5398-69EA4A201BB4}"/>
              </a:ext>
            </a:extLst>
          </p:cNvPr>
          <p:cNvSpPr txBox="1"/>
          <p:nvPr/>
        </p:nvSpPr>
        <p:spPr>
          <a:xfrm>
            <a:off x="3319239" y="4340359"/>
            <a:ext cx="1617175" cy="720000"/>
          </a:xfrm>
          <a:prstGeom prst="rect">
            <a:avLst/>
          </a:prstGeom>
          <a:noFill/>
          <a:ln/>
        </p:spPr>
        <p:txBody>
          <a:bodyPr wrap="square" anchor="ctr">
            <a:normAutofit/>
          </a:bodyPr>
          <a:lstStyle/>
          <a:p>
            <a:pPr lvl="0">
              <a:spcAft>
                <a:spcPts val="1000"/>
              </a:spcAft>
              <a:buSzPct val="100000"/>
              <a:defRPr/>
            </a:pPr>
            <a:r>
              <a:rPr lang="it-IT" sz="1400" b="1" dirty="0">
                <a:solidFill>
                  <a:schemeClr val="tx2">
                    <a:lumMod val="90000"/>
                    <a:lumOff val="10000"/>
                  </a:schemeClr>
                </a:solidFill>
              </a:rPr>
              <a:t>Cooperazione tra SSAA</a:t>
            </a:r>
          </a:p>
        </p:txBody>
      </p:sp>
      <p:sp>
        <p:nvSpPr>
          <p:cNvPr id="37" name="object 7" descr="Text content for first activity:&#10;        - Must consist of 2-3 clear statements between 20-30 words&#10;        - Must highlight key concepts in **bold** (2-3 terms maximum)&#10;        - Must describe the related activity in a complete, clear, and impactful way&#10;        &#10;        Example: &quot;Deloitte has established a **GenAI global practice**, which coordinates initiatives on a worldwide scale.&quot;">
            <a:extLst>
              <a:ext uri="{FF2B5EF4-FFF2-40B4-BE49-F238E27FC236}">
                <a16:creationId xmlns:a16="http://schemas.microsoft.com/office/drawing/2014/main" id="{7E64DBCF-DE6E-591A-0078-8CD5E30EE391}"/>
              </a:ext>
            </a:extLst>
          </p:cNvPr>
          <p:cNvSpPr txBox="1"/>
          <p:nvPr/>
        </p:nvSpPr>
        <p:spPr>
          <a:xfrm>
            <a:off x="5033581" y="3788818"/>
            <a:ext cx="6633486" cy="1839039"/>
          </a:xfrm>
          <a:prstGeom prst="rect">
            <a:avLst/>
          </a:prstGeom>
          <a:ln/>
        </p:spPr>
        <p:txBody>
          <a:bodyPr vert="horz" wrap="square" lIns="36000" tIns="13335" rIns="36000" bIns="0" rtlCol="0" anchor="ctr">
            <a:noAutofit/>
          </a:bodyPr>
          <a:lstStyle/>
          <a:p>
            <a:pPr marL="108000" lvl="0" indent="-108000">
              <a:spcAft>
                <a:spcPts val="1000"/>
              </a:spcAft>
              <a:buSzPct val="100000"/>
              <a:buFont typeface="Arial" panose="020B0604020202020204" pitchFamily="34" charset="0"/>
              <a:buChar char="•"/>
              <a:defRPr/>
            </a:pPr>
            <a:r>
              <a:rPr lang="it-IT" sz="1200" dirty="0"/>
              <a:t>Potenziamento della </a:t>
            </a:r>
            <a:r>
              <a:rPr lang="it-IT" sz="1200" b="1" dirty="0"/>
              <a:t>programmazione integrata </a:t>
            </a:r>
            <a:r>
              <a:rPr lang="it-IT" sz="1200" dirty="0"/>
              <a:t>tra i </a:t>
            </a:r>
            <a:r>
              <a:rPr lang="it-IT" sz="1200" b="1" dirty="0"/>
              <a:t>Soggetti Aggregatori</a:t>
            </a:r>
          </a:p>
          <a:p>
            <a:pPr marL="108000" lvl="0" indent="-108000">
              <a:spcAft>
                <a:spcPts val="1000"/>
              </a:spcAft>
              <a:buSzPct val="100000"/>
              <a:buFont typeface="Arial" panose="020B0604020202020204" pitchFamily="34" charset="0"/>
              <a:buChar char="•"/>
              <a:defRPr/>
            </a:pPr>
            <a:r>
              <a:rPr lang="it-IT" sz="1200" dirty="0"/>
              <a:t>Piattaforme collaborative che facilitino la condivisione dei dati e la co-creazione dei piani di programmazione</a:t>
            </a:r>
          </a:p>
          <a:p>
            <a:pPr marL="108000" lvl="0" indent="-108000">
              <a:spcAft>
                <a:spcPts val="1000"/>
              </a:spcAft>
              <a:buSzPct val="100000"/>
              <a:buFont typeface="Arial" panose="020B0604020202020204" pitchFamily="34" charset="0"/>
              <a:buChar char="•"/>
              <a:defRPr/>
            </a:pPr>
            <a:r>
              <a:rPr lang="it-IT" sz="1200" dirty="0"/>
              <a:t>Sviluppo di </a:t>
            </a:r>
            <a:r>
              <a:rPr lang="it-IT" sz="1200" b="1" dirty="0"/>
              <a:t>sinergie tra soggetti aggregatori di diversi livelli </a:t>
            </a:r>
            <a:r>
              <a:rPr lang="it-IT" sz="1200" dirty="0"/>
              <a:t>(nazionale, regionale, locale) per ottimizzare la copertura e le specializzazioni</a:t>
            </a:r>
          </a:p>
        </p:txBody>
      </p:sp>
      <p:sp>
        <p:nvSpPr>
          <p:cNvPr id="39" name="Oval 38" descr="An icon that represents the first key point:&#10;        - Choose a relevant icon that matches the point's content">
            <a:extLst>
              <a:ext uri="{FF2B5EF4-FFF2-40B4-BE49-F238E27FC236}">
                <a16:creationId xmlns:a16="http://schemas.microsoft.com/office/drawing/2014/main" id="{AC1A488E-5078-C16A-BB5F-D07DAB3E3595}"/>
              </a:ext>
            </a:extLst>
          </p:cNvPr>
          <p:cNvSpPr/>
          <p:nvPr/>
        </p:nvSpPr>
        <p:spPr bwMode="gray">
          <a:xfrm>
            <a:off x="2445241" y="4309206"/>
            <a:ext cx="720000" cy="720000"/>
          </a:xfrm>
          <a:prstGeom prst="ellipse">
            <a:avLst/>
          </a:prstGeom>
          <a:solidFill>
            <a:schemeClr val="tx2">
              <a:lumMod val="25000"/>
              <a:lumOff val="75000"/>
            </a:schemeClr>
          </a:solidFill>
          <a:ln w="3175" algn="ctr">
            <a:solidFill>
              <a:schemeClr val="bg1"/>
            </a:solid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prstClr val="white"/>
              </a:solidFill>
              <a:effectLst/>
              <a:uLnTx/>
              <a:uFillTx/>
              <a:latin typeface="Calibri Light"/>
              <a:ea typeface="Open Sans" panose="020B0606030504020204" pitchFamily="34" charset="0"/>
              <a:cs typeface="+mn-cs"/>
            </a:endParaRPr>
          </a:p>
        </p:txBody>
      </p:sp>
      <p:pic>
        <p:nvPicPr>
          <p:cNvPr id="38" name="Picture 37" descr="image.png">
            <a:extLst>
              <a:ext uri="{FF2B5EF4-FFF2-40B4-BE49-F238E27FC236}">
                <a16:creationId xmlns:a16="http://schemas.microsoft.com/office/drawing/2014/main" id="{4C735AD6-D876-2B82-B704-EE6F3ABD0C1F}"/>
              </a:ext>
            </a:extLst>
          </p:cNvPr>
          <p:cNvPicPr>
            <a:picLocks noChangeAspect="1"/>
          </p:cNvPicPr>
          <p:nvPr/>
        </p:nvPicPr>
        <p:blipFill>
          <a:blip r:embed="rId10"/>
          <a:stretch>
            <a:fillRect/>
          </a:stretch>
        </p:blipFill>
        <p:spPr>
          <a:xfrm>
            <a:off x="2649477" y="4482006"/>
            <a:ext cx="374400" cy="374400"/>
          </a:xfrm>
          <a:prstGeom prst="rect">
            <a:avLst/>
          </a:prstGeom>
        </p:spPr>
      </p:pic>
    </p:spTree>
    <p:extLst>
      <p:ext uri="{BB962C8B-B14F-4D97-AF65-F5344CB8AC3E}">
        <p14:creationId xmlns:p14="http://schemas.microsoft.com/office/powerpoint/2010/main" val="3326127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PROGETTAZIONE </a:t>
            </a:r>
          </a:p>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DELLA GARA</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4" name="Slide Number Placeholder 3">
            <a:extLst>
              <a:ext uri="{FF2B5EF4-FFF2-40B4-BE49-F238E27FC236}">
                <a16:creationId xmlns:a16="http://schemas.microsoft.com/office/drawing/2014/main" id="{C92633DD-DEB5-A20B-C1AA-EAE8DE2121F8}"/>
              </a:ext>
            </a:extLst>
          </p:cNvPr>
          <p:cNvSpPr>
            <a:spLocks noGrp="1"/>
          </p:cNvSpPr>
          <p:nvPr>
            <p:ph type="sldNum" sz="quarter" idx="10"/>
          </p:nvPr>
        </p:nvSpPr>
        <p:spPr/>
        <p:txBody>
          <a:bodyPr/>
          <a:lstStyle/>
          <a:p>
            <a:pPr>
              <a:defRPr/>
            </a:pPr>
            <a:fld id="{7180326F-E721-41DD-ABF0-E30673304D32}" type="slidenum">
              <a:rPr lang="it-IT" altLang="it-IT" smtClean="0"/>
              <a:pPr>
                <a:defRPr/>
              </a:pPr>
              <a:t>15</a:t>
            </a:fld>
            <a:endParaRPr lang="it-IT" altLang="it-IT"/>
          </a:p>
        </p:txBody>
      </p:sp>
    </p:spTree>
    <p:extLst>
      <p:ext uri="{BB962C8B-B14F-4D97-AF65-F5344CB8AC3E}">
        <p14:creationId xmlns:p14="http://schemas.microsoft.com/office/powerpoint/2010/main" val="37746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81D5-D2C7-29C3-28F0-E8635865016C}"/>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11636AE8-CD86-FABC-EDD8-489F23E930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6190" y="514337"/>
            <a:ext cx="326833" cy="356545"/>
          </a:xfrm>
          <a:prstGeom prst="rect">
            <a:avLst/>
          </a:prstGeom>
        </p:spPr>
      </p:pic>
      <p:sp>
        <p:nvSpPr>
          <p:cNvPr id="6" name="Rectangle 5">
            <a:extLst>
              <a:ext uri="{FF2B5EF4-FFF2-40B4-BE49-F238E27FC236}">
                <a16:creationId xmlns:a16="http://schemas.microsoft.com/office/drawing/2014/main" id="{3AE26A10-504C-6305-DB66-A4F5006C4B1F}"/>
              </a:ext>
            </a:extLst>
          </p:cNvPr>
          <p:cNvSpPr/>
          <p:nvPr/>
        </p:nvSpPr>
        <p:spPr>
          <a:xfrm>
            <a:off x="609599" y="1340286"/>
            <a:ext cx="10944000" cy="762165"/>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7" name="Segnaposto contenuto 9">
            <a:extLst>
              <a:ext uri="{FF2B5EF4-FFF2-40B4-BE49-F238E27FC236}">
                <a16:creationId xmlns:a16="http://schemas.microsoft.com/office/drawing/2014/main" id="{1738DF27-ECBB-F052-5144-02229DBE591D}"/>
              </a:ext>
            </a:extLst>
          </p:cNvPr>
          <p:cNvSpPr txBox="1">
            <a:spLocks/>
          </p:cNvSpPr>
          <p:nvPr/>
        </p:nvSpPr>
        <p:spPr>
          <a:xfrm>
            <a:off x="1816274" y="1420936"/>
            <a:ext cx="9587662" cy="612000"/>
          </a:xfrm>
          <a:prstGeom prst="rect">
            <a:avLst/>
          </a:prstGeom>
          <a:solidFill>
            <a:srgbClr val="FFFFFF">
              <a:lumMod val="95000"/>
            </a:srgbClr>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200" b="0"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La progettazione è la fase che si occupa di </a:t>
            </a:r>
            <a:r>
              <a:rPr kumimoji="0" lang="it-IT" sz="1200" b="1"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tradurre le esigenze in requisiti di gara efficaci e innovativi</a:t>
            </a:r>
            <a:r>
              <a:rPr kumimoji="0" lang="it-IT" sz="1200" b="0"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 Questa fase definisce le </a:t>
            </a:r>
            <a:r>
              <a:rPr kumimoji="0" lang="it-IT" sz="1200" b="1"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caratteristiche del bene o del  servizio</a:t>
            </a:r>
            <a:r>
              <a:rPr kumimoji="0" lang="it-IT" sz="1200" b="0"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 richiesto e comprende tutte le </a:t>
            </a:r>
            <a:r>
              <a:rPr kumimoji="0" lang="it-IT" sz="1200" b="1"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valutazioni tecniche ed economiche</a:t>
            </a:r>
            <a:r>
              <a:rPr kumimoji="0" lang="it-IT" sz="1200" b="0"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 ivi compresi i criteri utilizzati per la determinazione del valore</a:t>
            </a:r>
          </a:p>
        </p:txBody>
      </p:sp>
      <p:sp>
        <p:nvSpPr>
          <p:cNvPr id="8" name="Rectangle 7">
            <a:extLst>
              <a:ext uri="{FF2B5EF4-FFF2-40B4-BE49-F238E27FC236}">
                <a16:creationId xmlns:a16="http://schemas.microsoft.com/office/drawing/2014/main" id="{AD09D8EE-D08F-A684-E932-C3DA3EB4BB85}"/>
              </a:ext>
            </a:extLst>
          </p:cNvPr>
          <p:cNvSpPr/>
          <p:nvPr/>
        </p:nvSpPr>
        <p:spPr>
          <a:xfrm>
            <a:off x="613977" y="2436314"/>
            <a:ext cx="10944000" cy="3846364"/>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pic>
        <p:nvPicPr>
          <p:cNvPr id="9" name="Graphic 8" descr="Teacher with solid fill">
            <a:extLst>
              <a:ext uri="{FF2B5EF4-FFF2-40B4-BE49-F238E27FC236}">
                <a16:creationId xmlns:a16="http://schemas.microsoft.com/office/drawing/2014/main" id="{A48D1CC0-790E-4124-C324-4DB5DB7343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064" y="1404096"/>
            <a:ext cx="754986" cy="754986"/>
          </a:xfrm>
          <a:prstGeom prst="rect">
            <a:avLst/>
          </a:prstGeom>
        </p:spPr>
      </p:pic>
      <p:sp>
        <p:nvSpPr>
          <p:cNvPr id="10" name="TextBox 9">
            <a:extLst>
              <a:ext uri="{FF2B5EF4-FFF2-40B4-BE49-F238E27FC236}">
                <a16:creationId xmlns:a16="http://schemas.microsoft.com/office/drawing/2014/main" id="{2917C353-74C2-4120-2F4D-2FDAED5C861A}"/>
              </a:ext>
            </a:extLst>
          </p:cNvPr>
          <p:cNvSpPr txBox="1"/>
          <p:nvPr/>
        </p:nvSpPr>
        <p:spPr>
          <a:xfrm>
            <a:off x="728548" y="1201786"/>
            <a:ext cx="1087725"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OGGETTO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sp>
        <p:nvSpPr>
          <p:cNvPr id="11" name="TextBox 10">
            <a:extLst>
              <a:ext uri="{FF2B5EF4-FFF2-40B4-BE49-F238E27FC236}">
                <a16:creationId xmlns:a16="http://schemas.microsoft.com/office/drawing/2014/main" id="{84A11EF5-A0F3-05C5-1A04-490239310284}"/>
              </a:ext>
            </a:extLst>
          </p:cNvPr>
          <p:cNvSpPr txBox="1"/>
          <p:nvPr/>
        </p:nvSpPr>
        <p:spPr>
          <a:xfrm>
            <a:off x="728548" y="2275871"/>
            <a:ext cx="1387242"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APPROCCIO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sp>
        <p:nvSpPr>
          <p:cNvPr id="12" name="Rectangle 11">
            <a:extLst>
              <a:ext uri="{FF2B5EF4-FFF2-40B4-BE49-F238E27FC236}">
                <a16:creationId xmlns:a16="http://schemas.microsoft.com/office/drawing/2014/main" id="{0F393A95-8A49-5A5C-774F-F7E0BDB3B62B}"/>
              </a:ext>
            </a:extLst>
          </p:cNvPr>
          <p:cNvSpPr/>
          <p:nvPr/>
        </p:nvSpPr>
        <p:spPr>
          <a:xfrm>
            <a:off x="758306" y="2590132"/>
            <a:ext cx="10675388" cy="2407888"/>
          </a:xfrm>
          <a:prstGeom prst="rect">
            <a:avLst/>
          </a:prstGeom>
          <a:solidFill>
            <a:srgbClr val="FBFC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260C4543-DA39-2525-C590-30805C48425B}"/>
              </a:ext>
            </a:extLst>
          </p:cNvPr>
          <p:cNvCxnSpPr>
            <a:cxnSpLocks/>
          </p:cNvCxnSpPr>
          <p:nvPr/>
        </p:nvCxnSpPr>
        <p:spPr>
          <a:xfrm>
            <a:off x="978930" y="3815593"/>
            <a:ext cx="10234141" cy="0"/>
          </a:xfrm>
          <a:prstGeom prst="line">
            <a:avLst/>
          </a:prstGeom>
          <a:noFill/>
          <a:ln w="25400" cap="flat" cmpd="sng" algn="ctr">
            <a:solidFill>
              <a:srgbClr val="FFFFFF">
                <a:lumMod val="50000"/>
              </a:srgbClr>
            </a:solidFill>
            <a:prstDash val="solid"/>
          </a:ln>
          <a:effectLst>
            <a:outerShdw blurRad="40000" dist="20000" dir="5400000" rotWithShape="0">
              <a:srgbClr val="000000">
                <a:alpha val="38000"/>
              </a:srgbClr>
            </a:outerShdw>
          </a:effectLst>
        </p:spPr>
      </p:cxnSp>
      <p:cxnSp>
        <p:nvCxnSpPr>
          <p:cNvPr id="14" name="Straight Connector 13">
            <a:extLst>
              <a:ext uri="{FF2B5EF4-FFF2-40B4-BE49-F238E27FC236}">
                <a16:creationId xmlns:a16="http://schemas.microsoft.com/office/drawing/2014/main" id="{A6F510E1-77D7-DDF8-30A1-4BB370E31450}"/>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grpSp>
        <p:nvGrpSpPr>
          <p:cNvPr id="15" name="Group 14">
            <a:extLst>
              <a:ext uri="{FF2B5EF4-FFF2-40B4-BE49-F238E27FC236}">
                <a16:creationId xmlns:a16="http://schemas.microsoft.com/office/drawing/2014/main" id="{2D9E1F89-3D90-4C48-5DFB-FE2F2B39859F}"/>
              </a:ext>
            </a:extLst>
          </p:cNvPr>
          <p:cNvGrpSpPr/>
          <p:nvPr/>
        </p:nvGrpSpPr>
        <p:grpSpPr>
          <a:xfrm>
            <a:off x="8845692" y="2708302"/>
            <a:ext cx="2419892" cy="1764000"/>
            <a:chOff x="8691692" y="2601595"/>
            <a:chExt cx="2419892" cy="1764000"/>
          </a:xfrm>
        </p:grpSpPr>
        <p:sp>
          <p:nvSpPr>
            <p:cNvPr id="16" name="TextBox 15">
              <a:extLst>
                <a:ext uri="{FF2B5EF4-FFF2-40B4-BE49-F238E27FC236}">
                  <a16:creationId xmlns:a16="http://schemas.microsoft.com/office/drawing/2014/main" id="{CE6ADDB4-C387-54C8-788D-C1E08D417551}"/>
                </a:ext>
              </a:extLst>
            </p:cNvPr>
            <p:cNvSpPr txBox="1"/>
            <p:nvPr/>
          </p:nvSpPr>
          <p:spPr>
            <a:xfrm>
              <a:off x="9015445" y="3481373"/>
              <a:ext cx="209613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panose="020B0604020202020204"/>
                </a:rPr>
                <a:t>INNOVAZIONE</a:t>
              </a:r>
              <a:endParaRPr kumimoji="0" lang="en-US" sz="1400" b="1" i="0" u="none" strike="noStrike" kern="0" cap="none" spc="0" normalizeH="0" baseline="0" noProof="0" dirty="0" err="1">
                <a:ln>
                  <a:noFill/>
                </a:ln>
                <a:solidFill>
                  <a:srgbClr val="FFFFFF"/>
                </a:solidFill>
                <a:effectLst/>
                <a:uLnTx/>
                <a:uFillTx/>
                <a:latin typeface="Arial" panose="020B0604020202020204"/>
              </a:endParaRPr>
            </a:p>
          </p:txBody>
        </p:sp>
        <p:pic>
          <p:nvPicPr>
            <p:cNvPr id="17" name="Graphic 16" descr="Daily calendar with solid fill">
              <a:extLst>
                <a:ext uri="{FF2B5EF4-FFF2-40B4-BE49-F238E27FC236}">
                  <a16:creationId xmlns:a16="http://schemas.microsoft.com/office/drawing/2014/main" id="{1A43315C-C6E8-0B6E-BC26-2F872C2EF8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86586" y="2928370"/>
              <a:ext cx="504000" cy="504000"/>
            </a:xfrm>
            <a:prstGeom prst="rect">
              <a:avLst/>
            </a:prstGeom>
          </p:spPr>
        </p:pic>
        <p:sp>
          <p:nvSpPr>
            <p:cNvPr id="18" name="Teardrop 17">
              <a:extLst>
                <a:ext uri="{FF2B5EF4-FFF2-40B4-BE49-F238E27FC236}">
                  <a16:creationId xmlns:a16="http://schemas.microsoft.com/office/drawing/2014/main" id="{DBB17AD6-4F7D-2A6E-441E-77CE45697B60}"/>
                </a:ext>
              </a:extLst>
            </p:cNvPr>
            <p:cNvSpPr/>
            <p:nvPr/>
          </p:nvSpPr>
          <p:spPr>
            <a:xfrm rot="8103210">
              <a:off x="8843208" y="2601595"/>
              <a:ext cx="1764000" cy="1764000"/>
            </a:xfrm>
            <a:prstGeom prst="teardrop">
              <a:avLst/>
            </a:prstGeom>
            <a:solidFill>
              <a:srgbClr val="0071BB">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6EAA9FD4-949D-8913-BF59-335A7DB58D3F}"/>
                </a:ext>
              </a:extLst>
            </p:cNvPr>
            <p:cNvGrpSpPr/>
            <p:nvPr/>
          </p:nvGrpSpPr>
          <p:grpSpPr>
            <a:xfrm>
              <a:off x="8691692" y="2691595"/>
              <a:ext cx="2096139" cy="1584000"/>
              <a:chOff x="6264637" y="2723734"/>
              <a:chExt cx="2096139" cy="1584000"/>
            </a:xfrm>
          </p:grpSpPr>
          <p:sp>
            <p:nvSpPr>
              <p:cNvPr id="20" name="Oval 19">
                <a:extLst>
                  <a:ext uri="{FF2B5EF4-FFF2-40B4-BE49-F238E27FC236}">
                    <a16:creationId xmlns:a16="http://schemas.microsoft.com/office/drawing/2014/main" id="{DA65A0D9-AF54-E2C2-9472-DF2063CBAABD}"/>
                  </a:ext>
                </a:extLst>
              </p:cNvPr>
              <p:cNvSpPr/>
              <p:nvPr/>
            </p:nvSpPr>
            <p:spPr>
              <a:xfrm>
                <a:off x="6506153" y="2723734"/>
                <a:ext cx="1584000" cy="1584000"/>
              </a:xfrm>
              <a:prstGeom prst="ellipse">
                <a:avLst/>
              </a:prstGeom>
              <a:solidFill>
                <a:srgbClr val="0071BB">
                  <a:lumMod val="40000"/>
                  <a:lumOff val="6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6D9EC09A-A7F8-028B-61EA-229E0B4DF378}"/>
                  </a:ext>
                </a:extLst>
              </p:cNvPr>
              <p:cNvSpPr txBox="1"/>
              <p:nvPr/>
            </p:nvSpPr>
            <p:spPr>
              <a:xfrm>
                <a:off x="6264637" y="3481373"/>
                <a:ext cx="209613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panose="020B0604020202020204"/>
                  </a:rPr>
                  <a:t>INNOVAZIONE</a:t>
                </a:r>
                <a:endParaRPr kumimoji="0" lang="en-US" sz="1400" b="1" i="0" u="none" strike="noStrike" kern="0" cap="none" spc="0" normalizeH="0" baseline="0" noProof="0" dirty="0" err="1">
                  <a:ln>
                    <a:noFill/>
                  </a:ln>
                  <a:solidFill>
                    <a:srgbClr val="FFFFFF"/>
                  </a:solidFill>
                  <a:effectLst/>
                  <a:uLnTx/>
                  <a:uFillTx/>
                  <a:latin typeface="Arial" panose="020B0604020202020204"/>
                </a:endParaRPr>
              </a:p>
            </p:txBody>
          </p:sp>
        </p:grpSp>
      </p:grpSp>
      <p:pic>
        <p:nvPicPr>
          <p:cNvPr id="22" name="Graphic 21" descr="Back with solid fill">
            <a:extLst>
              <a:ext uri="{FF2B5EF4-FFF2-40B4-BE49-F238E27FC236}">
                <a16:creationId xmlns:a16="http://schemas.microsoft.com/office/drawing/2014/main" id="{D3872C39-AAAB-E0F1-D41B-0B34864A2F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6736" y="2909407"/>
            <a:ext cx="572922" cy="572922"/>
          </a:xfrm>
          <a:prstGeom prst="rect">
            <a:avLst/>
          </a:prstGeom>
        </p:spPr>
      </p:pic>
      <p:grpSp>
        <p:nvGrpSpPr>
          <p:cNvPr id="23" name="Group 22">
            <a:extLst>
              <a:ext uri="{FF2B5EF4-FFF2-40B4-BE49-F238E27FC236}">
                <a16:creationId xmlns:a16="http://schemas.microsoft.com/office/drawing/2014/main" id="{45CB5042-E4B6-1A9D-6CA4-05CEE0B32BC2}"/>
              </a:ext>
            </a:extLst>
          </p:cNvPr>
          <p:cNvGrpSpPr/>
          <p:nvPr/>
        </p:nvGrpSpPr>
        <p:grpSpPr>
          <a:xfrm>
            <a:off x="5047931" y="2708302"/>
            <a:ext cx="2096139" cy="1764000"/>
            <a:chOff x="4790788" y="2633734"/>
            <a:chExt cx="2096139" cy="1764000"/>
          </a:xfrm>
        </p:grpSpPr>
        <p:sp>
          <p:nvSpPr>
            <p:cNvPr id="24" name="Teardrop 23">
              <a:extLst>
                <a:ext uri="{FF2B5EF4-FFF2-40B4-BE49-F238E27FC236}">
                  <a16:creationId xmlns:a16="http://schemas.microsoft.com/office/drawing/2014/main" id="{80E53BBF-925E-0255-F2BD-66728E68C6E3}"/>
                </a:ext>
              </a:extLst>
            </p:cNvPr>
            <p:cNvSpPr/>
            <p:nvPr/>
          </p:nvSpPr>
          <p:spPr>
            <a:xfrm rot="8065513">
              <a:off x="4923147" y="2633734"/>
              <a:ext cx="1764000" cy="1764000"/>
            </a:xfrm>
            <a:prstGeom prst="teardrop">
              <a:avLst/>
            </a:prstGeom>
            <a:solidFill>
              <a:srgbClr val="FFE18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B89C4025-AC3E-4A0A-410D-B07DEAC07C1C}"/>
                </a:ext>
              </a:extLst>
            </p:cNvPr>
            <p:cNvGrpSpPr/>
            <p:nvPr/>
          </p:nvGrpSpPr>
          <p:grpSpPr>
            <a:xfrm>
              <a:off x="4790788" y="2723734"/>
              <a:ext cx="2096139" cy="1584000"/>
              <a:chOff x="3543361" y="2723734"/>
              <a:chExt cx="2096139" cy="1584000"/>
            </a:xfrm>
          </p:grpSpPr>
          <p:sp>
            <p:nvSpPr>
              <p:cNvPr id="27" name="Oval 26">
                <a:extLst>
                  <a:ext uri="{FF2B5EF4-FFF2-40B4-BE49-F238E27FC236}">
                    <a16:creationId xmlns:a16="http://schemas.microsoft.com/office/drawing/2014/main" id="{9F8A60AB-05CA-343C-4A0D-14D6FE3F4BB5}"/>
                  </a:ext>
                </a:extLst>
              </p:cNvPr>
              <p:cNvSpPr/>
              <p:nvPr/>
            </p:nvSpPr>
            <p:spPr>
              <a:xfrm>
                <a:off x="3765720" y="2723734"/>
                <a:ext cx="1584000" cy="1584000"/>
              </a:xfrm>
              <a:prstGeom prst="ellipse">
                <a:avLst/>
              </a:prstGeom>
              <a:solidFill>
                <a:srgbClr val="FFC000"/>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7DF35E41-737B-C461-1BCF-87700868A75F}"/>
                  </a:ext>
                </a:extLst>
              </p:cNvPr>
              <p:cNvSpPr txBox="1"/>
              <p:nvPr/>
            </p:nvSpPr>
            <p:spPr>
              <a:xfrm>
                <a:off x="3543361" y="3481373"/>
                <a:ext cx="209613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panose="020B0604020202020204"/>
                  </a:rPr>
                  <a:t>OBIETTIVI</a:t>
                </a:r>
              </a:p>
              <a:p>
                <a:pPr marL="0" marR="0" lvl="0" indent="0" algn="ctr" defTabSz="914400" eaLnBrk="1" fontAlgn="auto" latinLnBrk="0" hangingPunct="1">
                  <a:lnSpc>
                    <a:spcPct val="100000"/>
                  </a:lnSpc>
                  <a:spcBef>
                    <a:spcPts val="0"/>
                  </a:spcBef>
                  <a:spcAft>
                    <a:spcPts val="0"/>
                  </a:spcAft>
                  <a:buClrTx/>
                  <a:buSzTx/>
                  <a:buFontTx/>
                  <a:buNone/>
                  <a:tabLst/>
                  <a:defRPr/>
                </a:pPr>
                <a:r>
                  <a:rPr lang="it-IT" sz="1400" b="1" kern="0" dirty="0">
                    <a:solidFill>
                      <a:srgbClr val="FFFFFF"/>
                    </a:solidFill>
                    <a:latin typeface="Arial" panose="020B0604020202020204"/>
                  </a:rPr>
                  <a:t>CHIAVE</a:t>
                </a:r>
                <a:endParaRPr kumimoji="0" lang="en-US" sz="1400" b="1" i="0" u="none" strike="noStrike" kern="0" cap="none" spc="0" normalizeH="0" baseline="0" noProof="0" dirty="0" err="1">
                  <a:ln>
                    <a:noFill/>
                  </a:ln>
                  <a:solidFill>
                    <a:srgbClr val="FFFFFF"/>
                  </a:solidFill>
                  <a:effectLst/>
                  <a:uLnTx/>
                  <a:uFillTx/>
                  <a:latin typeface="Arial" panose="020B0604020202020204"/>
                </a:endParaRPr>
              </a:p>
            </p:txBody>
          </p:sp>
        </p:grpSp>
        <p:pic>
          <p:nvPicPr>
            <p:cNvPr id="26" name="Graphic 25" descr="Target with solid fill">
              <a:extLst>
                <a:ext uri="{FF2B5EF4-FFF2-40B4-BE49-F238E27FC236}">
                  <a16:creationId xmlns:a16="http://schemas.microsoft.com/office/drawing/2014/main" id="{2281A9AF-330E-37EB-CEA0-6F1CB34C89F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525341" y="2928657"/>
              <a:ext cx="572922" cy="572922"/>
            </a:xfrm>
            <a:prstGeom prst="rect">
              <a:avLst/>
            </a:prstGeom>
          </p:spPr>
        </p:pic>
      </p:grpSp>
      <p:grpSp>
        <p:nvGrpSpPr>
          <p:cNvPr id="29" name="Group 28">
            <a:extLst>
              <a:ext uri="{FF2B5EF4-FFF2-40B4-BE49-F238E27FC236}">
                <a16:creationId xmlns:a16="http://schemas.microsoft.com/office/drawing/2014/main" id="{E4367AA7-491D-5335-3C1A-AE2C12E8A63A}"/>
              </a:ext>
            </a:extLst>
          </p:cNvPr>
          <p:cNvGrpSpPr/>
          <p:nvPr/>
        </p:nvGrpSpPr>
        <p:grpSpPr>
          <a:xfrm>
            <a:off x="1237270" y="2708302"/>
            <a:ext cx="2096139" cy="1764000"/>
            <a:chOff x="778475" y="2633734"/>
            <a:chExt cx="2096139" cy="1764000"/>
          </a:xfrm>
        </p:grpSpPr>
        <p:sp>
          <p:nvSpPr>
            <p:cNvPr id="30" name="Teardrop 29">
              <a:extLst>
                <a:ext uri="{FF2B5EF4-FFF2-40B4-BE49-F238E27FC236}">
                  <a16:creationId xmlns:a16="http://schemas.microsoft.com/office/drawing/2014/main" id="{9DDCF153-FD15-46C3-4A27-A46A546478E8}"/>
                </a:ext>
              </a:extLst>
            </p:cNvPr>
            <p:cNvSpPr/>
            <p:nvPr/>
          </p:nvSpPr>
          <p:spPr>
            <a:xfrm rot="8110904">
              <a:off x="937603" y="2633734"/>
              <a:ext cx="1764000" cy="1764000"/>
            </a:xfrm>
            <a:prstGeom prst="teardrop">
              <a:avLst/>
            </a:prstGeom>
            <a:solidFill>
              <a:srgbClr val="297A38">
                <a:lumMod val="20000"/>
                <a:lumOff val="80000"/>
              </a:srgbClr>
            </a:solidFill>
            <a:ln w="9525" cap="flat" cmpd="sng" algn="ctr">
              <a:solidFill>
                <a:srgbClr val="297A38">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31" name="Group 30">
              <a:extLst>
                <a:ext uri="{FF2B5EF4-FFF2-40B4-BE49-F238E27FC236}">
                  <a16:creationId xmlns:a16="http://schemas.microsoft.com/office/drawing/2014/main" id="{6FC04589-34FF-0D61-37A6-6151B2FC7920}"/>
                </a:ext>
              </a:extLst>
            </p:cNvPr>
            <p:cNvGrpSpPr/>
            <p:nvPr/>
          </p:nvGrpSpPr>
          <p:grpSpPr>
            <a:xfrm>
              <a:off x="778475" y="2723734"/>
              <a:ext cx="2096139" cy="1584000"/>
              <a:chOff x="778475" y="2723734"/>
              <a:chExt cx="2096139" cy="1584000"/>
            </a:xfrm>
          </p:grpSpPr>
          <p:sp>
            <p:nvSpPr>
              <p:cNvPr id="32" name="Oval 31">
                <a:extLst>
                  <a:ext uri="{FF2B5EF4-FFF2-40B4-BE49-F238E27FC236}">
                    <a16:creationId xmlns:a16="http://schemas.microsoft.com/office/drawing/2014/main" id="{CE23D294-C22B-3DDC-B6F5-01D9EDC8E9F4}"/>
                  </a:ext>
                </a:extLst>
              </p:cNvPr>
              <p:cNvSpPr/>
              <p:nvPr/>
            </p:nvSpPr>
            <p:spPr>
              <a:xfrm>
                <a:off x="1025287" y="2723734"/>
                <a:ext cx="1584000" cy="1584000"/>
              </a:xfrm>
              <a:prstGeom prst="ellipse">
                <a:avLst/>
              </a:prstGeom>
              <a:solidFill>
                <a:srgbClr val="297A38"/>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47835"/>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5CAB4759-030C-B20E-3F9E-C2D1F542A8B9}"/>
                  </a:ext>
                </a:extLst>
              </p:cNvPr>
              <p:cNvSpPr txBox="1"/>
              <p:nvPr/>
            </p:nvSpPr>
            <p:spPr>
              <a:xfrm>
                <a:off x="778475" y="3496762"/>
                <a:ext cx="2096139"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FFFFFF"/>
                    </a:solidFill>
                    <a:effectLst/>
                    <a:uLnTx/>
                    <a:uFillTx/>
                    <a:latin typeface="Arial" panose="020B0604020202020204"/>
                  </a:rPr>
                  <a:t>ATTIVITÀ</a:t>
                </a:r>
                <a:endParaRPr kumimoji="0" lang="en-US" sz="1300" b="1" i="0" u="none" strike="noStrike" kern="0" cap="none" spc="0" normalizeH="0" baseline="0" noProof="0" dirty="0" err="1">
                  <a:ln>
                    <a:noFill/>
                  </a:ln>
                  <a:solidFill>
                    <a:srgbClr val="FFFFFF"/>
                  </a:solidFill>
                  <a:effectLst/>
                  <a:uLnTx/>
                  <a:uFillTx/>
                  <a:latin typeface="Arial" panose="020B0604020202020204"/>
                </a:endParaRPr>
              </a:p>
            </p:txBody>
          </p:sp>
          <p:pic>
            <p:nvPicPr>
              <p:cNvPr id="34" name="Graphic 33" descr="Database with solid fill">
                <a:extLst>
                  <a:ext uri="{FF2B5EF4-FFF2-40B4-BE49-F238E27FC236}">
                    <a16:creationId xmlns:a16="http://schemas.microsoft.com/office/drawing/2014/main" id="{24990F73-D36A-8020-FA5F-5EDC960834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64273" y="2928370"/>
                <a:ext cx="504000" cy="504000"/>
              </a:xfrm>
              <a:prstGeom prst="rect">
                <a:avLst/>
              </a:prstGeom>
            </p:spPr>
          </p:pic>
        </p:grpSp>
      </p:grpSp>
      <p:sp>
        <p:nvSpPr>
          <p:cNvPr id="35" name="TextBox 34">
            <a:extLst>
              <a:ext uri="{FF2B5EF4-FFF2-40B4-BE49-F238E27FC236}">
                <a16:creationId xmlns:a16="http://schemas.microsoft.com/office/drawing/2014/main" id="{0A95D80F-9E1C-3199-2773-911E465017C7}"/>
              </a:ext>
            </a:extLst>
          </p:cNvPr>
          <p:cNvSpPr txBox="1"/>
          <p:nvPr/>
        </p:nvSpPr>
        <p:spPr>
          <a:xfrm>
            <a:off x="1043805" y="5124756"/>
            <a:ext cx="2484000" cy="1015663"/>
          </a:xfrm>
          <a:prstGeom prst="rect">
            <a:avLst/>
          </a:prstGeom>
          <a:noFill/>
          <a:ln w="19050">
            <a:solidFill>
              <a:srgbClr val="047835"/>
            </a:solidFill>
          </a:ln>
        </p:spPr>
        <p:txBody>
          <a:bodyPr wrap="square" rtlCol="0">
            <a:noAutofit/>
          </a:bodyPr>
          <a:lstStyle/>
          <a:p>
            <a:pPr marR="0" lvl="0" algn="ctr" defTabSz="914400" eaLnBrk="1" fontAlgn="auto" latinLnBrk="0" hangingPunct="1">
              <a:lnSpc>
                <a:spcPct val="100000"/>
              </a:lnSpc>
              <a:spcBef>
                <a:spcPts val="0"/>
              </a:spcBef>
              <a:spcAft>
                <a:spcPts val="0"/>
              </a:spcAft>
              <a:buClrTx/>
              <a:buSzTx/>
              <a:tabLst/>
              <a:defRPr/>
            </a:pPr>
            <a:r>
              <a:rPr lang="it-IT" sz="1200" kern="0" dirty="0">
                <a:solidFill>
                  <a:srgbClr val="3C3C3B"/>
                </a:solidFill>
                <a:latin typeface="Arial" panose="020B0604020202020204"/>
              </a:rPr>
              <a:t>Questa fase comprende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molteplici attività tutte  finalizzate alle definizione di un </a:t>
            </a:r>
            <a:r>
              <a:rPr kumimoji="0" lang="it-IT" sz="1200" b="1" i="0" u="none" strike="noStrike" kern="0" cap="none" spc="0" normalizeH="0" baseline="0" noProof="0" dirty="0">
                <a:ln>
                  <a:noFill/>
                </a:ln>
                <a:solidFill>
                  <a:srgbClr val="3C3C3B"/>
                </a:solidFill>
                <a:effectLst/>
                <a:uLnTx/>
                <a:uFillTx/>
                <a:latin typeface="Arial" panose="020B0604020202020204"/>
                <a:ea typeface="+mn-ea"/>
                <a:cs typeface="+mn-cs"/>
              </a:rPr>
              <a:t>«progetto» unitario</a:t>
            </a:r>
            <a:endParaRPr lang="en-US" sz="1200" b="1" dirty="0" err="1">
              <a:latin typeface="+mj-lt"/>
            </a:endParaRPr>
          </a:p>
        </p:txBody>
      </p:sp>
      <p:sp>
        <p:nvSpPr>
          <p:cNvPr id="36" name="TextBox 35">
            <a:extLst>
              <a:ext uri="{FF2B5EF4-FFF2-40B4-BE49-F238E27FC236}">
                <a16:creationId xmlns:a16="http://schemas.microsoft.com/office/drawing/2014/main" id="{CD0ADB01-7CC5-CFED-678F-CC120D6F0810}"/>
              </a:ext>
            </a:extLst>
          </p:cNvPr>
          <p:cNvSpPr txBox="1"/>
          <p:nvPr/>
        </p:nvSpPr>
        <p:spPr>
          <a:xfrm>
            <a:off x="4575216" y="5124757"/>
            <a:ext cx="3005640" cy="1015663"/>
          </a:xfrm>
          <a:prstGeom prst="rect">
            <a:avLst/>
          </a:prstGeom>
          <a:noFill/>
          <a:ln w="19050">
            <a:solidFill>
              <a:srgbClr val="FFC000"/>
            </a:solidFill>
          </a:ln>
        </p:spPr>
        <p:txBody>
          <a:bodyPr wrap="square" rtlCol="0">
            <a:noAutofit/>
          </a:bodyPr>
          <a:lstStyle/>
          <a:p>
            <a:pPr marL="171450" indent="-171450">
              <a:buFont typeface="Arial" panose="020B0604020202020204" pitchFamily="34" charset="0"/>
              <a:buChar char="•"/>
            </a:pPr>
            <a:r>
              <a:rPr lang="it-IT" sz="1200" kern="0" dirty="0">
                <a:solidFill>
                  <a:srgbClr val="3C3C3B"/>
                </a:solidFill>
                <a:latin typeface="Arial" panose="020B0604020202020204"/>
              </a:rPr>
              <a:t>garantire che l’appalto contribuisca agli </a:t>
            </a:r>
            <a:r>
              <a:rPr lang="it-IT" sz="1200" b="1" kern="0" dirty="0">
                <a:solidFill>
                  <a:srgbClr val="3C3C3B"/>
                </a:solidFill>
                <a:latin typeface="Arial" panose="020B0604020202020204"/>
              </a:rPr>
              <a:t>obiettivi di lungo termine </a:t>
            </a:r>
            <a:r>
              <a:rPr lang="it-IT" sz="1200" kern="0" dirty="0">
                <a:solidFill>
                  <a:srgbClr val="3C3C3B"/>
                </a:solidFill>
                <a:latin typeface="Arial" panose="020B0604020202020204"/>
              </a:rPr>
              <a:t>degli Enti;</a:t>
            </a:r>
          </a:p>
          <a:p>
            <a:pPr marL="171450" indent="-171450">
              <a:buFont typeface="Arial" panose="020B0604020202020204" pitchFamily="34" charset="0"/>
              <a:buChar char="•"/>
            </a:pPr>
            <a:r>
              <a:rPr lang="it-IT" sz="1200" b="1" kern="0" dirty="0">
                <a:solidFill>
                  <a:srgbClr val="3C3C3B"/>
                </a:solidFill>
                <a:latin typeface="Arial" panose="020B0604020202020204"/>
              </a:rPr>
              <a:t>Massimizzare il valore </a:t>
            </a:r>
            <a:r>
              <a:rPr lang="it-IT" sz="1200" kern="0" dirty="0">
                <a:solidFill>
                  <a:srgbClr val="3C3C3B"/>
                </a:solidFill>
                <a:latin typeface="Arial" panose="020B0604020202020204"/>
              </a:rPr>
              <a:t>pubblico;</a:t>
            </a:r>
          </a:p>
          <a:p>
            <a:pPr marL="171450" indent="-171450">
              <a:buFont typeface="Arial" panose="020B0604020202020204" pitchFamily="34" charset="0"/>
              <a:buChar char="•"/>
            </a:pPr>
            <a:r>
              <a:rPr lang="it-IT" sz="1200" kern="0" dirty="0">
                <a:solidFill>
                  <a:srgbClr val="3C3C3B"/>
                </a:solidFill>
                <a:latin typeface="Arial" panose="020B0604020202020204"/>
              </a:rPr>
              <a:t>Promuovere la </a:t>
            </a:r>
            <a:r>
              <a:rPr lang="it-IT" sz="1200" b="1" kern="0" dirty="0">
                <a:solidFill>
                  <a:srgbClr val="3C3C3B"/>
                </a:solidFill>
                <a:latin typeface="Arial" panose="020B0604020202020204"/>
              </a:rPr>
              <a:t>concorrenza</a:t>
            </a:r>
            <a:endParaRPr lang="en-US" sz="1200" b="1" dirty="0" err="1">
              <a:solidFill>
                <a:srgbClr val="3C3C3B">
                  <a:lumMod val="50000"/>
                </a:srgbClr>
              </a:solidFill>
              <a:latin typeface="Arial" panose="020B0604020202020204"/>
            </a:endParaRPr>
          </a:p>
        </p:txBody>
      </p:sp>
      <p:sp>
        <p:nvSpPr>
          <p:cNvPr id="37" name="TextBox 36">
            <a:extLst>
              <a:ext uri="{FF2B5EF4-FFF2-40B4-BE49-F238E27FC236}">
                <a16:creationId xmlns:a16="http://schemas.microsoft.com/office/drawing/2014/main" id="{A3EA93E2-1959-A295-F240-7CCB4D6A5617}"/>
              </a:ext>
            </a:extLst>
          </p:cNvPr>
          <p:cNvSpPr txBox="1"/>
          <p:nvPr/>
        </p:nvSpPr>
        <p:spPr>
          <a:xfrm>
            <a:off x="8597460" y="5124757"/>
            <a:ext cx="2563097" cy="1015663"/>
          </a:xfrm>
          <a:prstGeom prst="rect">
            <a:avLst/>
          </a:prstGeom>
          <a:noFill/>
          <a:ln w="19050">
            <a:solidFill>
              <a:srgbClr val="7ECCFF"/>
            </a:solidFill>
          </a:ln>
        </p:spPr>
        <p:txBody>
          <a:bodyPr wrap="square" rtlCol="0">
            <a:spAutoFit/>
          </a:bodyPr>
          <a:lstStyle/>
          <a:p>
            <a:pPr algn="ctr">
              <a:spcBef>
                <a:spcPts val="300"/>
              </a:spcBef>
              <a:spcAft>
                <a:spcPts val="300"/>
              </a:spcAft>
            </a:pPr>
            <a:r>
              <a:rPr lang="it-IT" sz="1200" kern="0" dirty="0">
                <a:solidFill>
                  <a:srgbClr val="3C3C3B"/>
                </a:solidFill>
                <a:latin typeface="Arial" panose="020B0604020202020204"/>
              </a:rPr>
              <a:t>Ricerca di </a:t>
            </a:r>
            <a:r>
              <a:rPr lang="it-IT" sz="1200" b="1" kern="0" dirty="0">
                <a:solidFill>
                  <a:srgbClr val="3C3C3B"/>
                </a:solidFill>
                <a:latin typeface="Arial" panose="020B0604020202020204"/>
              </a:rPr>
              <a:t>soluzioni innovative </a:t>
            </a:r>
            <a:r>
              <a:rPr lang="it-IT" sz="1200" kern="0" dirty="0">
                <a:solidFill>
                  <a:srgbClr val="3C3C3B"/>
                </a:solidFill>
                <a:latin typeface="Arial" panose="020B0604020202020204"/>
              </a:rPr>
              <a:t>finalizzate al </a:t>
            </a:r>
            <a:r>
              <a:rPr lang="it-IT" sz="1200" b="1" kern="0" dirty="0">
                <a:solidFill>
                  <a:srgbClr val="3C3C3B"/>
                </a:solidFill>
                <a:latin typeface="Arial" panose="020B0604020202020204"/>
              </a:rPr>
              <a:t>miglioramento della qualità dei servizi </a:t>
            </a:r>
            <a:r>
              <a:rPr lang="it-IT" sz="1200" kern="0" dirty="0">
                <a:solidFill>
                  <a:srgbClr val="3C3C3B"/>
                </a:solidFill>
                <a:latin typeface="Arial" panose="020B0604020202020204"/>
              </a:rPr>
              <a:t>pubblici, favorendo la crescita del </a:t>
            </a:r>
            <a:r>
              <a:rPr lang="it-IT" sz="1200" b="1" kern="0" dirty="0">
                <a:solidFill>
                  <a:srgbClr val="3C3C3B"/>
                </a:solidFill>
                <a:latin typeface="Arial" panose="020B0604020202020204"/>
              </a:rPr>
              <a:t>tessuto imprenditoriale</a:t>
            </a:r>
            <a:endParaRPr lang="it-IT" sz="1200" kern="0" dirty="0">
              <a:solidFill>
                <a:srgbClr val="3C3C3B"/>
              </a:solidFill>
              <a:latin typeface="Arial" panose="020B0604020202020204"/>
            </a:endParaRPr>
          </a:p>
        </p:txBody>
      </p:sp>
      <p:sp>
        <p:nvSpPr>
          <p:cNvPr id="3" name="Slide Number Placeholder 2">
            <a:extLst>
              <a:ext uri="{FF2B5EF4-FFF2-40B4-BE49-F238E27FC236}">
                <a16:creationId xmlns:a16="http://schemas.microsoft.com/office/drawing/2014/main" id="{63B25BEA-3148-1A98-52AB-5A3B603016BA}"/>
              </a:ext>
            </a:extLst>
          </p:cNvPr>
          <p:cNvSpPr>
            <a:spLocks noGrp="1"/>
          </p:cNvSpPr>
          <p:nvPr>
            <p:ph type="sldNum" sz="quarter" idx="10"/>
          </p:nvPr>
        </p:nvSpPr>
        <p:spPr/>
        <p:txBody>
          <a:bodyPr/>
          <a:lstStyle/>
          <a:p>
            <a:pPr>
              <a:defRPr/>
            </a:pPr>
            <a:fld id="{7180326F-E721-41DD-ABF0-E30673304D32}" type="slidenum">
              <a:rPr lang="it-IT" altLang="it-IT" smtClean="0"/>
              <a:pPr>
                <a:defRPr/>
              </a:pPr>
              <a:t>16</a:t>
            </a:fld>
            <a:endParaRPr lang="it-IT" altLang="it-IT"/>
          </a:p>
        </p:txBody>
      </p:sp>
      <p:sp>
        <p:nvSpPr>
          <p:cNvPr id="4" name="Title 13">
            <a:extLst>
              <a:ext uri="{FF2B5EF4-FFF2-40B4-BE49-F238E27FC236}">
                <a16:creationId xmlns:a16="http://schemas.microsoft.com/office/drawing/2014/main" id="{C19820E6-690A-551F-E820-A0FDC56E99FA}"/>
              </a:ext>
            </a:extLst>
          </p:cNvPr>
          <p:cNvSpPr>
            <a:spLocks noGrp="1"/>
          </p:cNvSpPr>
          <p:nvPr>
            <p:ph type="ctrTitle"/>
          </p:nvPr>
        </p:nvSpPr>
        <p:spPr>
          <a:xfrm>
            <a:off x="67950" y="157303"/>
            <a:ext cx="10363200" cy="584776"/>
          </a:xfrm>
        </p:spPr>
        <p:txBody>
          <a:bodyPr>
            <a:normAutofit/>
          </a:bodyPr>
          <a:lstStyle/>
          <a:p>
            <a:r>
              <a:rPr lang="it-IT" dirty="0"/>
              <a:t>Fase di Progettazione</a:t>
            </a:r>
          </a:p>
        </p:txBody>
      </p:sp>
    </p:spTree>
    <p:extLst>
      <p:ext uri="{BB962C8B-B14F-4D97-AF65-F5344CB8AC3E}">
        <p14:creationId xmlns:p14="http://schemas.microsoft.com/office/powerpoint/2010/main" val="185262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81D5-D2C7-29C3-28F0-E8635865016C}"/>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11636AE8-CD86-FABC-EDD8-489F23E930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6190" y="514337"/>
            <a:ext cx="326833" cy="356545"/>
          </a:xfrm>
          <a:prstGeom prst="rect">
            <a:avLst/>
          </a:prstGeom>
        </p:spPr>
      </p:pic>
      <p:sp>
        <p:nvSpPr>
          <p:cNvPr id="44" name="TextBox 43">
            <a:extLst>
              <a:ext uri="{FF2B5EF4-FFF2-40B4-BE49-F238E27FC236}">
                <a16:creationId xmlns:a16="http://schemas.microsoft.com/office/drawing/2014/main" id="{C798202D-4148-24CE-86CE-2AD895727CB2}"/>
              </a:ext>
            </a:extLst>
          </p:cNvPr>
          <p:cNvSpPr txBox="1"/>
          <p:nvPr/>
        </p:nvSpPr>
        <p:spPr>
          <a:xfrm>
            <a:off x="-524214" y="4057975"/>
            <a:ext cx="2096139" cy="292388"/>
          </a:xfrm>
          <a:prstGeom prst="rect">
            <a:avLst/>
          </a:prstGeom>
          <a:noFill/>
        </p:spPr>
        <p:txBody>
          <a:bodyPr wrap="square" rtlCol="0">
            <a:spAutoFit/>
          </a:bodyPr>
          <a:lstStyle/>
          <a:p>
            <a:pPr algn="ctr"/>
            <a:r>
              <a:rPr lang="it-IT" sz="1300" b="1" dirty="0">
                <a:solidFill>
                  <a:schemeClr val="bg1"/>
                </a:solidFill>
                <a:latin typeface="+mj-lt"/>
              </a:rPr>
              <a:t>ATTIVITÀ</a:t>
            </a:r>
            <a:endParaRPr lang="en-US" sz="1300" b="1" dirty="0" err="1">
              <a:solidFill>
                <a:schemeClr val="bg1"/>
              </a:solidFill>
              <a:latin typeface="+mj-lt"/>
            </a:endParaRPr>
          </a:p>
        </p:txBody>
      </p:sp>
      <p:sp>
        <p:nvSpPr>
          <p:cNvPr id="4" name="Slide Number Placeholder 3">
            <a:extLst>
              <a:ext uri="{FF2B5EF4-FFF2-40B4-BE49-F238E27FC236}">
                <a16:creationId xmlns:a16="http://schemas.microsoft.com/office/drawing/2014/main" id="{E855C22B-52CF-2B4F-0AB5-680D94388122}"/>
              </a:ext>
            </a:extLst>
          </p:cNvPr>
          <p:cNvSpPr>
            <a:spLocks noGrp="1"/>
          </p:cNvSpPr>
          <p:nvPr>
            <p:ph type="sldNum" sz="quarter" idx="10"/>
          </p:nvPr>
        </p:nvSpPr>
        <p:spPr/>
        <p:txBody>
          <a:bodyPr/>
          <a:lstStyle/>
          <a:p>
            <a:pPr>
              <a:defRPr/>
            </a:pPr>
            <a:fld id="{7180326F-E721-41DD-ABF0-E30673304D32}" type="slidenum">
              <a:rPr lang="it-IT" altLang="it-IT" smtClean="0"/>
              <a:pPr>
                <a:defRPr/>
              </a:pPr>
              <a:t>17</a:t>
            </a:fld>
            <a:endParaRPr lang="it-IT" altLang="it-IT"/>
          </a:p>
        </p:txBody>
      </p:sp>
      <p:sp>
        <p:nvSpPr>
          <p:cNvPr id="6" name="Title 13">
            <a:extLst>
              <a:ext uri="{FF2B5EF4-FFF2-40B4-BE49-F238E27FC236}">
                <a16:creationId xmlns:a16="http://schemas.microsoft.com/office/drawing/2014/main" id="{AF53E6B3-33E9-0680-1339-BE35BFFF518D}"/>
              </a:ext>
            </a:extLst>
          </p:cNvPr>
          <p:cNvSpPr>
            <a:spLocks noGrp="1"/>
          </p:cNvSpPr>
          <p:nvPr>
            <p:ph type="ctrTitle"/>
          </p:nvPr>
        </p:nvSpPr>
        <p:spPr>
          <a:xfrm>
            <a:off x="67950" y="157303"/>
            <a:ext cx="10363200" cy="584776"/>
          </a:xfrm>
        </p:spPr>
        <p:txBody>
          <a:bodyPr>
            <a:normAutofit/>
          </a:bodyPr>
          <a:lstStyle/>
          <a:p>
            <a:r>
              <a:rPr lang="it-IT" dirty="0"/>
              <a:t>Le attività legate alla Progettazione di una procedura di gara (1/4)</a:t>
            </a:r>
          </a:p>
        </p:txBody>
      </p:sp>
      <p:sp>
        <p:nvSpPr>
          <p:cNvPr id="7" name="Rectangle 6">
            <a:extLst>
              <a:ext uri="{FF2B5EF4-FFF2-40B4-BE49-F238E27FC236}">
                <a16:creationId xmlns:a16="http://schemas.microsoft.com/office/drawing/2014/main" id="{7E2E0C56-9963-F353-A512-C91B71CDE524}"/>
              </a:ext>
            </a:extLst>
          </p:cNvPr>
          <p:cNvSpPr/>
          <p:nvPr/>
        </p:nvSpPr>
        <p:spPr>
          <a:xfrm>
            <a:off x="1556233" y="1867557"/>
            <a:ext cx="10001743" cy="4461082"/>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565009E-23ED-15A3-5286-88131DD6720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 name="Graphic 8" descr="Database with solid fill">
            <a:extLst>
              <a:ext uri="{FF2B5EF4-FFF2-40B4-BE49-F238E27FC236}">
                <a16:creationId xmlns:a16="http://schemas.microsoft.com/office/drawing/2014/main" id="{FB6F2316-80B6-9BF9-6E25-4CFEAF167E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92" y="2163495"/>
            <a:ext cx="753602" cy="753602"/>
          </a:xfrm>
          <a:prstGeom prst="rect">
            <a:avLst/>
          </a:prstGeom>
        </p:spPr>
      </p:pic>
      <p:pic>
        <p:nvPicPr>
          <p:cNvPr id="10" name="Picture 9">
            <a:extLst>
              <a:ext uri="{FF2B5EF4-FFF2-40B4-BE49-F238E27FC236}">
                <a16:creationId xmlns:a16="http://schemas.microsoft.com/office/drawing/2014/main" id="{7F4F7CFD-3DBE-E288-58A2-E2C0086485E0}"/>
              </a:ext>
            </a:extLst>
          </p:cNvPr>
          <p:cNvPicPr>
            <a:picLocks noChangeAspect="1"/>
          </p:cNvPicPr>
          <p:nvPr/>
        </p:nvPicPr>
        <p:blipFill rotWithShape="1">
          <a:blip r:embed="rId7"/>
          <a:srcRect l="49914"/>
          <a:stretch/>
        </p:blipFill>
        <p:spPr>
          <a:xfrm>
            <a:off x="4347" y="1954621"/>
            <a:ext cx="1551886" cy="3708000"/>
          </a:xfrm>
          <a:prstGeom prst="rect">
            <a:avLst/>
          </a:prstGeom>
        </p:spPr>
      </p:pic>
      <p:sp>
        <p:nvSpPr>
          <p:cNvPr id="11" name="TextBox 10">
            <a:extLst>
              <a:ext uri="{FF2B5EF4-FFF2-40B4-BE49-F238E27FC236}">
                <a16:creationId xmlns:a16="http://schemas.microsoft.com/office/drawing/2014/main" id="{23B3E35D-6466-F18E-178B-F7A93EB4F9DB}"/>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2" name="Graphic 11" descr="Database with solid fill">
            <a:extLst>
              <a:ext uri="{FF2B5EF4-FFF2-40B4-BE49-F238E27FC236}">
                <a16:creationId xmlns:a16="http://schemas.microsoft.com/office/drawing/2014/main" id="{828DA28E-A243-4C65-DCD0-316F400B31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004" y="2786614"/>
            <a:ext cx="504000" cy="504000"/>
          </a:xfrm>
          <a:prstGeom prst="rect">
            <a:avLst/>
          </a:prstGeom>
        </p:spPr>
      </p:pic>
      <p:grpSp>
        <p:nvGrpSpPr>
          <p:cNvPr id="13" name="Group 12">
            <a:extLst>
              <a:ext uri="{FF2B5EF4-FFF2-40B4-BE49-F238E27FC236}">
                <a16:creationId xmlns:a16="http://schemas.microsoft.com/office/drawing/2014/main" id="{030D401D-7781-4425-E5D6-7EEC3F213BEC}"/>
              </a:ext>
            </a:extLst>
          </p:cNvPr>
          <p:cNvGrpSpPr/>
          <p:nvPr/>
        </p:nvGrpSpPr>
        <p:grpSpPr>
          <a:xfrm>
            <a:off x="2351442" y="2620591"/>
            <a:ext cx="2448843" cy="2526725"/>
            <a:chOff x="3115914" y="2547233"/>
            <a:chExt cx="1970407" cy="2160376"/>
          </a:xfrm>
        </p:grpSpPr>
        <p:sp>
          <p:nvSpPr>
            <p:cNvPr id="14" name="Rectangle: Diagonal Corners Snipped 13">
              <a:extLst>
                <a:ext uri="{FF2B5EF4-FFF2-40B4-BE49-F238E27FC236}">
                  <a16:creationId xmlns:a16="http://schemas.microsoft.com/office/drawing/2014/main" id="{13DE78B9-F3B4-FDC2-F0B1-97B92B98E6F9}"/>
                </a:ext>
              </a:extLst>
            </p:cNvPr>
            <p:cNvSpPr/>
            <p:nvPr/>
          </p:nvSpPr>
          <p:spPr>
            <a:xfrm>
              <a:off x="3115914" y="2552983"/>
              <a:ext cx="1970407" cy="2154626"/>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5CA741E5-86D1-6F8B-47DD-276A2084CA94}"/>
                </a:ext>
              </a:extLst>
            </p:cNvPr>
            <p:cNvSpPr/>
            <p:nvPr/>
          </p:nvSpPr>
          <p:spPr>
            <a:xfrm>
              <a:off x="3498586" y="3238431"/>
              <a:ext cx="1205061" cy="921033"/>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ANALISI STRATEGICA DEL CONTESTO, DELLA DOMANDA E DELL’OFFERTA</a:t>
              </a:r>
            </a:p>
          </p:txBody>
        </p:sp>
        <p:sp>
          <p:nvSpPr>
            <p:cNvPr id="16" name="TextBox 15">
              <a:extLst>
                <a:ext uri="{FF2B5EF4-FFF2-40B4-BE49-F238E27FC236}">
                  <a16:creationId xmlns:a16="http://schemas.microsoft.com/office/drawing/2014/main" id="{219E78BC-9E59-C2BA-61C5-BD543CF8436A}"/>
                </a:ext>
              </a:extLst>
            </p:cNvPr>
            <p:cNvSpPr txBox="1"/>
            <p:nvPr/>
          </p:nvSpPr>
          <p:spPr>
            <a:xfrm>
              <a:off x="3908249" y="2547233"/>
              <a:ext cx="385737" cy="58846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1</a:t>
              </a:r>
            </a:p>
          </p:txBody>
        </p:sp>
      </p:grpSp>
      <p:grpSp>
        <p:nvGrpSpPr>
          <p:cNvPr id="17" name="Group 16">
            <a:extLst>
              <a:ext uri="{FF2B5EF4-FFF2-40B4-BE49-F238E27FC236}">
                <a16:creationId xmlns:a16="http://schemas.microsoft.com/office/drawing/2014/main" id="{86F31F7C-4C08-E90F-6A3C-684193E8A594}"/>
              </a:ext>
            </a:extLst>
          </p:cNvPr>
          <p:cNvGrpSpPr/>
          <p:nvPr/>
        </p:nvGrpSpPr>
        <p:grpSpPr>
          <a:xfrm>
            <a:off x="1675298" y="2308769"/>
            <a:ext cx="618995" cy="3092012"/>
            <a:chOff x="2027723" y="2540142"/>
            <a:chExt cx="980385" cy="3092012"/>
          </a:xfrm>
        </p:grpSpPr>
        <p:sp>
          <p:nvSpPr>
            <p:cNvPr id="18" name="Diagonal Stripe 17">
              <a:extLst>
                <a:ext uri="{FF2B5EF4-FFF2-40B4-BE49-F238E27FC236}">
                  <a16:creationId xmlns:a16="http://schemas.microsoft.com/office/drawing/2014/main" id="{D1A405D4-3984-0BED-EECF-41EC2EF4BE0F}"/>
                </a:ext>
              </a:extLst>
            </p:cNvPr>
            <p:cNvSpPr/>
            <p:nvPr/>
          </p:nvSpPr>
          <p:spPr>
            <a:xfrm>
              <a:off x="2027724" y="4119986"/>
              <a:ext cx="980384" cy="1512168"/>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9" name="Diagonal Stripe 18">
              <a:extLst>
                <a:ext uri="{FF2B5EF4-FFF2-40B4-BE49-F238E27FC236}">
                  <a16:creationId xmlns:a16="http://schemas.microsoft.com/office/drawing/2014/main" id="{FD33A8F1-3469-797D-2CE7-14B2DA44C709}"/>
                </a:ext>
              </a:extLst>
            </p:cNvPr>
            <p:cNvSpPr/>
            <p:nvPr/>
          </p:nvSpPr>
          <p:spPr>
            <a:xfrm flipV="1">
              <a:off x="2027723" y="2540142"/>
              <a:ext cx="960009" cy="1512168"/>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20" name="Group 19">
            <a:extLst>
              <a:ext uri="{FF2B5EF4-FFF2-40B4-BE49-F238E27FC236}">
                <a16:creationId xmlns:a16="http://schemas.microsoft.com/office/drawing/2014/main" id="{DA0C700C-E48D-1A0E-3EAB-76C2EEC55E23}"/>
              </a:ext>
            </a:extLst>
          </p:cNvPr>
          <p:cNvGrpSpPr/>
          <p:nvPr/>
        </p:nvGrpSpPr>
        <p:grpSpPr>
          <a:xfrm>
            <a:off x="4984005" y="2308769"/>
            <a:ext cx="618995" cy="3092012"/>
            <a:chOff x="2027723" y="2540142"/>
            <a:chExt cx="980385" cy="3092012"/>
          </a:xfrm>
        </p:grpSpPr>
        <p:sp>
          <p:nvSpPr>
            <p:cNvPr id="21" name="Diagonal Stripe 20">
              <a:extLst>
                <a:ext uri="{FF2B5EF4-FFF2-40B4-BE49-F238E27FC236}">
                  <a16:creationId xmlns:a16="http://schemas.microsoft.com/office/drawing/2014/main" id="{2A9DFEFD-7635-ABCB-9A12-21CE85B94F5C}"/>
                </a:ext>
              </a:extLst>
            </p:cNvPr>
            <p:cNvSpPr/>
            <p:nvPr/>
          </p:nvSpPr>
          <p:spPr>
            <a:xfrm>
              <a:off x="2027724" y="4119986"/>
              <a:ext cx="980384" cy="1512168"/>
            </a:xfrm>
            <a:prstGeom prst="diagStripe">
              <a:avLst/>
            </a:prstGeom>
            <a:solidFill>
              <a:srgbClr val="FFE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22" name="Diagonal Stripe 21">
              <a:extLst>
                <a:ext uri="{FF2B5EF4-FFF2-40B4-BE49-F238E27FC236}">
                  <a16:creationId xmlns:a16="http://schemas.microsoft.com/office/drawing/2014/main" id="{3A719108-D55D-B0EE-CD1D-43FE5AA5446C}"/>
                </a:ext>
              </a:extLst>
            </p:cNvPr>
            <p:cNvSpPr/>
            <p:nvPr/>
          </p:nvSpPr>
          <p:spPr>
            <a:xfrm flipV="1">
              <a:off x="2027723" y="2540142"/>
              <a:ext cx="960009" cy="1512168"/>
            </a:xfrm>
            <a:prstGeom prst="diagStripe">
              <a:avLst/>
            </a:prstGeom>
            <a:solidFill>
              <a:srgbClr val="FBE3D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23" name="Group 22">
            <a:extLst>
              <a:ext uri="{FF2B5EF4-FFF2-40B4-BE49-F238E27FC236}">
                <a16:creationId xmlns:a16="http://schemas.microsoft.com/office/drawing/2014/main" id="{29DC5CC2-B1C1-852D-56C9-999EE9825348}"/>
              </a:ext>
            </a:extLst>
          </p:cNvPr>
          <p:cNvGrpSpPr/>
          <p:nvPr/>
        </p:nvGrpSpPr>
        <p:grpSpPr>
          <a:xfrm>
            <a:off x="8292712" y="2308769"/>
            <a:ext cx="618995" cy="3092012"/>
            <a:chOff x="2027723" y="2540142"/>
            <a:chExt cx="980385" cy="3092012"/>
          </a:xfrm>
        </p:grpSpPr>
        <p:sp>
          <p:nvSpPr>
            <p:cNvPr id="24" name="Diagonal Stripe 23">
              <a:extLst>
                <a:ext uri="{FF2B5EF4-FFF2-40B4-BE49-F238E27FC236}">
                  <a16:creationId xmlns:a16="http://schemas.microsoft.com/office/drawing/2014/main" id="{163CD183-EE82-F5F6-79D6-A831C580B3BA}"/>
                </a:ext>
              </a:extLst>
            </p:cNvPr>
            <p:cNvSpPr/>
            <p:nvPr/>
          </p:nvSpPr>
          <p:spPr>
            <a:xfrm>
              <a:off x="2027724" y="4119986"/>
              <a:ext cx="980384" cy="1512168"/>
            </a:xfrm>
            <a:prstGeom prst="diagStripe">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25" name="Diagonal Stripe 24">
              <a:extLst>
                <a:ext uri="{FF2B5EF4-FFF2-40B4-BE49-F238E27FC236}">
                  <a16:creationId xmlns:a16="http://schemas.microsoft.com/office/drawing/2014/main" id="{FEA06403-4B56-F727-B677-24A26DA35FF8}"/>
                </a:ext>
              </a:extLst>
            </p:cNvPr>
            <p:cNvSpPr/>
            <p:nvPr/>
          </p:nvSpPr>
          <p:spPr>
            <a:xfrm flipV="1">
              <a:off x="2027723" y="2540142"/>
              <a:ext cx="960009" cy="1512168"/>
            </a:xfrm>
            <a:prstGeom prst="diagStripe">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26" name="Group 25">
            <a:extLst>
              <a:ext uri="{FF2B5EF4-FFF2-40B4-BE49-F238E27FC236}">
                <a16:creationId xmlns:a16="http://schemas.microsoft.com/office/drawing/2014/main" id="{4F8343BA-A2B4-1184-0433-DA95BEA15E4B}"/>
              </a:ext>
            </a:extLst>
          </p:cNvPr>
          <p:cNvGrpSpPr/>
          <p:nvPr/>
        </p:nvGrpSpPr>
        <p:grpSpPr>
          <a:xfrm>
            <a:off x="5660149" y="2608270"/>
            <a:ext cx="2448843" cy="2551366"/>
            <a:chOff x="6305416" y="2547233"/>
            <a:chExt cx="1970407" cy="2181442"/>
          </a:xfrm>
        </p:grpSpPr>
        <p:sp>
          <p:nvSpPr>
            <p:cNvPr id="27" name="Rectangle: Diagonal Corners Snipped 26">
              <a:extLst>
                <a:ext uri="{FF2B5EF4-FFF2-40B4-BE49-F238E27FC236}">
                  <a16:creationId xmlns:a16="http://schemas.microsoft.com/office/drawing/2014/main" id="{DA60D11E-98CE-75BE-222F-4D2E2C2E6078}"/>
                </a:ext>
              </a:extLst>
            </p:cNvPr>
            <p:cNvSpPr/>
            <p:nvPr/>
          </p:nvSpPr>
          <p:spPr>
            <a:xfrm>
              <a:off x="6305416" y="2574051"/>
              <a:ext cx="1970407" cy="2154624"/>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8ED606AA-207C-13C7-DAD3-A68325CD972B}"/>
                </a:ext>
              </a:extLst>
            </p:cNvPr>
            <p:cNvSpPr/>
            <p:nvPr/>
          </p:nvSpPr>
          <p:spPr>
            <a:xfrm>
              <a:off x="6684429" y="3267040"/>
              <a:ext cx="1268916" cy="736825"/>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DEFINIZIONE DELLA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STRATEGIA DI GARA E PIANIFICAZIONE DELLA PROCEDURA</a:t>
              </a:r>
            </a:p>
          </p:txBody>
        </p:sp>
        <p:sp>
          <p:nvSpPr>
            <p:cNvPr id="29" name="TextBox 28">
              <a:extLst>
                <a:ext uri="{FF2B5EF4-FFF2-40B4-BE49-F238E27FC236}">
                  <a16:creationId xmlns:a16="http://schemas.microsoft.com/office/drawing/2014/main" id="{B5A70A7A-9F58-313E-8C3D-458ABDF03C20}"/>
                </a:ext>
              </a:extLst>
            </p:cNvPr>
            <p:cNvSpPr txBox="1"/>
            <p:nvPr/>
          </p:nvSpPr>
          <p:spPr>
            <a:xfrm>
              <a:off x="7097751" y="2547233"/>
              <a:ext cx="385737" cy="588465"/>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2</a:t>
              </a:r>
            </a:p>
          </p:txBody>
        </p:sp>
      </p:grpSp>
      <p:grpSp>
        <p:nvGrpSpPr>
          <p:cNvPr id="30" name="Group 29">
            <a:extLst>
              <a:ext uri="{FF2B5EF4-FFF2-40B4-BE49-F238E27FC236}">
                <a16:creationId xmlns:a16="http://schemas.microsoft.com/office/drawing/2014/main" id="{989F85D4-F29C-9FFA-4FAA-DD5CCD2107E7}"/>
              </a:ext>
            </a:extLst>
          </p:cNvPr>
          <p:cNvGrpSpPr/>
          <p:nvPr/>
        </p:nvGrpSpPr>
        <p:grpSpPr>
          <a:xfrm>
            <a:off x="8968857" y="2595949"/>
            <a:ext cx="2448843" cy="2576005"/>
            <a:chOff x="9494918" y="2547232"/>
            <a:chExt cx="1970407" cy="2202515"/>
          </a:xfrm>
        </p:grpSpPr>
        <p:sp>
          <p:nvSpPr>
            <p:cNvPr id="31" name="Rectangle: Diagonal Corners Snipped 30">
              <a:extLst>
                <a:ext uri="{FF2B5EF4-FFF2-40B4-BE49-F238E27FC236}">
                  <a16:creationId xmlns:a16="http://schemas.microsoft.com/office/drawing/2014/main" id="{1AD69D2B-0C69-DD15-5D0A-327229B623DA}"/>
                </a:ext>
              </a:extLst>
            </p:cNvPr>
            <p:cNvSpPr/>
            <p:nvPr/>
          </p:nvSpPr>
          <p:spPr>
            <a:xfrm>
              <a:off x="9494918" y="2595117"/>
              <a:ext cx="1970407" cy="2154630"/>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F3EE885F-D704-7D00-6B97-132C7D2D33D1}"/>
                </a:ext>
              </a:extLst>
            </p:cNvPr>
            <p:cNvSpPr/>
            <p:nvPr/>
          </p:nvSpPr>
          <p:spPr>
            <a:xfrm>
              <a:off x="9859881" y="3444085"/>
              <a:ext cx="1307364" cy="368414"/>
            </a:xfrm>
            <a:prstGeom prst="rect">
              <a:avLst/>
            </a:prstGeom>
          </p:spPr>
          <p:txBody>
            <a:bodyPr wrap="square" lIns="0" tIns="0" rIns="0" bIns="0" anchor="ctr">
              <a:spAutoFit/>
            </a:bodyPr>
            <a:lstStyle/>
            <a:p>
              <a:pPr algn="ctr"/>
              <a:r>
                <a:rPr lang="it-IT" sz="1400" b="1" kern="0" dirty="0">
                  <a:solidFill>
                    <a:srgbClr val="047835"/>
                  </a:solidFill>
                  <a:latin typeface="+mj-lt"/>
                  <a:cs typeface="Calibri" panose="020F0502020204030204" pitchFamily="34" charset="0"/>
                </a:rPr>
                <a:t>REDAZIONE DELLA DOCUMENTAZIONE DI GARA</a:t>
              </a:r>
              <a:endParaRPr lang="it-IT" sz="1200" b="1" kern="0" dirty="0">
                <a:solidFill>
                  <a:srgbClr val="047835"/>
                </a:solidFill>
                <a:latin typeface="+mj-lt"/>
                <a:cs typeface="Calibri" panose="020F0502020204030204" pitchFamily="34" charset="0"/>
              </a:endParaRPr>
            </a:p>
          </p:txBody>
        </p:sp>
        <p:sp>
          <p:nvSpPr>
            <p:cNvPr id="33" name="TextBox 32">
              <a:extLst>
                <a:ext uri="{FF2B5EF4-FFF2-40B4-BE49-F238E27FC236}">
                  <a16:creationId xmlns:a16="http://schemas.microsoft.com/office/drawing/2014/main" id="{8BAD8843-5031-C22F-F968-2D069BAD1495}"/>
                </a:ext>
              </a:extLst>
            </p:cNvPr>
            <p:cNvSpPr txBox="1"/>
            <p:nvPr/>
          </p:nvSpPr>
          <p:spPr>
            <a:xfrm>
              <a:off x="10287253" y="2547232"/>
              <a:ext cx="385737" cy="58846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3</a:t>
              </a:r>
            </a:p>
          </p:txBody>
        </p:sp>
      </p:grpSp>
    </p:spTree>
    <p:extLst>
      <p:ext uri="{BB962C8B-B14F-4D97-AF65-F5344CB8AC3E}">
        <p14:creationId xmlns:p14="http://schemas.microsoft.com/office/powerpoint/2010/main" val="672101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81D5-D2C7-29C3-28F0-E8635865016C}"/>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11636AE8-CD86-FABC-EDD8-489F23E930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6190" y="514337"/>
            <a:ext cx="326833" cy="356545"/>
          </a:xfrm>
          <a:prstGeom prst="rect">
            <a:avLst/>
          </a:prstGeom>
        </p:spPr>
      </p:pic>
      <p:sp>
        <p:nvSpPr>
          <p:cNvPr id="44" name="TextBox 43">
            <a:extLst>
              <a:ext uri="{FF2B5EF4-FFF2-40B4-BE49-F238E27FC236}">
                <a16:creationId xmlns:a16="http://schemas.microsoft.com/office/drawing/2014/main" id="{C798202D-4148-24CE-86CE-2AD895727CB2}"/>
              </a:ext>
            </a:extLst>
          </p:cNvPr>
          <p:cNvSpPr txBox="1"/>
          <p:nvPr/>
        </p:nvSpPr>
        <p:spPr>
          <a:xfrm>
            <a:off x="-524214" y="4057975"/>
            <a:ext cx="2096139" cy="292388"/>
          </a:xfrm>
          <a:prstGeom prst="rect">
            <a:avLst/>
          </a:prstGeom>
          <a:noFill/>
        </p:spPr>
        <p:txBody>
          <a:bodyPr wrap="square" rtlCol="0">
            <a:spAutoFit/>
          </a:bodyPr>
          <a:lstStyle/>
          <a:p>
            <a:pPr algn="ctr"/>
            <a:r>
              <a:rPr lang="it-IT" sz="1300" b="1" dirty="0">
                <a:solidFill>
                  <a:schemeClr val="bg1"/>
                </a:solidFill>
                <a:latin typeface="+mj-lt"/>
              </a:rPr>
              <a:t>ATTIVITÀ</a:t>
            </a:r>
            <a:endParaRPr lang="en-US" sz="1300" b="1" dirty="0" err="1">
              <a:solidFill>
                <a:schemeClr val="bg1"/>
              </a:solidFill>
              <a:latin typeface="+mj-lt"/>
            </a:endParaRPr>
          </a:p>
        </p:txBody>
      </p:sp>
      <p:sp>
        <p:nvSpPr>
          <p:cNvPr id="4" name="Slide Number Placeholder 3">
            <a:extLst>
              <a:ext uri="{FF2B5EF4-FFF2-40B4-BE49-F238E27FC236}">
                <a16:creationId xmlns:a16="http://schemas.microsoft.com/office/drawing/2014/main" id="{E855C22B-52CF-2B4F-0AB5-680D94388122}"/>
              </a:ext>
            </a:extLst>
          </p:cNvPr>
          <p:cNvSpPr>
            <a:spLocks noGrp="1"/>
          </p:cNvSpPr>
          <p:nvPr>
            <p:ph type="sldNum" sz="quarter" idx="10"/>
          </p:nvPr>
        </p:nvSpPr>
        <p:spPr/>
        <p:txBody>
          <a:bodyPr/>
          <a:lstStyle/>
          <a:p>
            <a:pPr>
              <a:defRPr/>
            </a:pPr>
            <a:fld id="{7180326F-E721-41DD-ABF0-E30673304D32}" type="slidenum">
              <a:rPr lang="it-IT" altLang="it-IT" smtClean="0"/>
              <a:pPr>
                <a:defRPr/>
              </a:pPr>
              <a:t>18</a:t>
            </a:fld>
            <a:endParaRPr lang="it-IT" altLang="it-IT"/>
          </a:p>
        </p:txBody>
      </p:sp>
      <p:sp>
        <p:nvSpPr>
          <p:cNvPr id="6" name="Title 13">
            <a:extLst>
              <a:ext uri="{FF2B5EF4-FFF2-40B4-BE49-F238E27FC236}">
                <a16:creationId xmlns:a16="http://schemas.microsoft.com/office/drawing/2014/main" id="{AF53E6B3-33E9-0680-1339-BE35BFFF518D}"/>
              </a:ext>
            </a:extLst>
          </p:cNvPr>
          <p:cNvSpPr>
            <a:spLocks noGrp="1"/>
          </p:cNvSpPr>
          <p:nvPr>
            <p:ph type="ctrTitle"/>
          </p:nvPr>
        </p:nvSpPr>
        <p:spPr>
          <a:xfrm>
            <a:off x="67950" y="157303"/>
            <a:ext cx="10363200" cy="584776"/>
          </a:xfrm>
        </p:spPr>
        <p:txBody>
          <a:bodyPr>
            <a:normAutofit/>
          </a:bodyPr>
          <a:lstStyle/>
          <a:p>
            <a:r>
              <a:rPr lang="it-IT" dirty="0"/>
              <a:t>Le attività legate alla Progettazione di una procedura di gara (2/4)</a:t>
            </a:r>
          </a:p>
        </p:txBody>
      </p:sp>
      <p:sp>
        <p:nvSpPr>
          <p:cNvPr id="8" name="TextBox 7">
            <a:extLst>
              <a:ext uri="{FF2B5EF4-FFF2-40B4-BE49-F238E27FC236}">
                <a16:creationId xmlns:a16="http://schemas.microsoft.com/office/drawing/2014/main" id="{8565009E-23ED-15A3-5286-88131DD6720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 name="Graphic 8" descr="Database with solid fill">
            <a:extLst>
              <a:ext uri="{FF2B5EF4-FFF2-40B4-BE49-F238E27FC236}">
                <a16:creationId xmlns:a16="http://schemas.microsoft.com/office/drawing/2014/main" id="{FB6F2316-80B6-9BF9-6E25-4CFEAF167E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92" y="2163495"/>
            <a:ext cx="753602" cy="753602"/>
          </a:xfrm>
          <a:prstGeom prst="rect">
            <a:avLst/>
          </a:prstGeom>
        </p:spPr>
      </p:pic>
      <p:pic>
        <p:nvPicPr>
          <p:cNvPr id="10" name="Picture 9">
            <a:extLst>
              <a:ext uri="{FF2B5EF4-FFF2-40B4-BE49-F238E27FC236}">
                <a16:creationId xmlns:a16="http://schemas.microsoft.com/office/drawing/2014/main" id="{7F4F7CFD-3DBE-E288-58A2-E2C0086485E0}"/>
              </a:ext>
            </a:extLst>
          </p:cNvPr>
          <p:cNvPicPr>
            <a:picLocks noChangeAspect="1"/>
          </p:cNvPicPr>
          <p:nvPr/>
        </p:nvPicPr>
        <p:blipFill rotWithShape="1">
          <a:blip r:embed="rId7"/>
          <a:srcRect l="49914"/>
          <a:stretch/>
        </p:blipFill>
        <p:spPr>
          <a:xfrm>
            <a:off x="4347" y="1954621"/>
            <a:ext cx="1551886" cy="3708000"/>
          </a:xfrm>
          <a:prstGeom prst="rect">
            <a:avLst/>
          </a:prstGeom>
        </p:spPr>
      </p:pic>
      <p:sp>
        <p:nvSpPr>
          <p:cNvPr id="11" name="TextBox 10">
            <a:extLst>
              <a:ext uri="{FF2B5EF4-FFF2-40B4-BE49-F238E27FC236}">
                <a16:creationId xmlns:a16="http://schemas.microsoft.com/office/drawing/2014/main" id="{23B3E35D-6466-F18E-178B-F7A93EB4F9DB}"/>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2" name="Graphic 11" descr="Database with solid fill">
            <a:extLst>
              <a:ext uri="{FF2B5EF4-FFF2-40B4-BE49-F238E27FC236}">
                <a16:creationId xmlns:a16="http://schemas.microsoft.com/office/drawing/2014/main" id="{828DA28E-A243-4C65-DCD0-316F400B31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004" y="2786614"/>
            <a:ext cx="504000" cy="504000"/>
          </a:xfrm>
          <a:prstGeom prst="rect">
            <a:avLst/>
          </a:prstGeom>
        </p:spPr>
      </p:pic>
      <p:sp>
        <p:nvSpPr>
          <p:cNvPr id="3" name="Rectangle 2">
            <a:extLst>
              <a:ext uri="{FF2B5EF4-FFF2-40B4-BE49-F238E27FC236}">
                <a16:creationId xmlns:a16="http://schemas.microsoft.com/office/drawing/2014/main" id="{63AE939F-920D-452F-DD4A-79615379F5DA}"/>
              </a:ext>
            </a:extLst>
          </p:cNvPr>
          <p:cNvSpPr/>
          <p:nvPr/>
        </p:nvSpPr>
        <p:spPr>
          <a:xfrm>
            <a:off x="7869711" y="2356896"/>
            <a:ext cx="3682800" cy="1894284"/>
          </a:xfrm>
          <a:prstGeom prst="rect">
            <a:avLst/>
          </a:prstGeom>
          <a:solidFill>
            <a:srgbClr val="D4ED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A0FD86B-0499-617D-F8C8-80DD50C7309A}"/>
              </a:ext>
            </a:extLst>
          </p:cNvPr>
          <p:cNvSpPr/>
          <p:nvPr/>
        </p:nvSpPr>
        <p:spPr>
          <a:xfrm>
            <a:off x="2797939" y="4263697"/>
            <a:ext cx="3820740" cy="1894284"/>
          </a:xfrm>
          <a:prstGeom prst="rect">
            <a:avLst/>
          </a:prstGeom>
          <a:solidFill>
            <a:srgbClr val="FAD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4496449-3180-AB10-8899-314E51BFF13C}"/>
              </a:ext>
            </a:extLst>
          </p:cNvPr>
          <p:cNvSpPr/>
          <p:nvPr/>
        </p:nvSpPr>
        <p:spPr>
          <a:xfrm>
            <a:off x="2797939" y="2537145"/>
            <a:ext cx="3820740" cy="1125560"/>
          </a:xfrm>
          <a:prstGeom prst="rect">
            <a:avLst/>
          </a:prstGeom>
          <a:solidFill>
            <a:srgbClr val="DAF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egnaposto contenuto 9">
            <a:extLst>
              <a:ext uri="{FF2B5EF4-FFF2-40B4-BE49-F238E27FC236}">
                <a16:creationId xmlns:a16="http://schemas.microsoft.com/office/drawing/2014/main" id="{77C0DEBA-9A39-C817-BEF2-BD6D5D81A2FB}"/>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8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5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Analisi strategica del contesto, della domanda e dell’offerta</a:t>
            </a:r>
          </a:p>
        </p:txBody>
      </p:sp>
      <p:sp>
        <p:nvSpPr>
          <p:cNvPr id="37" name="Rectangle 36">
            <a:extLst>
              <a:ext uri="{FF2B5EF4-FFF2-40B4-BE49-F238E27FC236}">
                <a16:creationId xmlns:a16="http://schemas.microsoft.com/office/drawing/2014/main" id="{B9271072-0BEB-CB42-4B6D-3CDD187431AD}"/>
              </a:ext>
            </a:extLst>
          </p:cNvPr>
          <p:cNvSpPr/>
          <p:nvPr/>
        </p:nvSpPr>
        <p:spPr>
          <a:xfrm>
            <a:off x="1874901" y="2271213"/>
            <a:ext cx="9707499" cy="40680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DB909667-C846-A42A-9EB8-D5EA1E9790C0}"/>
              </a:ext>
            </a:extLst>
          </p:cNvPr>
          <p:cNvSpPr txBox="1"/>
          <p:nvPr/>
        </p:nvSpPr>
        <p:spPr>
          <a:xfrm>
            <a:off x="2172554" y="1256398"/>
            <a:ext cx="479398" cy="68825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1</a:t>
            </a:r>
          </a:p>
        </p:txBody>
      </p:sp>
      <p:sp>
        <p:nvSpPr>
          <p:cNvPr id="39" name="TextBox 38">
            <a:extLst>
              <a:ext uri="{FF2B5EF4-FFF2-40B4-BE49-F238E27FC236}">
                <a16:creationId xmlns:a16="http://schemas.microsoft.com/office/drawing/2014/main" id="{47307004-8547-9443-8016-188F2B9E07A1}"/>
              </a:ext>
            </a:extLst>
          </p:cNvPr>
          <p:cNvSpPr txBox="1"/>
          <p:nvPr/>
        </p:nvSpPr>
        <p:spPr>
          <a:xfrm>
            <a:off x="2866909" y="2528574"/>
            <a:ext cx="3682800" cy="1077218"/>
          </a:xfrm>
          <a:prstGeom prst="rect">
            <a:avLst/>
          </a:prstGeom>
          <a:noFill/>
        </p:spPr>
        <p:txBody>
          <a:bodyPr wrap="square" lIns="0" tIns="0" rIns="0" bIns="0" rtlCol="0" anchor="ctr">
            <a:noAutofit/>
          </a:bodyPr>
          <a:lstStyle/>
          <a:p>
            <a:pPr algn="ctr"/>
            <a:r>
              <a:rPr lang="it-IT" sz="1300" b="1" dirty="0">
                <a:latin typeface="+mj-lt"/>
              </a:rPr>
              <a:t>Definizione perimetro della procedura</a:t>
            </a:r>
            <a:r>
              <a:rPr lang="it-IT" sz="1300" dirty="0">
                <a:latin typeface="+mj-lt"/>
              </a:rPr>
              <a:t>: </a:t>
            </a:r>
          </a:p>
          <a:p>
            <a:pPr algn="ctr"/>
            <a:r>
              <a:rPr lang="it-IT" sz="1300" dirty="0">
                <a:latin typeface="+mj-lt"/>
              </a:rPr>
              <a:t>individuazione panel prodotti / servizi identificando le esigenze specifiche che l’appalto dovrà soddisfare</a:t>
            </a:r>
            <a:endParaRPr lang="en-GB" sz="1300" dirty="0">
              <a:latin typeface="+mj-lt"/>
            </a:endParaRPr>
          </a:p>
        </p:txBody>
      </p:sp>
      <p:sp>
        <p:nvSpPr>
          <p:cNvPr id="40" name="TextBox 39">
            <a:extLst>
              <a:ext uri="{FF2B5EF4-FFF2-40B4-BE49-F238E27FC236}">
                <a16:creationId xmlns:a16="http://schemas.microsoft.com/office/drawing/2014/main" id="{31D528A5-2BC2-7DF4-7EAD-B58398B9CF24}"/>
              </a:ext>
            </a:extLst>
          </p:cNvPr>
          <p:cNvSpPr txBox="1"/>
          <p:nvPr/>
        </p:nvSpPr>
        <p:spPr>
          <a:xfrm>
            <a:off x="1267758" y="4697638"/>
            <a:ext cx="2153518" cy="923330"/>
          </a:xfrm>
          <a:prstGeom prst="rect">
            <a:avLst/>
          </a:prstGeom>
          <a:noFill/>
        </p:spPr>
        <p:txBody>
          <a:bodyPr wrap="square" lIns="0" tIns="0" rIns="0" bIns="0" rtlCol="0">
            <a:spAutoFit/>
          </a:bodyPr>
          <a:lstStyle/>
          <a:p>
            <a:pPr algn="ctr">
              <a:spcBef>
                <a:spcPts val="600"/>
              </a:spcBef>
              <a:buSzPct val="100000"/>
            </a:pPr>
            <a:r>
              <a:rPr lang="en-GB" sz="6000" dirty="0">
                <a:solidFill>
                  <a:schemeClr val="accent2"/>
                </a:solidFill>
                <a:latin typeface="Aptos" panose="020B0004020202020204" pitchFamily="34" charset="0"/>
              </a:rPr>
              <a:t>02</a:t>
            </a:r>
          </a:p>
        </p:txBody>
      </p:sp>
      <p:sp>
        <p:nvSpPr>
          <p:cNvPr id="41" name="TextBox 40">
            <a:extLst>
              <a:ext uri="{FF2B5EF4-FFF2-40B4-BE49-F238E27FC236}">
                <a16:creationId xmlns:a16="http://schemas.microsoft.com/office/drawing/2014/main" id="{A9271E9D-C2A1-A14B-08ED-6ED1AAF5C635}"/>
              </a:ext>
            </a:extLst>
          </p:cNvPr>
          <p:cNvSpPr txBox="1"/>
          <p:nvPr/>
        </p:nvSpPr>
        <p:spPr>
          <a:xfrm>
            <a:off x="1335494" y="2607740"/>
            <a:ext cx="2153518" cy="923330"/>
          </a:xfrm>
          <a:prstGeom prst="rect">
            <a:avLst/>
          </a:prstGeom>
          <a:noFill/>
        </p:spPr>
        <p:txBody>
          <a:bodyPr wrap="square" lIns="0" tIns="0" rIns="0" bIns="0" rtlCol="0">
            <a:spAutoFit/>
          </a:bodyPr>
          <a:lstStyle/>
          <a:p>
            <a:pPr algn="ctr">
              <a:spcBef>
                <a:spcPts val="600"/>
              </a:spcBef>
              <a:buSzPct val="100000"/>
            </a:pPr>
            <a:r>
              <a:rPr lang="en-GB" sz="6000" dirty="0">
                <a:solidFill>
                  <a:schemeClr val="accent3"/>
                </a:solidFill>
                <a:latin typeface="Aptos" panose="020B0004020202020204" pitchFamily="34" charset="0"/>
              </a:rPr>
              <a:t>01</a:t>
            </a:r>
          </a:p>
        </p:txBody>
      </p:sp>
      <p:sp>
        <p:nvSpPr>
          <p:cNvPr id="42" name="TextBox 41">
            <a:extLst>
              <a:ext uri="{FF2B5EF4-FFF2-40B4-BE49-F238E27FC236}">
                <a16:creationId xmlns:a16="http://schemas.microsoft.com/office/drawing/2014/main" id="{76787713-14A5-91F8-6CB0-75A733ACDB84}"/>
              </a:ext>
            </a:extLst>
          </p:cNvPr>
          <p:cNvSpPr txBox="1"/>
          <p:nvPr/>
        </p:nvSpPr>
        <p:spPr>
          <a:xfrm>
            <a:off x="6658932" y="4281959"/>
            <a:ext cx="1215605" cy="923330"/>
          </a:xfrm>
          <a:prstGeom prst="rect">
            <a:avLst/>
          </a:prstGeom>
          <a:noFill/>
        </p:spPr>
        <p:txBody>
          <a:bodyPr wrap="square" lIns="0" tIns="0" rIns="0" bIns="0" rtlCol="0">
            <a:spAutoFit/>
          </a:bodyPr>
          <a:lstStyle/>
          <a:p>
            <a:pPr algn="ctr">
              <a:spcBef>
                <a:spcPts val="600"/>
              </a:spcBef>
              <a:buSzPct val="100000"/>
            </a:pPr>
            <a:r>
              <a:rPr lang="en-GB" sz="6000" dirty="0">
                <a:solidFill>
                  <a:schemeClr val="tx2"/>
                </a:solidFill>
                <a:latin typeface="Aptos" panose="020B0004020202020204" pitchFamily="34" charset="0"/>
              </a:rPr>
              <a:t>04</a:t>
            </a:r>
          </a:p>
        </p:txBody>
      </p:sp>
      <p:sp>
        <p:nvSpPr>
          <p:cNvPr id="43" name="TextBox 42">
            <a:extLst>
              <a:ext uri="{FF2B5EF4-FFF2-40B4-BE49-F238E27FC236}">
                <a16:creationId xmlns:a16="http://schemas.microsoft.com/office/drawing/2014/main" id="{AC19ABC0-F9C3-AA9F-DDBF-2AD7F322CEA0}"/>
              </a:ext>
            </a:extLst>
          </p:cNvPr>
          <p:cNvSpPr txBox="1"/>
          <p:nvPr/>
        </p:nvSpPr>
        <p:spPr>
          <a:xfrm>
            <a:off x="6658932" y="2646697"/>
            <a:ext cx="1215605" cy="923330"/>
          </a:xfrm>
          <a:prstGeom prst="rect">
            <a:avLst/>
          </a:prstGeom>
          <a:noFill/>
        </p:spPr>
        <p:txBody>
          <a:bodyPr wrap="square" lIns="0" tIns="0" rIns="0" bIns="0" rtlCol="0">
            <a:spAutoFit/>
          </a:bodyPr>
          <a:lstStyle/>
          <a:p>
            <a:pPr algn="ctr">
              <a:spcBef>
                <a:spcPts val="600"/>
              </a:spcBef>
              <a:buSzPct val="100000"/>
            </a:pPr>
            <a:r>
              <a:rPr lang="en-GB" sz="6000" dirty="0">
                <a:solidFill>
                  <a:schemeClr val="accent1"/>
                </a:solidFill>
                <a:latin typeface="Aptos" panose="020B0004020202020204" pitchFamily="34" charset="0"/>
              </a:rPr>
              <a:t>03</a:t>
            </a:r>
          </a:p>
        </p:txBody>
      </p:sp>
      <p:sp>
        <p:nvSpPr>
          <p:cNvPr id="45" name="TextBox 44">
            <a:extLst>
              <a:ext uri="{FF2B5EF4-FFF2-40B4-BE49-F238E27FC236}">
                <a16:creationId xmlns:a16="http://schemas.microsoft.com/office/drawing/2014/main" id="{56D8AF70-D171-373E-124D-067C0364CB8B}"/>
              </a:ext>
            </a:extLst>
          </p:cNvPr>
          <p:cNvSpPr txBox="1"/>
          <p:nvPr/>
        </p:nvSpPr>
        <p:spPr>
          <a:xfrm>
            <a:off x="6658932" y="5249491"/>
            <a:ext cx="1215605" cy="923330"/>
          </a:xfrm>
          <a:prstGeom prst="rect">
            <a:avLst/>
          </a:prstGeom>
          <a:noFill/>
        </p:spPr>
        <p:txBody>
          <a:bodyPr wrap="square" lIns="0" tIns="0" rIns="0" bIns="0" rtlCol="0">
            <a:spAutoFit/>
          </a:bodyPr>
          <a:lstStyle/>
          <a:p>
            <a:pPr algn="ctr">
              <a:spcBef>
                <a:spcPts val="600"/>
              </a:spcBef>
              <a:buSzPct val="100000"/>
            </a:pPr>
            <a:r>
              <a:rPr lang="en-GB" sz="6000" dirty="0">
                <a:solidFill>
                  <a:srgbClr val="FFC000"/>
                </a:solidFill>
                <a:latin typeface="Aptos" panose="020B0004020202020204" pitchFamily="34" charset="0"/>
              </a:rPr>
              <a:t>05</a:t>
            </a:r>
          </a:p>
        </p:txBody>
      </p:sp>
      <p:sp>
        <p:nvSpPr>
          <p:cNvPr id="46" name="Rectangle 45">
            <a:extLst>
              <a:ext uri="{FF2B5EF4-FFF2-40B4-BE49-F238E27FC236}">
                <a16:creationId xmlns:a16="http://schemas.microsoft.com/office/drawing/2014/main" id="{7CE0C6B3-4B0B-9C44-66C5-4EB28BDAF028}"/>
              </a:ext>
            </a:extLst>
          </p:cNvPr>
          <p:cNvSpPr/>
          <p:nvPr/>
        </p:nvSpPr>
        <p:spPr>
          <a:xfrm>
            <a:off x="7869711" y="4405969"/>
            <a:ext cx="3682800" cy="703301"/>
          </a:xfrm>
          <a:prstGeom prst="rect">
            <a:avLst/>
          </a:prstGeom>
          <a:solidFill>
            <a:srgbClr val="E7E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2701EB7-1EB8-3905-4E1E-948869CDC623}"/>
              </a:ext>
            </a:extLst>
          </p:cNvPr>
          <p:cNvSpPr txBox="1"/>
          <p:nvPr/>
        </p:nvSpPr>
        <p:spPr>
          <a:xfrm>
            <a:off x="2866909" y="4702386"/>
            <a:ext cx="3682800" cy="1077218"/>
          </a:xfrm>
          <a:prstGeom prst="rect">
            <a:avLst/>
          </a:prstGeom>
          <a:noFill/>
        </p:spPr>
        <p:txBody>
          <a:bodyPr wrap="square" lIns="0" tIns="0" rIns="0" bIns="0" rtlCol="0" anchor="ctr">
            <a:noAutofit/>
          </a:bodyPr>
          <a:lstStyle/>
          <a:p>
            <a:pPr algn="ctr"/>
            <a:r>
              <a:rPr lang="it-IT" sz="1300" b="1" dirty="0">
                <a:latin typeface="+mj-lt"/>
              </a:rPr>
              <a:t>Raccolta fabbisogni: </a:t>
            </a:r>
          </a:p>
          <a:p>
            <a:pPr algn="ctr"/>
            <a:r>
              <a:rPr lang="it-IT" sz="1300" dirty="0">
                <a:latin typeface="+mj-lt"/>
              </a:rPr>
              <a:t>la mappatura della domanda è realizzata dai soggetti aggregatori utilizzando strumenti e metodologie diverse che risentono della loro specificità e, soprattutto, viene strutturata in maniera specifica in relazione all’oggetto della procedura. La finalità è quella di addivenire a «quantitativi allineati» con le necessità operative presunte in relazione alla durata stimata dell’appalto</a:t>
            </a:r>
            <a:endParaRPr lang="en-GB" sz="1300" dirty="0">
              <a:latin typeface="+mj-lt"/>
            </a:endParaRPr>
          </a:p>
        </p:txBody>
      </p:sp>
      <p:sp>
        <p:nvSpPr>
          <p:cNvPr id="48" name="Rectangle 47">
            <a:extLst>
              <a:ext uri="{FF2B5EF4-FFF2-40B4-BE49-F238E27FC236}">
                <a16:creationId xmlns:a16="http://schemas.microsoft.com/office/drawing/2014/main" id="{258F57BE-6510-2ABB-26AC-75E09231BF77}"/>
              </a:ext>
            </a:extLst>
          </p:cNvPr>
          <p:cNvSpPr/>
          <p:nvPr/>
        </p:nvSpPr>
        <p:spPr>
          <a:xfrm>
            <a:off x="7869711" y="5361797"/>
            <a:ext cx="3682800" cy="703301"/>
          </a:xfrm>
          <a:prstGeom prst="rect">
            <a:avLst/>
          </a:prstGeom>
          <a:solidFill>
            <a:srgbClr val="FFF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566D41B-A420-A962-16F8-E60810F93916}"/>
              </a:ext>
            </a:extLst>
          </p:cNvPr>
          <p:cNvSpPr txBox="1"/>
          <p:nvPr/>
        </p:nvSpPr>
        <p:spPr>
          <a:xfrm>
            <a:off x="7929879" y="2778682"/>
            <a:ext cx="3549840" cy="1077218"/>
          </a:xfrm>
          <a:prstGeom prst="rect">
            <a:avLst/>
          </a:prstGeom>
          <a:noFill/>
        </p:spPr>
        <p:txBody>
          <a:bodyPr wrap="square" lIns="0" tIns="0" rIns="0" bIns="0" rtlCol="0" anchor="ctr">
            <a:noAutofit/>
          </a:bodyPr>
          <a:lstStyle/>
          <a:p>
            <a:pPr algn="ctr"/>
            <a:r>
              <a:rPr lang="it-IT" sz="1300" b="1" kern="0" dirty="0">
                <a:latin typeface="+mj-lt"/>
              </a:rPr>
              <a:t>Analisi fabbisogni e aggregazione della domanda</a:t>
            </a:r>
            <a:r>
              <a:rPr lang="it-IT" sz="1300" kern="0" dirty="0">
                <a:latin typeface="+mj-lt"/>
              </a:rPr>
              <a:t>: funzione specifica del soggetto aggregatore che non si limita ad una presa d’atto ma svolge una analisi approfondita, valutando eventuali sotto o sovrastime, con lo scopo di ottenere, laddove possibile, economie di scala e, soprattutto, di definire lotti funzionali e/o geografici, valutando l’accessibilità per imprese di diverse dimensioni</a:t>
            </a:r>
            <a:endParaRPr lang="en-GB" sz="1300" dirty="0">
              <a:latin typeface="+mj-lt"/>
            </a:endParaRPr>
          </a:p>
        </p:txBody>
      </p:sp>
      <p:sp>
        <p:nvSpPr>
          <p:cNvPr id="50" name="TextBox 49">
            <a:extLst>
              <a:ext uri="{FF2B5EF4-FFF2-40B4-BE49-F238E27FC236}">
                <a16:creationId xmlns:a16="http://schemas.microsoft.com/office/drawing/2014/main" id="{9820BB6E-7493-F682-1D18-9E45066EC810}"/>
              </a:ext>
            </a:extLst>
          </p:cNvPr>
          <p:cNvSpPr txBox="1"/>
          <p:nvPr/>
        </p:nvSpPr>
        <p:spPr>
          <a:xfrm>
            <a:off x="8141811" y="4187994"/>
            <a:ext cx="3348000" cy="1077218"/>
          </a:xfrm>
          <a:prstGeom prst="rect">
            <a:avLst/>
          </a:prstGeom>
          <a:noFill/>
        </p:spPr>
        <p:txBody>
          <a:bodyPr wrap="square" lIns="0" tIns="0" rIns="0" bIns="0" rtlCol="0" anchor="ctr">
            <a:noAutofit/>
          </a:bodyPr>
          <a:lstStyle/>
          <a:p>
            <a:pPr algn="ctr"/>
            <a:r>
              <a:rPr lang="it-IT" sz="1300" b="1" kern="0" dirty="0">
                <a:latin typeface="+mj-lt"/>
              </a:rPr>
              <a:t>Analisi del contesto normativo</a:t>
            </a:r>
            <a:r>
              <a:rPr lang="it-IT" sz="1300" kern="0" dirty="0">
                <a:latin typeface="+mj-lt"/>
              </a:rPr>
              <a:t>, </a:t>
            </a:r>
          </a:p>
          <a:p>
            <a:pPr algn="ctr"/>
            <a:r>
              <a:rPr lang="it-IT" sz="1300" kern="0" dirty="0">
                <a:latin typeface="+mj-lt"/>
              </a:rPr>
              <a:t>tenendo conto anche di normative specifiche di settore (es. CAM)</a:t>
            </a:r>
          </a:p>
        </p:txBody>
      </p:sp>
      <p:sp>
        <p:nvSpPr>
          <p:cNvPr id="51" name="TextBox 50">
            <a:extLst>
              <a:ext uri="{FF2B5EF4-FFF2-40B4-BE49-F238E27FC236}">
                <a16:creationId xmlns:a16="http://schemas.microsoft.com/office/drawing/2014/main" id="{855129E6-C403-B7D6-8605-DDBFE94A38AE}"/>
              </a:ext>
            </a:extLst>
          </p:cNvPr>
          <p:cNvSpPr txBox="1"/>
          <p:nvPr/>
        </p:nvSpPr>
        <p:spPr>
          <a:xfrm>
            <a:off x="8141811" y="5250334"/>
            <a:ext cx="3348000" cy="1077218"/>
          </a:xfrm>
          <a:prstGeom prst="rect">
            <a:avLst/>
          </a:prstGeom>
          <a:noFill/>
        </p:spPr>
        <p:txBody>
          <a:bodyPr wrap="square" lIns="0" tIns="0" rIns="0" bIns="0" rtlCol="0" anchor="ctr">
            <a:noAutofit/>
          </a:bodyPr>
          <a:lstStyle/>
          <a:p>
            <a:pPr algn="ctr"/>
            <a:r>
              <a:rPr lang="it-IT" sz="1300" b="1" kern="0" dirty="0">
                <a:latin typeface="+mj-lt"/>
              </a:rPr>
              <a:t>Studio del mercato</a:t>
            </a:r>
            <a:r>
              <a:rPr lang="it-IT" sz="1300" kern="0" dirty="0">
                <a:latin typeface="+mj-lt"/>
              </a:rPr>
              <a:t>:</a:t>
            </a:r>
          </a:p>
          <a:p>
            <a:pPr algn="ctr"/>
            <a:r>
              <a:rPr lang="it-IT" sz="1300" kern="0" dirty="0">
                <a:latin typeface="+mj-lt"/>
              </a:rPr>
              <a:t> analisi dell’offerta disponibile</a:t>
            </a:r>
          </a:p>
          <a:p>
            <a:pPr algn="ctr"/>
            <a:endParaRPr lang="it-IT" sz="1300" kern="0" dirty="0">
              <a:latin typeface="+mj-lt"/>
            </a:endParaRPr>
          </a:p>
        </p:txBody>
      </p:sp>
    </p:spTree>
    <p:extLst>
      <p:ext uri="{BB962C8B-B14F-4D97-AF65-F5344CB8AC3E}">
        <p14:creationId xmlns:p14="http://schemas.microsoft.com/office/powerpoint/2010/main" val="72611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81D5-D2C7-29C3-28F0-E8635865016C}"/>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11636AE8-CD86-FABC-EDD8-489F23E930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6190" y="514337"/>
            <a:ext cx="326833" cy="356545"/>
          </a:xfrm>
          <a:prstGeom prst="rect">
            <a:avLst/>
          </a:prstGeom>
        </p:spPr>
      </p:pic>
      <p:sp>
        <p:nvSpPr>
          <p:cNvPr id="44" name="TextBox 43">
            <a:extLst>
              <a:ext uri="{FF2B5EF4-FFF2-40B4-BE49-F238E27FC236}">
                <a16:creationId xmlns:a16="http://schemas.microsoft.com/office/drawing/2014/main" id="{C798202D-4148-24CE-86CE-2AD895727CB2}"/>
              </a:ext>
            </a:extLst>
          </p:cNvPr>
          <p:cNvSpPr txBox="1"/>
          <p:nvPr/>
        </p:nvSpPr>
        <p:spPr>
          <a:xfrm>
            <a:off x="-524214" y="4057975"/>
            <a:ext cx="2096139" cy="292388"/>
          </a:xfrm>
          <a:prstGeom prst="rect">
            <a:avLst/>
          </a:prstGeom>
          <a:noFill/>
        </p:spPr>
        <p:txBody>
          <a:bodyPr wrap="square" rtlCol="0">
            <a:spAutoFit/>
          </a:bodyPr>
          <a:lstStyle/>
          <a:p>
            <a:pPr algn="ctr"/>
            <a:r>
              <a:rPr lang="it-IT" sz="1300" b="1" dirty="0">
                <a:solidFill>
                  <a:schemeClr val="bg1"/>
                </a:solidFill>
                <a:latin typeface="+mj-lt"/>
              </a:rPr>
              <a:t>ATTIVITÀ</a:t>
            </a:r>
            <a:endParaRPr lang="en-US" sz="1300" b="1" dirty="0" err="1">
              <a:solidFill>
                <a:schemeClr val="bg1"/>
              </a:solidFill>
              <a:latin typeface="+mj-lt"/>
            </a:endParaRPr>
          </a:p>
        </p:txBody>
      </p:sp>
      <p:sp>
        <p:nvSpPr>
          <p:cNvPr id="4" name="Slide Number Placeholder 3">
            <a:extLst>
              <a:ext uri="{FF2B5EF4-FFF2-40B4-BE49-F238E27FC236}">
                <a16:creationId xmlns:a16="http://schemas.microsoft.com/office/drawing/2014/main" id="{E855C22B-52CF-2B4F-0AB5-680D94388122}"/>
              </a:ext>
            </a:extLst>
          </p:cNvPr>
          <p:cNvSpPr>
            <a:spLocks noGrp="1"/>
          </p:cNvSpPr>
          <p:nvPr>
            <p:ph type="sldNum" sz="quarter" idx="10"/>
          </p:nvPr>
        </p:nvSpPr>
        <p:spPr/>
        <p:txBody>
          <a:bodyPr/>
          <a:lstStyle/>
          <a:p>
            <a:pPr>
              <a:defRPr/>
            </a:pPr>
            <a:fld id="{7180326F-E721-41DD-ABF0-E30673304D32}" type="slidenum">
              <a:rPr lang="it-IT" altLang="it-IT" smtClean="0"/>
              <a:pPr>
                <a:defRPr/>
              </a:pPr>
              <a:t>19</a:t>
            </a:fld>
            <a:endParaRPr lang="it-IT" altLang="it-IT"/>
          </a:p>
        </p:txBody>
      </p:sp>
      <p:sp>
        <p:nvSpPr>
          <p:cNvPr id="6" name="Title 13">
            <a:extLst>
              <a:ext uri="{FF2B5EF4-FFF2-40B4-BE49-F238E27FC236}">
                <a16:creationId xmlns:a16="http://schemas.microsoft.com/office/drawing/2014/main" id="{AF53E6B3-33E9-0680-1339-BE35BFFF518D}"/>
              </a:ext>
            </a:extLst>
          </p:cNvPr>
          <p:cNvSpPr>
            <a:spLocks noGrp="1"/>
          </p:cNvSpPr>
          <p:nvPr>
            <p:ph type="ctrTitle"/>
          </p:nvPr>
        </p:nvSpPr>
        <p:spPr>
          <a:xfrm>
            <a:off x="67950" y="157303"/>
            <a:ext cx="10363200" cy="584776"/>
          </a:xfrm>
        </p:spPr>
        <p:txBody>
          <a:bodyPr>
            <a:normAutofit/>
          </a:bodyPr>
          <a:lstStyle/>
          <a:p>
            <a:r>
              <a:rPr lang="it-IT" dirty="0"/>
              <a:t>Le attività legate alla Progettazione di una procedura di gara (3/4)</a:t>
            </a:r>
          </a:p>
        </p:txBody>
      </p:sp>
      <p:sp>
        <p:nvSpPr>
          <p:cNvPr id="8" name="TextBox 7">
            <a:extLst>
              <a:ext uri="{FF2B5EF4-FFF2-40B4-BE49-F238E27FC236}">
                <a16:creationId xmlns:a16="http://schemas.microsoft.com/office/drawing/2014/main" id="{8565009E-23ED-15A3-5286-88131DD6720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 name="Graphic 8" descr="Database with solid fill">
            <a:extLst>
              <a:ext uri="{FF2B5EF4-FFF2-40B4-BE49-F238E27FC236}">
                <a16:creationId xmlns:a16="http://schemas.microsoft.com/office/drawing/2014/main" id="{FB6F2316-80B6-9BF9-6E25-4CFEAF167E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92" y="2163495"/>
            <a:ext cx="753602" cy="753602"/>
          </a:xfrm>
          <a:prstGeom prst="rect">
            <a:avLst/>
          </a:prstGeom>
        </p:spPr>
      </p:pic>
      <p:pic>
        <p:nvPicPr>
          <p:cNvPr id="10" name="Picture 9">
            <a:extLst>
              <a:ext uri="{FF2B5EF4-FFF2-40B4-BE49-F238E27FC236}">
                <a16:creationId xmlns:a16="http://schemas.microsoft.com/office/drawing/2014/main" id="{7F4F7CFD-3DBE-E288-58A2-E2C0086485E0}"/>
              </a:ext>
            </a:extLst>
          </p:cNvPr>
          <p:cNvPicPr>
            <a:picLocks noChangeAspect="1"/>
          </p:cNvPicPr>
          <p:nvPr/>
        </p:nvPicPr>
        <p:blipFill rotWithShape="1">
          <a:blip r:embed="rId7"/>
          <a:srcRect l="49914"/>
          <a:stretch/>
        </p:blipFill>
        <p:spPr>
          <a:xfrm>
            <a:off x="4347" y="1954621"/>
            <a:ext cx="1551886" cy="3708000"/>
          </a:xfrm>
          <a:prstGeom prst="rect">
            <a:avLst/>
          </a:prstGeom>
        </p:spPr>
      </p:pic>
      <p:sp>
        <p:nvSpPr>
          <p:cNvPr id="11" name="TextBox 10">
            <a:extLst>
              <a:ext uri="{FF2B5EF4-FFF2-40B4-BE49-F238E27FC236}">
                <a16:creationId xmlns:a16="http://schemas.microsoft.com/office/drawing/2014/main" id="{23B3E35D-6466-F18E-178B-F7A93EB4F9DB}"/>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2" name="Graphic 11" descr="Database with solid fill">
            <a:extLst>
              <a:ext uri="{FF2B5EF4-FFF2-40B4-BE49-F238E27FC236}">
                <a16:creationId xmlns:a16="http://schemas.microsoft.com/office/drawing/2014/main" id="{828DA28E-A243-4C65-DCD0-316F400B31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004" y="2786614"/>
            <a:ext cx="504000" cy="504000"/>
          </a:xfrm>
          <a:prstGeom prst="rect">
            <a:avLst/>
          </a:prstGeom>
        </p:spPr>
      </p:pic>
      <p:sp>
        <p:nvSpPr>
          <p:cNvPr id="3" name="Segnaposto contenuto 9">
            <a:extLst>
              <a:ext uri="{FF2B5EF4-FFF2-40B4-BE49-F238E27FC236}">
                <a16:creationId xmlns:a16="http://schemas.microsoft.com/office/drawing/2014/main" id="{FD6E533F-3AAB-3032-9F44-BF00672C77E2}"/>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4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4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Definizione della Strategia di gara e pianificazione della procedura</a:t>
            </a:r>
          </a:p>
        </p:txBody>
      </p:sp>
      <p:sp>
        <p:nvSpPr>
          <p:cNvPr id="7" name="Rectangle 6">
            <a:extLst>
              <a:ext uri="{FF2B5EF4-FFF2-40B4-BE49-F238E27FC236}">
                <a16:creationId xmlns:a16="http://schemas.microsoft.com/office/drawing/2014/main" id="{0677FE9D-5E6D-9764-09BE-F60CA866431A}"/>
              </a:ext>
            </a:extLst>
          </p:cNvPr>
          <p:cNvSpPr/>
          <p:nvPr/>
        </p:nvSpPr>
        <p:spPr>
          <a:xfrm>
            <a:off x="1874901" y="2351314"/>
            <a:ext cx="9707499" cy="36279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90A5C10-B1A9-014D-6EBC-F12F804A567A}"/>
              </a:ext>
            </a:extLst>
          </p:cNvPr>
          <p:cNvSpPr txBox="1"/>
          <p:nvPr/>
        </p:nvSpPr>
        <p:spPr>
          <a:xfrm>
            <a:off x="1932394" y="1248546"/>
            <a:ext cx="479398" cy="68825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2</a:t>
            </a:r>
          </a:p>
        </p:txBody>
      </p:sp>
      <p:sp>
        <p:nvSpPr>
          <p:cNvPr id="14" name="Freeform 4">
            <a:extLst>
              <a:ext uri="{FF2B5EF4-FFF2-40B4-BE49-F238E27FC236}">
                <a16:creationId xmlns:a16="http://schemas.microsoft.com/office/drawing/2014/main" id="{B2211F3E-A3B3-8BDD-6D38-82A3E76ABB05}"/>
              </a:ext>
            </a:extLst>
          </p:cNvPr>
          <p:cNvSpPr>
            <a:spLocks/>
          </p:cNvSpPr>
          <p:nvPr/>
        </p:nvSpPr>
        <p:spPr bwMode="auto">
          <a:xfrm>
            <a:off x="3829378" y="3293745"/>
            <a:ext cx="2196000" cy="2088000"/>
          </a:xfrm>
          <a:custGeom>
            <a:avLst/>
            <a:gdLst>
              <a:gd name="T0" fmla="*/ 0 w 1461"/>
              <a:gd name="T1" fmla="*/ 0 h 1885"/>
              <a:gd name="T2" fmla="*/ 555 w 1461"/>
              <a:gd name="T3" fmla="*/ 0 h 1885"/>
              <a:gd name="T4" fmla="*/ 555 w 1461"/>
              <a:gd name="T5" fmla="*/ 10 h 1885"/>
              <a:gd name="T6" fmla="*/ 567 w 1461"/>
              <a:gd name="T7" fmla="*/ 10 h 1885"/>
              <a:gd name="T8" fmla="*/ 603 w 1461"/>
              <a:gd name="T9" fmla="*/ 8 h 1885"/>
              <a:gd name="T10" fmla="*/ 646 w 1461"/>
              <a:gd name="T11" fmla="*/ 12 h 1885"/>
              <a:gd name="T12" fmla="*/ 603 w 1461"/>
              <a:gd name="T13" fmla="*/ 15 h 1885"/>
              <a:gd name="T14" fmla="*/ 567 w 1461"/>
              <a:gd name="T15" fmla="*/ 13 h 1885"/>
              <a:gd name="T16" fmla="*/ 555 w 1461"/>
              <a:gd name="T17" fmla="*/ 13 h 1885"/>
              <a:gd name="T18" fmla="*/ 555 w 1461"/>
              <a:gd name="T19" fmla="*/ 24 h 1885"/>
              <a:gd name="T20" fmla="*/ 0 w 1461"/>
              <a:gd name="T21" fmla="*/ 24 h 1885"/>
              <a:gd name="T22" fmla="*/ 0 w 1461"/>
              <a:gd name="T23" fmla="*/ 13 h 1885"/>
              <a:gd name="T24" fmla="*/ 12 w 1461"/>
              <a:gd name="T25" fmla="*/ 13 h 1885"/>
              <a:gd name="T26" fmla="*/ 47 w 1461"/>
              <a:gd name="T27" fmla="*/ 15 h 1885"/>
              <a:gd name="T28" fmla="*/ 92 w 1461"/>
              <a:gd name="T29" fmla="*/ 12 h 1885"/>
              <a:gd name="T30" fmla="*/ 49 w 1461"/>
              <a:gd name="T31" fmla="*/ 8 h 1885"/>
              <a:gd name="T32" fmla="*/ 11 w 1461"/>
              <a:gd name="T33" fmla="*/ 10 h 1885"/>
              <a:gd name="T34" fmla="*/ 0 w 1461"/>
              <a:gd name="T35" fmla="*/ 10 h 1885"/>
              <a:gd name="T36" fmla="*/ 0 w 1461"/>
              <a:gd name="T37" fmla="*/ 0 h 1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1885"/>
              <a:gd name="T59" fmla="*/ 1461 w 1461"/>
              <a:gd name="T60" fmla="*/ 1885 h 1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1885">
                <a:moveTo>
                  <a:pt x="0" y="0"/>
                </a:moveTo>
                <a:lnTo>
                  <a:pt x="1254" y="0"/>
                </a:lnTo>
                <a:lnTo>
                  <a:pt x="1254" y="808"/>
                </a:lnTo>
                <a:lnTo>
                  <a:pt x="1281" y="808"/>
                </a:lnTo>
                <a:cubicBezTo>
                  <a:pt x="1281" y="808"/>
                  <a:pt x="1308" y="673"/>
                  <a:pt x="1365" y="673"/>
                </a:cubicBezTo>
                <a:cubicBezTo>
                  <a:pt x="1422" y="673"/>
                  <a:pt x="1461" y="852"/>
                  <a:pt x="1461" y="942"/>
                </a:cubicBezTo>
                <a:cubicBezTo>
                  <a:pt x="1461" y="1032"/>
                  <a:pt x="1426" y="1212"/>
                  <a:pt x="1365" y="1212"/>
                </a:cubicBezTo>
                <a:cubicBezTo>
                  <a:pt x="1304" y="1212"/>
                  <a:pt x="1299" y="1093"/>
                  <a:pt x="1281" y="1069"/>
                </a:cubicBezTo>
                <a:lnTo>
                  <a:pt x="1254" y="1068"/>
                </a:lnTo>
                <a:lnTo>
                  <a:pt x="1254" y="1885"/>
                </a:lnTo>
                <a:lnTo>
                  <a:pt x="0" y="1885"/>
                </a:lnTo>
                <a:lnTo>
                  <a:pt x="0" y="1069"/>
                </a:lnTo>
                <a:lnTo>
                  <a:pt x="27" y="1069"/>
                </a:lnTo>
                <a:cubicBezTo>
                  <a:pt x="27" y="1069"/>
                  <a:pt x="44" y="1210"/>
                  <a:pt x="106" y="1210"/>
                </a:cubicBezTo>
                <a:cubicBezTo>
                  <a:pt x="168" y="1210"/>
                  <a:pt x="206" y="1031"/>
                  <a:pt x="207" y="942"/>
                </a:cubicBezTo>
                <a:cubicBezTo>
                  <a:pt x="208" y="853"/>
                  <a:pt x="166" y="673"/>
                  <a:pt x="111" y="673"/>
                </a:cubicBezTo>
                <a:cubicBezTo>
                  <a:pt x="56" y="673"/>
                  <a:pt x="43" y="786"/>
                  <a:pt x="25" y="808"/>
                </a:cubicBezTo>
                <a:lnTo>
                  <a:pt x="0" y="808"/>
                </a:lnTo>
                <a:lnTo>
                  <a:pt x="0" y="0"/>
                </a:lnTo>
                <a:close/>
              </a:path>
            </a:pathLst>
          </a:custGeom>
          <a:solidFill>
            <a:srgbClr val="FFE181"/>
          </a:solidFill>
          <a:ln w="9525">
            <a:noFill/>
            <a:round/>
            <a:headEnd/>
            <a:tailEnd/>
          </a:ln>
        </p:spPr>
        <p:txBody>
          <a:bodyPr wrap="none" lIns="0" tIns="0" rIns="0" bIns="0" anchor="ctr"/>
          <a:lstStyle/>
          <a:p>
            <a:pPr eaLnBrk="1" hangingPunct="1">
              <a:spcBef>
                <a:spcPct val="20000"/>
              </a:spcBef>
            </a:pPr>
            <a:endParaRPr lang="en-GB" sz="1100" dirty="0">
              <a:solidFill>
                <a:srgbClr val="92D400"/>
              </a:solidFill>
              <a:latin typeface="Aptos" panose="020B0004020202020204" pitchFamily="34" charset="0"/>
              <a:cs typeface="Arial" pitchFamily="34" charset="0"/>
            </a:endParaRPr>
          </a:p>
        </p:txBody>
      </p:sp>
      <p:sp>
        <p:nvSpPr>
          <p:cNvPr id="15" name="Freeform 7">
            <a:extLst>
              <a:ext uri="{FF2B5EF4-FFF2-40B4-BE49-F238E27FC236}">
                <a16:creationId xmlns:a16="http://schemas.microsoft.com/office/drawing/2014/main" id="{93919388-603E-8F92-CB9C-BFB699AD050A}"/>
              </a:ext>
            </a:extLst>
          </p:cNvPr>
          <p:cNvSpPr>
            <a:spLocks/>
          </p:cNvSpPr>
          <p:nvPr/>
        </p:nvSpPr>
        <p:spPr bwMode="auto">
          <a:xfrm>
            <a:off x="1932394" y="3293745"/>
            <a:ext cx="2196000" cy="2088000"/>
          </a:xfrm>
          <a:custGeom>
            <a:avLst/>
            <a:gdLst>
              <a:gd name="T0" fmla="*/ 0 w 1461"/>
              <a:gd name="T1" fmla="*/ 0 h 1885"/>
              <a:gd name="T2" fmla="*/ 557 w 1461"/>
              <a:gd name="T3" fmla="*/ 0 h 1885"/>
              <a:gd name="T4" fmla="*/ 557 w 1461"/>
              <a:gd name="T5" fmla="*/ 10 h 1885"/>
              <a:gd name="T6" fmla="*/ 569 w 1461"/>
              <a:gd name="T7" fmla="*/ 10 h 1885"/>
              <a:gd name="T8" fmla="*/ 605 w 1461"/>
              <a:gd name="T9" fmla="*/ 8 h 1885"/>
              <a:gd name="T10" fmla="*/ 649 w 1461"/>
              <a:gd name="T11" fmla="*/ 12 h 1885"/>
              <a:gd name="T12" fmla="*/ 605 w 1461"/>
              <a:gd name="T13" fmla="*/ 15 h 1885"/>
              <a:gd name="T14" fmla="*/ 569 w 1461"/>
              <a:gd name="T15" fmla="*/ 13 h 1885"/>
              <a:gd name="T16" fmla="*/ 557 w 1461"/>
              <a:gd name="T17" fmla="*/ 13 h 1885"/>
              <a:gd name="T18" fmla="*/ 557 w 1461"/>
              <a:gd name="T19" fmla="*/ 24 h 1885"/>
              <a:gd name="T20" fmla="*/ 0 w 1461"/>
              <a:gd name="T21" fmla="*/ 24 h 1885"/>
              <a:gd name="T22" fmla="*/ 0 w 1461"/>
              <a:gd name="T23" fmla="*/ 0 h 18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1"/>
              <a:gd name="T37" fmla="*/ 0 h 1885"/>
              <a:gd name="T38" fmla="*/ 1461 w 1461"/>
              <a:gd name="T39" fmla="*/ 1885 h 18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1" h="1885">
                <a:moveTo>
                  <a:pt x="0" y="0"/>
                </a:moveTo>
                <a:lnTo>
                  <a:pt x="1254" y="0"/>
                </a:lnTo>
                <a:lnTo>
                  <a:pt x="1254" y="808"/>
                </a:lnTo>
                <a:lnTo>
                  <a:pt x="1281" y="808"/>
                </a:lnTo>
                <a:cubicBezTo>
                  <a:pt x="1281" y="808"/>
                  <a:pt x="1308" y="673"/>
                  <a:pt x="1365" y="673"/>
                </a:cubicBezTo>
                <a:cubicBezTo>
                  <a:pt x="1422" y="673"/>
                  <a:pt x="1461" y="852"/>
                  <a:pt x="1461" y="942"/>
                </a:cubicBezTo>
                <a:cubicBezTo>
                  <a:pt x="1461" y="1032"/>
                  <a:pt x="1426" y="1212"/>
                  <a:pt x="1365" y="1212"/>
                </a:cubicBezTo>
                <a:cubicBezTo>
                  <a:pt x="1304" y="1212"/>
                  <a:pt x="1299" y="1093"/>
                  <a:pt x="1281" y="1069"/>
                </a:cubicBezTo>
                <a:lnTo>
                  <a:pt x="1254" y="1068"/>
                </a:lnTo>
                <a:lnTo>
                  <a:pt x="1254" y="1885"/>
                </a:lnTo>
                <a:lnTo>
                  <a:pt x="0" y="1885"/>
                </a:lnTo>
                <a:lnTo>
                  <a:pt x="0" y="0"/>
                </a:lnTo>
                <a:close/>
              </a:path>
            </a:pathLst>
          </a:custGeom>
          <a:solidFill>
            <a:srgbClr val="FFF9E5"/>
          </a:solidFill>
          <a:ln w="9525">
            <a:noFill/>
            <a:round/>
            <a:headEnd/>
            <a:tailEnd/>
          </a:ln>
        </p:spPr>
        <p:txBody>
          <a:bodyPr wrap="none" lIns="0" tIns="0" rIns="0" bIns="0" anchor="ctr"/>
          <a:lstStyle/>
          <a:p>
            <a:pPr eaLnBrk="1" hangingPunct="1">
              <a:spcBef>
                <a:spcPct val="20000"/>
              </a:spcBef>
            </a:pPr>
            <a:endParaRPr lang="en-GB" sz="1100" dirty="0">
              <a:solidFill>
                <a:srgbClr val="002776"/>
              </a:solidFill>
              <a:latin typeface="Aptos" panose="020B0004020202020204" pitchFamily="34" charset="0"/>
              <a:cs typeface="Arial" pitchFamily="34" charset="0"/>
            </a:endParaRPr>
          </a:p>
        </p:txBody>
      </p:sp>
      <p:sp>
        <p:nvSpPr>
          <p:cNvPr id="16" name="Freeform 4">
            <a:extLst>
              <a:ext uri="{FF2B5EF4-FFF2-40B4-BE49-F238E27FC236}">
                <a16:creationId xmlns:a16="http://schemas.microsoft.com/office/drawing/2014/main" id="{44B6A1A0-A089-4834-663E-22F67CD2B1DD}"/>
              </a:ext>
            </a:extLst>
          </p:cNvPr>
          <p:cNvSpPr>
            <a:spLocks/>
          </p:cNvSpPr>
          <p:nvPr/>
        </p:nvSpPr>
        <p:spPr bwMode="auto">
          <a:xfrm>
            <a:off x="5710478" y="3293745"/>
            <a:ext cx="2196000" cy="2088000"/>
          </a:xfrm>
          <a:custGeom>
            <a:avLst/>
            <a:gdLst>
              <a:gd name="T0" fmla="*/ 0 w 1461"/>
              <a:gd name="T1" fmla="*/ 0 h 1885"/>
              <a:gd name="T2" fmla="*/ 555 w 1461"/>
              <a:gd name="T3" fmla="*/ 0 h 1885"/>
              <a:gd name="T4" fmla="*/ 555 w 1461"/>
              <a:gd name="T5" fmla="*/ 10 h 1885"/>
              <a:gd name="T6" fmla="*/ 567 w 1461"/>
              <a:gd name="T7" fmla="*/ 10 h 1885"/>
              <a:gd name="T8" fmla="*/ 603 w 1461"/>
              <a:gd name="T9" fmla="*/ 8 h 1885"/>
              <a:gd name="T10" fmla="*/ 646 w 1461"/>
              <a:gd name="T11" fmla="*/ 12 h 1885"/>
              <a:gd name="T12" fmla="*/ 603 w 1461"/>
              <a:gd name="T13" fmla="*/ 15 h 1885"/>
              <a:gd name="T14" fmla="*/ 567 w 1461"/>
              <a:gd name="T15" fmla="*/ 13 h 1885"/>
              <a:gd name="T16" fmla="*/ 555 w 1461"/>
              <a:gd name="T17" fmla="*/ 13 h 1885"/>
              <a:gd name="T18" fmla="*/ 555 w 1461"/>
              <a:gd name="T19" fmla="*/ 24 h 1885"/>
              <a:gd name="T20" fmla="*/ 0 w 1461"/>
              <a:gd name="T21" fmla="*/ 24 h 1885"/>
              <a:gd name="T22" fmla="*/ 0 w 1461"/>
              <a:gd name="T23" fmla="*/ 13 h 1885"/>
              <a:gd name="T24" fmla="*/ 12 w 1461"/>
              <a:gd name="T25" fmla="*/ 13 h 1885"/>
              <a:gd name="T26" fmla="*/ 47 w 1461"/>
              <a:gd name="T27" fmla="*/ 15 h 1885"/>
              <a:gd name="T28" fmla="*/ 92 w 1461"/>
              <a:gd name="T29" fmla="*/ 12 h 1885"/>
              <a:gd name="T30" fmla="*/ 49 w 1461"/>
              <a:gd name="T31" fmla="*/ 8 h 1885"/>
              <a:gd name="T32" fmla="*/ 11 w 1461"/>
              <a:gd name="T33" fmla="*/ 10 h 1885"/>
              <a:gd name="T34" fmla="*/ 0 w 1461"/>
              <a:gd name="T35" fmla="*/ 10 h 1885"/>
              <a:gd name="T36" fmla="*/ 0 w 1461"/>
              <a:gd name="T37" fmla="*/ 0 h 1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1885"/>
              <a:gd name="T59" fmla="*/ 1461 w 1461"/>
              <a:gd name="T60" fmla="*/ 1885 h 1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1885">
                <a:moveTo>
                  <a:pt x="0" y="0"/>
                </a:moveTo>
                <a:lnTo>
                  <a:pt x="1254" y="0"/>
                </a:lnTo>
                <a:lnTo>
                  <a:pt x="1254" y="808"/>
                </a:lnTo>
                <a:lnTo>
                  <a:pt x="1281" y="808"/>
                </a:lnTo>
                <a:cubicBezTo>
                  <a:pt x="1281" y="808"/>
                  <a:pt x="1308" y="673"/>
                  <a:pt x="1365" y="673"/>
                </a:cubicBezTo>
                <a:cubicBezTo>
                  <a:pt x="1422" y="673"/>
                  <a:pt x="1461" y="852"/>
                  <a:pt x="1461" y="942"/>
                </a:cubicBezTo>
                <a:cubicBezTo>
                  <a:pt x="1461" y="1032"/>
                  <a:pt x="1426" y="1212"/>
                  <a:pt x="1365" y="1212"/>
                </a:cubicBezTo>
                <a:cubicBezTo>
                  <a:pt x="1304" y="1212"/>
                  <a:pt x="1299" y="1093"/>
                  <a:pt x="1281" y="1069"/>
                </a:cubicBezTo>
                <a:lnTo>
                  <a:pt x="1254" y="1068"/>
                </a:lnTo>
                <a:lnTo>
                  <a:pt x="1254" y="1885"/>
                </a:lnTo>
                <a:lnTo>
                  <a:pt x="0" y="1885"/>
                </a:lnTo>
                <a:lnTo>
                  <a:pt x="0" y="1069"/>
                </a:lnTo>
                <a:lnTo>
                  <a:pt x="27" y="1069"/>
                </a:lnTo>
                <a:cubicBezTo>
                  <a:pt x="27" y="1069"/>
                  <a:pt x="44" y="1210"/>
                  <a:pt x="106" y="1210"/>
                </a:cubicBezTo>
                <a:cubicBezTo>
                  <a:pt x="168" y="1210"/>
                  <a:pt x="206" y="1031"/>
                  <a:pt x="207" y="942"/>
                </a:cubicBezTo>
                <a:cubicBezTo>
                  <a:pt x="208" y="853"/>
                  <a:pt x="166" y="673"/>
                  <a:pt x="111" y="673"/>
                </a:cubicBezTo>
                <a:cubicBezTo>
                  <a:pt x="56" y="673"/>
                  <a:pt x="43" y="786"/>
                  <a:pt x="25" y="808"/>
                </a:cubicBezTo>
                <a:lnTo>
                  <a:pt x="0" y="808"/>
                </a:lnTo>
                <a:lnTo>
                  <a:pt x="0" y="0"/>
                </a:lnTo>
                <a:close/>
              </a:path>
            </a:pathLst>
          </a:custGeom>
          <a:solidFill>
            <a:schemeClr val="accent1">
              <a:lumMod val="40000"/>
              <a:lumOff val="60000"/>
            </a:schemeClr>
          </a:solidFill>
          <a:ln w="9525">
            <a:noFill/>
            <a:round/>
            <a:headEnd/>
            <a:tailEnd/>
          </a:ln>
        </p:spPr>
        <p:txBody>
          <a:bodyPr wrap="none" lIns="0" tIns="0" rIns="0" bIns="0" anchor="ctr"/>
          <a:lstStyle/>
          <a:p>
            <a:pPr eaLnBrk="1" hangingPunct="1">
              <a:spcBef>
                <a:spcPct val="20000"/>
              </a:spcBef>
            </a:pPr>
            <a:endParaRPr lang="en-GB" sz="1100" dirty="0">
              <a:solidFill>
                <a:srgbClr val="92D400"/>
              </a:solidFill>
              <a:latin typeface="Aptos" panose="020B0004020202020204" pitchFamily="34" charset="0"/>
              <a:cs typeface="Arial" pitchFamily="34" charset="0"/>
            </a:endParaRPr>
          </a:p>
        </p:txBody>
      </p:sp>
      <p:sp>
        <p:nvSpPr>
          <p:cNvPr id="17" name="Freeform 4">
            <a:extLst>
              <a:ext uri="{FF2B5EF4-FFF2-40B4-BE49-F238E27FC236}">
                <a16:creationId xmlns:a16="http://schemas.microsoft.com/office/drawing/2014/main" id="{17319E10-3C9D-968E-ECBD-B62B0F50A860}"/>
              </a:ext>
            </a:extLst>
          </p:cNvPr>
          <p:cNvSpPr>
            <a:spLocks/>
          </p:cNvSpPr>
          <p:nvPr/>
        </p:nvSpPr>
        <p:spPr bwMode="auto">
          <a:xfrm>
            <a:off x="7591578" y="3293745"/>
            <a:ext cx="2196000" cy="2088000"/>
          </a:xfrm>
          <a:custGeom>
            <a:avLst/>
            <a:gdLst>
              <a:gd name="T0" fmla="*/ 0 w 1461"/>
              <a:gd name="T1" fmla="*/ 0 h 1885"/>
              <a:gd name="T2" fmla="*/ 555 w 1461"/>
              <a:gd name="T3" fmla="*/ 0 h 1885"/>
              <a:gd name="T4" fmla="*/ 555 w 1461"/>
              <a:gd name="T5" fmla="*/ 10 h 1885"/>
              <a:gd name="T6" fmla="*/ 567 w 1461"/>
              <a:gd name="T7" fmla="*/ 10 h 1885"/>
              <a:gd name="T8" fmla="*/ 603 w 1461"/>
              <a:gd name="T9" fmla="*/ 8 h 1885"/>
              <a:gd name="T10" fmla="*/ 646 w 1461"/>
              <a:gd name="T11" fmla="*/ 12 h 1885"/>
              <a:gd name="T12" fmla="*/ 603 w 1461"/>
              <a:gd name="T13" fmla="*/ 15 h 1885"/>
              <a:gd name="T14" fmla="*/ 567 w 1461"/>
              <a:gd name="T15" fmla="*/ 13 h 1885"/>
              <a:gd name="T16" fmla="*/ 555 w 1461"/>
              <a:gd name="T17" fmla="*/ 13 h 1885"/>
              <a:gd name="T18" fmla="*/ 555 w 1461"/>
              <a:gd name="T19" fmla="*/ 24 h 1885"/>
              <a:gd name="T20" fmla="*/ 0 w 1461"/>
              <a:gd name="T21" fmla="*/ 24 h 1885"/>
              <a:gd name="T22" fmla="*/ 0 w 1461"/>
              <a:gd name="T23" fmla="*/ 13 h 1885"/>
              <a:gd name="T24" fmla="*/ 12 w 1461"/>
              <a:gd name="T25" fmla="*/ 13 h 1885"/>
              <a:gd name="T26" fmla="*/ 47 w 1461"/>
              <a:gd name="T27" fmla="*/ 15 h 1885"/>
              <a:gd name="T28" fmla="*/ 92 w 1461"/>
              <a:gd name="T29" fmla="*/ 12 h 1885"/>
              <a:gd name="T30" fmla="*/ 49 w 1461"/>
              <a:gd name="T31" fmla="*/ 8 h 1885"/>
              <a:gd name="T32" fmla="*/ 11 w 1461"/>
              <a:gd name="T33" fmla="*/ 10 h 1885"/>
              <a:gd name="T34" fmla="*/ 0 w 1461"/>
              <a:gd name="T35" fmla="*/ 10 h 1885"/>
              <a:gd name="T36" fmla="*/ 0 w 1461"/>
              <a:gd name="T37" fmla="*/ 0 h 1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1885"/>
              <a:gd name="T59" fmla="*/ 1461 w 1461"/>
              <a:gd name="T60" fmla="*/ 1885 h 1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1885">
                <a:moveTo>
                  <a:pt x="0" y="0"/>
                </a:moveTo>
                <a:lnTo>
                  <a:pt x="1254" y="0"/>
                </a:lnTo>
                <a:lnTo>
                  <a:pt x="1254" y="808"/>
                </a:lnTo>
                <a:lnTo>
                  <a:pt x="1281" y="808"/>
                </a:lnTo>
                <a:cubicBezTo>
                  <a:pt x="1281" y="808"/>
                  <a:pt x="1308" y="673"/>
                  <a:pt x="1365" y="673"/>
                </a:cubicBezTo>
                <a:cubicBezTo>
                  <a:pt x="1422" y="673"/>
                  <a:pt x="1461" y="852"/>
                  <a:pt x="1461" y="942"/>
                </a:cubicBezTo>
                <a:cubicBezTo>
                  <a:pt x="1461" y="1032"/>
                  <a:pt x="1426" y="1212"/>
                  <a:pt x="1365" y="1212"/>
                </a:cubicBezTo>
                <a:cubicBezTo>
                  <a:pt x="1304" y="1212"/>
                  <a:pt x="1299" y="1093"/>
                  <a:pt x="1281" y="1069"/>
                </a:cubicBezTo>
                <a:lnTo>
                  <a:pt x="1254" y="1068"/>
                </a:lnTo>
                <a:lnTo>
                  <a:pt x="1254" y="1885"/>
                </a:lnTo>
                <a:lnTo>
                  <a:pt x="0" y="1885"/>
                </a:lnTo>
                <a:lnTo>
                  <a:pt x="0" y="1069"/>
                </a:lnTo>
                <a:lnTo>
                  <a:pt x="27" y="1069"/>
                </a:lnTo>
                <a:cubicBezTo>
                  <a:pt x="27" y="1069"/>
                  <a:pt x="44" y="1210"/>
                  <a:pt x="106" y="1210"/>
                </a:cubicBezTo>
                <a:cubicBezTo>
                  <a:pt x="168" y="1210"/>
                  <a:pt x="206" y="1031"/>
                  <a:pt x="207" y="942"/>
                </a:cubicBezTo>
                <a:cubicBezTo>
                  <a:pt x="208" y="853"/>
                  <a:pt x="166" y="673"/>
                  <a:pt x="111" y="673"/>
                </a:cubicBezTo>
                <a:cubicBezTo>
                  <a:pt x="56" y="673"/>
                  <a:pt x="43" y="786"/>
                  <a:pt x="25" y="808"/>
                </a:cubicBezTo>
                <a:lnTo>
                  <a:pt x="0" y="808"/>
                </a:lnTo>
                <a:lnTo>
                  <a:pt x="0" y="0"/>
                </a:lnTo>
                <a:close/>
              </a:path>
            </a:pathLst>
          </a:custGeom>
          <a:solidFill>
            <a:schemeClr val="accent2">
              <a:lumMod val="20000"/>
              <a:lumOff val="80000"/>
            </a:schemeClr>
          </a:solidFill>
          <a:ln w="9525">
            <a:noFill/>
            <a:round/>
            <a:headEnd/>
            <a:tailEnd/>
          </a:ln>
        </p:spPr>
        <p:txBody>
          <a:bodyPr wrap="none" lIns="0" tIns="0" rIns="0" bIns="0" anchor="ctr"/>
          <a:lstStyle/>
          <a:p>
            <a:pPr eaLnBrk="1" hangingPunct="1">
              <a:spcBef>
                <a:spcPct val="20000"/>
              </a:spcBef>
            </a:pPr>
            <a:endParaRPr lang="en-GB" sz="1100" dirty="0">
              <a:solidFill>
                <a:srgbClr val="92D400"/>
              </a:solidFill>
              <a:latin typeface="Aptos" panose="020B0004020202020204" pitchFamily="34" charset="0"/>
              <a:cs typeface="Arial" pitchFamily="34" charset="0"/>
            </a:endParaRPr>
          </a:p>
        </p:txBody>
      </p:sp>
      <p:sp>
        <p:nvSpPr>
          <p:cNvPr id="18" name="Freeform 4">
            <a:extLst>
              <a:ext uri="{FF2B5EF4-FFF2-40B4-BE49-F238E27FC236}">
                <a16:creationId xmlns:a16="http://schemas.microsoft.com/office/drawing/2014/main" id="{39DD31CD-9104-C4DD-27EC-759C849D252E}"/>
              </a:ext>
            </a:extLst>
          </p:cNvPr>
          <p:cNvSpPr>
            <a:spLocks/>
          </p:cNvSpPr>
          <p:nvPr/>
        </p:nvSpPr>
        <p:spPr bwMode="auto">
          <a:xfrm>
            <a:off x="9472678" y="3293745"/>
            <a:ext cx="2124000" cy="2088000"/>
          </a:xfrm>
          <a:custGeom>
            <a:avLst/>
            <a:gdLst>
              <a:gd name="T0" fmla="*/ 0 w 1461"/>
              <a:gd name="T1" fmla="*/ 0 h 1885"/>
              <a:gd name="T2" fmla="*/ 555 w 1461"/>
              <a:gd name="T3" fmla="*/ 0 h 1885"/>
              <a:gd name="T4" fmla="*/ 555 w 1461"/>
              <a:gd name="T5" fmla="*/ 10 h 1885"/>
              <a:gd name="T6" fmla="*/ 567 w 1461"/>
              <a:gd name="T7" fmla="*/ 10 h 1885"/>
              <a:gd name="T8" fmla="*/ 603 w 1461"/>
              <a:gd name="T9" fmla="*/ 8 h 1885"/>
              <a:gd name="T10" fmla="*/ 646 w 1461"/>
              <a:gd name="T11" fmla="*/ 12 h 1885"/>
              <a:gd name="T12" fmla="*/ 603 w 1461"/>
              <a:gd name="T13" fmla="*/ 15 h 1885"/>
              <a:gd name="T14" fmla="*/ 567 w 1461"/>
              <a:gd name="T15" fmla="*/ 13 h 1885"/>
              <a:gd name="T16" fmla="*/ 555 w 1461"/>
              <a:gd name="T17" fmla="*/ 13 h 1885"/>
              <a:gd name="T18" fmla="*/ 555 w 1461"/>
              <a:gd name="T19" fmla="*/ 24 h 1885"/>
              <a:gd name="T20" fmla="*/ 0 w 1461"/>
              <a:gd name="T21" fmla="*/ 24 h 1885"/>
              <a:gd name="T22" fmla="*/ 0 w 1461"/>
              <a:gd name="T23" fmla="*/ 13 h 1885"/>
              <a:gd name="T24" fmla="*/ 12 w 1461"/>
              <a:gd name="T25" fmla="*/ 13 h 1885"/>
              <a:gd name="T26" fmla="*/ 47 w 1461"/>
              <a:gd name="T27" fmla="*/ 15 h 1885"/>
              <a:gd name="T28" fmla="*/ 92 w 1461"/>
              <a:gd name="T29" fmla="*/ 12 h 1885"/>
              <a:gd name="T30" fmla="*/ 49 w 1461"/>
              <a:gd name="T31" fmla="*/ 8 h 1885"/>
              <a:gd name="T32" fmla="*/ 11 w 1461"/>
              <a:gd name="T33" fmla="*/ 10 h 1885"/>
              <a:gd name="T34" fmla="*/ 0 w 1461"/>
              <a:gd name="T35" fmla="*/ 10 h 1885"/>
              <a:gd name="T36" fmla="*/ 0 w 1461"/>
              <a:gd name="T37" fmla="*/ 0 h 18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1"/>
              <a:gd name="T58" fmla="*/ 0 h 1885"/>
              <a:gd name="T59" fmla="*/ 1461 w 1461"/>
              <a:gd name="T60" fmla="*/ 1885 h 18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1" h="1885">
                <a:moveTo>
                  <a:pt x="0" y="0"/>
                </a:moveTo>
                <a:lnTo>
                  <a:pt x="1254" y="0"/>
                </a:lnTo>
                <a:lnTo>
                  <a:pt x="1254" y="808"/>
                </a:lnTo>
                <a:lnTo>
                  <a:pt x="1281" y="808"/>
                </a:lnTo>
                <a:cubicBezTo>
                  <a:pt x="1281" y="808"/>
                  <a:pt x="1308" y="673"/>
                  <a:pt x="1365" y="673"/>
                </a:cubicBezTo>
                <a:cubicBezTo>
                  <a:pt x="1422" y="673"/>
                  <a:pt x="1461" y="852"/>
                  <a:pt x="1461" y="942"/>
                </a:cubicBezTo>
                <a:cubicBezTo>
                  <a:pt x="1461" y="1032"/>
                  <a:pt x="1426" y="1212"/>
                  <a:pt x="1365" y="1212"/>
                </a:cubicBezTo>
                <a:cubicBezTo>
                  <a:pt x="1304" y="1212"/>
                  <a:pt x="1299" y="1093"/>
                  <a:pt x="1281" y="1069"/>
                </a:cubicBezTo>
                <a:lnTo>
                  <a:pt x="1254" y="1068"/>
                </a:lnTo>
                <a:lnTo>
                  <a:pt x="1254" y="1885"/>
                </a:lnTo>
                <a:lnTo>
                  <a:pt x="0" y="1885"/>
                </a:lnTo>
                <a:lnTo>
                  <a:pt x="0" y="1069"/>
                </a:lnTo>
                <a:lnTo>
                  <a:pt x="27" y="1069"/>
                </a:lnTo>
                <a:cubicBezTo>
                  <a:pt x="27" y="1069"/>
                  <a:pt x="44" y="1210"/>
                  <a:pt x="106" y="1210"/>
                </a:cubicBezTo>
                <a:cubicBezTo>
                  <a:pt x="168" y="1210"/>
                  <a:pt x="206" y="1031"/>
                  <a:pt x="207" y="942"/>
                </a:cubicBezTo>
                <a:cubicBezTo>
                  <a:pt x="208" y="853"/>
                  <a:pt x="166" y="673"/>
                  <a:pt x="111" y="673"/>
                </a:cubicBezTo>
                <a:cubicBezTo>
                  <a:pt x="56" y="673"/>
                  <a:pt x="43" y="786"/>
                  <a:pt x="25" y="808"/>
                </a:cubicBezTo>
                <a:lnTo>
                  <a:pt x="0" y="808"/>
                </a:lnTo>
                <a:lnTo>
                  <a:pt x="0" y="0"/>
                </a:lnTo>
                <a:close/>
              </a:path>
            </a:pathLst>
          </a:custGeom>
          <a:solidFill>
            <a:schemeClr val="accent3">
              <a:lumMod val="20000"/>
              <a:lumOff val="80000"/>
            </a:schemeClr>
          </a:solidFill>
          <a:ln w="9525">
            <a:noFill/>
            <a:round/>
            <a:headEnd/>
            <a:tailEnd/>
          </a:ln>
        </p:spPr>
        <p:txBody>
          <a:bodyPr wrap="none" lIns="0" tIns="0" rIns="0" bIns="0" anchor="ctr"/>
          <a:lstStyle/>
          <a:p>
            <a:pPr eaLnBrk="1" hangingPunct="1">
              <a:spcBef>
                <a:spcPct val="20000"/>
              </a:spcBef>
            </a:pPr>
            <a:endParaRPr lang="en-GB" sz="1100" dirty="0">
              <a:solidFill>
                <a:srgbClr val="92D400"/>
              </a:solidFill>
              <a:latin typeface="Aptos" panose="020B0004020202020204" pitchFamily="34" charset="0"/>
              <a:cs typeface="Arial" pitchFamily="34" charset="0"/>
            </a:endParaRPr>
          </a:p>
        </p:txBody>
      </p:sp>
      <p:sp>
        <p:nvSpPr>
          <p:cNvPr id="19" name="TextBox 18">
            <a:extLst>
              <a:ext uri="{FF2B5EF4-FFF2-40B4-BE49-F238E27FC236}">
                <a16:creationId xmlns:a16="http://schemas.microsoft.com/office/drawing/2014/main" id="{5ED2669D-7D42-45E8-DBEB-B72037287B45}"/>
              </a:ext>
            </a:extLst>
          </p:cNvPr>
          <p:cNvSpPr txBox="1"/>
          <p:nvPr/>
        </p:nvSpPr>
        <p:spPr>
          <a:xfrm>
            <a:off x="2114237" y="3891469"/>
            <a:ext cx="1477996" cy="1054135"/>
          </a:xfrm>
          <a:prstGeom prst="rect">
            <a:avLst/>
          </a:prstGeom>
          <a:noFill/>
        </p:spPr>
        <p:txBody>
          <a:bodyPr wrap="square" rtlCol="0">
            <a:spAutoFit/>
          </a:bodyPr>
          <a:lstStyle/>
          <a:p>
            <a:pPr algn="ctr"/>
            <a:r>
              <a:rPr lang="it-IT" sz="1250" b="1" kern="0" dirty="0">
                <a:latin typeface="+mj-lt"/>
              </a:rPr>
              <a:t>Definizione della strategia di gara: </a:t>
            </a:r>
            <a:r>
              <a:rPr lang="it-IT" sz="1250" kern="0" dirty="0">
                <a:latin typeface="+mj-lt"/>
              </a:rPr>
              <a:t>tipologia, durata, lotti, basi d’asta,</a:t>
            </a:r>
          </a:p>
          <a:p>
            <a:pPr algn="ctr"/>
            <a:r>
              <a:rPr lang="it-IT" sz="1250" kern="0" dirty="0">
                <a:latin typeface="+mj-lt"/>
              </a:rPr>
              <a:t>…</a:t>
            </a:r>
            <a:endParaRPr lang="en-US" sz="1250" dirty="0">
              <a:latin typeface="+mj-lt"/>
            </a:endParaRPr>
          </a:p>
        </p:txBody>
      </p:sp>
      <p:sp>
        <p:nvSpPr>
          <p:cNvPr id="20" name="TextBox 19">
            <a:extLst>
              <a:ext uri="{FF2B5EF4-FFF2-40B4-BE49-F238E27FC236}">
                <a16:creationId xmlns:a16="http://schemas.microsoft.com/office/drawing/2014/main" id="{AB227552-3FB2-4C41-2E50-84CECA4B3782}"/>
              </a:ext>
            </a:extLst>
          </p:cNvPr>
          <p:cNvSpPr txBox="1"/>
          <p:nvPr/>
        </p:nvSpPr>
        <p:spPr>
          <a:xfrm>
            <a:off x="3579533" y="3425957"/>
            <a:ext cx="2196001" cy="1823576"/>
          </a:xfrm>
          <a:prstGeom prst="rect">
            <a:avLst/>
          </a:prstGeom>
          <a:noFill/>
        </p:spPr>
        <p:txBody>
          <a:bodyPr wrap="square" rtlCol="0">
            <a:spAutoFit/>
          </a:bodyPr>
          <a:lstStyle/>
          <a:p>
            <a:pPr lvl="1" algn="ctr">
              <a:defRPr/>
            </a:pPr>
            <a:r>
              <a:rPr lang="it-IT" sz="1250" b="1" kern="0" dirty="0">
                <a:latin typeface="+mj-lt"/>
              </a:rPr>
              <a:t>Definizione di criteri di valutazione e requisiti di partecipazione:  </a:t>
            </a:r>
          </a:p>
          <a:p>
            <a:pPr lvl="1" algn="ctr">
              <a:defRPr/>
            </a:pPr>
            <a:r>
              <a:rPr lang="it-IT" sz="1250" kern="0" dirty="0">
                <a:latin typeface="+mj-lt"/>
              </a:rPr>
              <a:t>criteri oggettivi e trasparenti per valutare offerte e qualità tecnica (caratteristiche minime, parametri a punteggio, certificazioni) </a:t>
            </a:r>
          </a:p>
        </p:txBody>
      </p:sp>
      <p:sp>
        <p:nvSpPr>
          <p:cNvPr id="21" name="TextBox 20">
            <a:extLst>
              <a:ext uri="{FF2B5EF4-FFF2-40B4-BE49-F238E27FC236}">
                <a16:creationId xmlns:a16="http://schemas.microsoft.com/office/drawing/2014/main" id="{CD214824-BC79-6325-CF23-53C21D96BBA5}"/>
              </a:ext>
            </a:extLst>
          </p:cNvPr>
          <p:cNvSpPr txBox="1"/>
          <p:nvPr/>
        </p:nvSpPr>
        <p:spPr>
          <a:xfrm>
            <a:off x="5888143" y="3522137"/>
            <a:ext cx="1678035" cy="1823576"/>
          </a:xfrm>
          <a:prstGeom prst="rect">
            <a:avLst/>
          </a:prstGeom>
          <a:noFill/>
        </p:spPr>
        <p:txBody>
          <a:bodyPr wrap="square" rtlCol="0">
            <a:spAutoFit/>
          </a:bodyPr>
          <a:lstStyle/>
          <a:p>
            <a:pPr algn="ctr"/>
            <a:r>
              <a:rPr lang="it-IT" sz="1250" b="1" kern="0" dirty="0">
                <a:latin typeface="+mj-lt"/>
              </a:rPr>
              <a:t>Incontro con il mercato: </a:t>
            </a:r>
          </a:p>
          <a:p>
            <a:pPr algn="ctr"/>
            <a:r>
              <a:rPr lang="it-IT" sz="1250" kern="0" dirty="0">
                <a:latin typeface="+mj-lt"/>
              </a:rPr>
              <a:t>consultazioni preliminari con operatori economici per informare il mercato di riferimento e raccogliere input e osservazioni</a:t>
            </a:r>
            <a:endParaRPr lang="en-US" sz="1250" dirty="0">
              <a:latin typeface="+mj-lt"/>
            </a:endParaRPr>
          </a:p>
        </p:txBody>
      </p:sp>
      <p:sp>
        <p:nvSpPr>
          <p:cNvPr id="22" name="TextBox 21">
            <a:extLst>
              <a:ext uri="{FF2B5EF4-FFF2-40B4-BE49-F238E27FC236}">
                <a16:creationId xmlns:a16="http://schemas.microsoft.com/office/drawing/2014/main" id="{56306599-501A-87AF-5504-BD0A1E9763C5}"/>
              </a:ext>
            </a:extLst>
          </p:cNvPr>
          <p:cNvSpPr txBox="1"/>
          <p:nvPr/>
        </p:nvSpPr>
        <p:spPr>
          <a:xfrm>
            <a:off x="7796698" y="3391332"/>
            <a:ext cx="1477996" cy="1823576"/>
          </a:xfrm>
          <a:prstGeom prst="rect">
            <a:avLst/>
          </a:prstGeom>
          <a:noFill/>
        </p:spPr>
        <p:txBody>
          <a:bodyPr wrap="square" rtlCol="0">
            <a:spAutoFit/>
          </a:bodyPr>
          <a:lstStyle/>
          <a:p>
            <a:pPr algn="ctr"/>
            <a:r>
              <a:rPr lang="it-IT" sz="1250" b="1" kern="0" dirty="0">
                <a:latin typeface="+mj-lt"/>
              </a:rPr>
              <a:t>Definizione basi di gara:</a:t>
            </a:r>
          </a:p>
          <a:p>
            <a:pPr algn="ctr"/>
            <a:r>
              <a:rPr lang="it-IT" sz="1250" kern="0" dirty="0">
                <a:latin typeface="+mj-lt"/>
              </a:rPr>
              <a:t> attraverso benchmark a livello nazionale, considerando specifici indici di mercato e trend di sviluppo</a:t>
            </a:r>
            <a:endParaRPr lang="en-US" sz="1250" dirty="0">
              <a:latin typeface="+mj-lt"/>
            </a:endParaRPr>
          </a:p>
        </p:txBody>
      </p:sp>
      <p:sp>
        <p:nvSpPr>
          <p:cNvPr id="23" name="TextBox 22">
            <a:extLst>
              <a:ext uri="{FF2B5EF4-FFF2-40B4-BE49-F238E27FC236}">
                <a16:creationId xmlns:a16="http://schemas.microsoft.com/office/drawing/2014/main" id="{E50F88AD-83F9-DE82-51E8-26EB1D7AAC87}"/>
              </a:ext>
            </a:extLst>
          </p:cNvPr>
          <p:cNvSpPr txBox="1"/>
          <p:nvPr/>
        </p:nvSpPr>
        <p:spPr>
          <a:xfrm>
            <a:off x="9666752" y="3991497"/>
            <a:ext cx="1477996" cy="692497"/>
          </a:xfrm>
          <a:prstGeom prst="rect">
            <a:avLst/>
          </a:prstGeom>
          <a:noFill/>
        </p:spPr>
        <p:txBody>
          <a:bodyPr wrap="square" rtlCol="0">
            <a:spAutoFit/>
          </a:bodyPr>
          <a:lstStyle/>
          <a:p>
            <a:pPr algn="ctr"/>
            <a:r>
              <a:rPr lang="it-IT" sz="1250" b="1" kern="0" dirty="0">
                <a:latin typeface="+mj-lt"/>
              </a:rPr>
              <a:t>Valutazione forma e condizioni contrattuali</a:t>
            </a:r>
            <a:endParaRPr lang="en-US" sz="1250" b="1" dirty="0">
              <a:latin typeface="+mj-lt"/>
            </a:endParaRPr>
          </a:p>
        </p:txBody>
      </p:sp>
    </p:spTree>
    <p:extLst>
      <p:ext uri="{BB962C8B-B14F-4D97-AF65-F5344CB8AC3E}">
        <p14:creationId xmlns:p14="http://schemas.microsoft.com/office/powerpoint/2010/main" val="348791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5" name="Table 43">
            <a:extLst>
              <a:ext uri="{FF2B5EF4-FFF2-40B4-BE49-F238E27FC236}">
                <a16:creationId xmlns:a16="http://schemas.microsoft.com/office/drawing/2014/main" id="{0176D6F0-D48B-8992-F3E7-8C54D44365BF}"/>
              </a:ext>
            </a:extLst>
          </p:cNvPr>
          <p:cNvGraphicFramePr>
            <a:graphicFrameLocks noGrp="1"/>
          </p:cNvGraphicFramePr>
          <p:nvPr>
            <p:extLst>
              <p:ext uri="{D42A27DB-BD31-4B8C-83A1-F6EECF244321}">
                <p14:modId xmlns:p14="http://schemas.microsoft.com/office/powerpoint/2010/main" val="2045434295"/>
              </p:ext>
            </p:extLst>
          </p:nvPr>
        </p:nvGraphicFramePr>
        <p:xfrm>
          <a:off x="7461469" y="4183625"/>
          <a:ext cx="4642575" cy="1944000"/>
        </p:xfrm>
        <a:graphic>
          <a:graphicData uri="http://schemas.openxmlformats.org/drawingml/2006/table">
            <a:tbl>
              <a:tblPr firstRow="1" bandRow="1"/>
              <a:tblGrid>
                <a:gridCol w="362820">
                  <a:extLst>
                    <a:ext uri="{9D8B030D-6E8A-4147-A177-3AD203B41FA5}">
                      <a16:colId xmlns:a16="http://schemas.microsoft.com/office/drawing/2014/main" val="1462029976"/>
                    </a:ext>
                  </a:extLst>
                </a:gridCol>
                <a:gridCol w="4279755">
                  <a:extLst>
                    <a:ext uri="{9D8B030D-6E8A-4147-A177-3AD203B41FA5}">
                      <a16:colId xmlns:a16="http://schemas.microsoft.com/office/drawing/2014/main" val="1655412698"/>
                    </a:ext>
                  </a:extLst>
                </a:gridCol>
              </a:tblGrid>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mj-lt"/>
                          <a:ea typeface="+mn-ea"/>
                          <a:cs typeface="+mn-cs"/>
                        </a:rPr>
                        <a:t>1</a:t>
                      </a:r>
                      <a:endParaRPr kumimoji="0" lang="en-US" sz="1400" b="1" i="0" u="none" strike="noStrike" kern="1200" cap="none" spc="0" normalizeH="0" baseline="0" noProof="0" dirty="0">
                        <a:ln>
                          <a:noFill/>
                        </a:ln>
                        <a:solidFill>
                          <a:schemeClr val="bg1"/>
                        </a:solidFill>
                        <a:effectLst/>
                        <a:uLnTx/>
                        <a:uFillTx/>
                        <a:latin typeface="+mj-lt"/>
                        <a:ea typeface="+mn-ea"/>
                        <a:cs typeface="+mn-cs"/>
                      </a:endParaRPr>
                    </a:p>
                  </a:txBody>
                  <a:tcPr marL="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466" algn="l" defTabSz="914400">
                        <a:lnSpc>
                          <a:spcPct val="100000"/>
                        </a:lnSpc>
                        <a:buClr>
                          <a:srgbClr val="000000"/>
                        </a:buClr>
                        <a:defRPr/>
                      </a:pPr>
                      <a:r>
                        <a:rPr lang="it-IT" sz="1400" b="1" i="0" dirty="0">
                          <a:solidFill>
                            <a:schemeClr val="bg1"/>
                          </a:solidFill>
                          <a:latin typeface="+mj-lt"/>
                          <a:cs typeface="Aharoni" panose="02010803020104030203" pitchFamily="2" charset="-79"/>
                        </a:rPr>
                        <a:t>CICLO DI VITA DEL PROCUREMENT</a:t>
                      </a:r>
                    </a:p>
                  </a:txBody>
                  <a:tcPr marL="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7539408"/>
                  </a:ext>
                </a:extLst>
              </a:tr>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chemeClr val="bg1"/>
                          </a:solidFill>
                          <a:effectLst/>
                          <a:uLnTx/>
                          <a:uFillTx/>
                          <a:latin typeface="+mj-lt"/>
                          <a:ea typeface="+mn-ea"/>
                          <a:cs typeface="+mn-cs"/>
                        </a:rPr>
                        <a:t>2</a:t>
                      </a:r>
                      <a:endParaRPr kumimoji="0" lang="en-US" sz="1400" b="1" i="0" u="none" strike="noStrike" kern="1200" cap="none" spc="0" normalizeH="0" baseline="0" noProof="0" dirty="0">
                        <a:ln>
                          <a:noFill/>
                        </a:ln>
                        <a:solidFill>
                          <a:schemeClr val="bg1"/>
                        </a:solidFill>
                        <a:effectLst/>
                        <a:uLnTx/>
                        <a:uFillTx/>
                        <a:latin typeface="+mj-lt"/>
                        <a:ea typeface="+mn-ea"/>
                        <a:cs typeface="+mn-cs"/>
                      </a:endParaRPr>
                    </a:p>
                  </a:txBody>
                  <a:tcPr marL="0" marT="0" marB="0" anchor="ctr">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466" marR="0" lvl="0" indent="0" algn="l" defTabSz="914400" rtl="0" eaLnBrk="1" fontAlgn="auto" latinLnBrk="0" hangingPunct="1">
                        <a:lnSpc>
                          <a:spcPct val="100000"/>
                        </a:lnSpc>
                        <a:spcBef>
                          <a:spcPts val="0"/>
                        </a:spcBef>
                        <a:spcAft>
                          <a:spcPts val="0"/>
                        </a:spcAft>
                        <a:buClr>
                          <a:srgbClr val="000000"/>
                        </a:buClr>
                        <a:buSzTx/>
                        <a:buFontTx/>
                        <a:buNone/>
                        <a:tabLst/>
                        <a:defRPr/>
                      </a:pPr>
                      <a:r>
                        <a:rPr lang="it-IT" sz="1400" b="1" i="0" kern="1200" dirty="0">
                          <a:solidFill>
                            <a:schemeClr val="bg1"/>
                          </a:solidFill>
                          <a:latin typeface="+mj-lt"/>
                          <a:ea typeface="+mn-ea"/>
                          <a:cs typeface="Aharoni" panose="02010803020104030203" pitchFamily="2" charset="-79"/>
                        </a:rPr>
                        <a:t>PROGRAMMAZIONE DELLE PROCEDURE DI GARA</a:t>
                      </a:r>
                    </a:p>
                  </a:txBody>
                  <a:tcPr marL="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261928"/>
                  </a:ext>
                </a:extLst>
              </a:tr>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93663" indent="-93663" algn="ctr" defTabSz="914400">
                        <a:lnSpc>
                          <a:spcPct val="106000"/>
                        </a:lnSpc>
                        <a:buClr>
                          <a:srgbClr val="000000"/>
                        </a:buClr>
                        <a:defRPr/>
                      </a:pPr>
                      <a:r>
                        <a:rPr lang="it-IT" sz="1400" b="1" i="0" dirty="0">
                          <a:solidFill>
                            <a:schemeClr val="bg1"/>
                          </a:solidFill>
                          <a:latin typeface="+mj-lt"/>
                          <a:cs typeface="Aharoni" panose="02010803020104030203" pitchFamily="2" charset="-79"/>
                        </a:rPr>
                        <a:t>3</a:t>
                      </a:r>
                    </a:p>
                  </a:txBody>
                  <a:tcPr marL="0"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93663" marR="0" lvl="0" indent="-93663" algn="l" defTabSz="914400" rtl="0" eaLnBrk="1" fontAlgn="auto" latinLnBrk="0" hangingPunct="1">
                        <a:lnSpc>
                          <a:spcPct val="100000"/>
                        </a:lnSpc>
                        <a:spcBef>
                          <a:spcPts val="0"/>
                        </a:spcBef>
                        <a:spcAft>
                          <a:spcPts val="0"/>
                        </a:spcAft>
                        <a:buClr>
                          <a:srgbClr val="000000"/>
                        </a:buClr>
                        <a:buSzTx/>
                        <a:buFontTx/>
                        <a:buNone/>
                        <a:tabLst/>
                        <a:defRPr/>
                      </a:pPr>
                      <a:r>
                        <a:rPr lang="it-IT" sz="1400" b="1" dirty="0">
                          <a:solidFill>
                            <a:schemeClr val="bg1"/>
                          </a:solidFill>
                          <a:latin typeface="+mj-lt"/>
                        </a:rPr>
                        <a:t>PROGETTAZIONE DELLA GARA</a:t>
                      </a:r>
                      <a:endParaRPr lang="it-IT" sz="1400" b="1" i="0" kern="1200" dirty="0">
                        <a:solidFill>
                          <a:schemeClr val="bg1"/>
                        </a:solidFill>
                        <a:latin typeface="+mj-lt"/>
                        <a:ea typeface="+mn-ea"/>
                        <a:cs typeface="Aharoni" panose="02010803020104030203" pitchFamily="2" charset="-79"/>
                      </a:endParaRPr>
                    </a:p>
                  </a:txBody>
                  <a:tcPr marL="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2312790"/>
                  </a:ext>
                </a:extLst>
              </a:tr>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466" algn="ctr" defTabSz="914400">
                        <a:lnSpc>
                          <a:spcPct val="106000"/>
                        </a:lnSpc>
                        <a:buClr>
                          <a:srgbClr val="000000"/>
                        </a:buClr>
                        <a:defRPr/>
                      </a:pPr>
                      <a:r>
                        <a:rPr lang="it-IT" sz="1400" b="1" i="0" dirty="0">
                          <a:solidFill>
                            <a:schemeClr val="bg1"/>
                          </a:solidFill>
                          <a:latin typeface="+mj-lt"/>
                          <a:cs typeface="Aharoni" panose="02010803020104030203" pitchFamily="2" charset="-79"/>
                        </a:rPr>
                        <a:t>4</a:t>
                      </a:r>
                    </a:p>
                  </a:txBody>
                  <a:tcPr marL="0"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1466" marR="0" lvl="0" indent="0" algn="l" defTabSz="914400" rtl="0" eaLnBrk="1" fontAlgn="auto" latinLnBrk="0" hangingPunct="1">
                        <a:lnSpc>
                          <a:spcPct val="100000"/>
                        </a:lnSpc>
                        <a:spcBef>
                          <a:spcPts val="0"/>
                        </a:spcBef>
                        <a:spcAft>
                          <a:spcPts val="0"/>
                        </a:spcAft>
                        <a:buClr>
                          <a:srgbClr val="000000"/>
                        </a:buClr>
                        <a:buSzTx/>
                        <a:buFontTx/>
                        <a:buNone/>
                        <a:tabLst/>
                        <a:defRPr/>
                      </a:pPr>
                      <a:r>
                        <a:rPr lang="it-IT" sz="1400" b="1" i="0" dirty="0">
                          <a:solidFill>
                            <a:schemeClr val="bg1"/>
                          </a:solidFill>
                          <a:latin typeface="+mj-lt"/>
                          <a:cs typeface="Aharoni" panose="02010803020104030203" pitchFamily="2" charset="-79"/>
                        </a:rPr>
                        <a:t>AFFIDAMENTO ED </a:t>
                      </a:r>
                      <a:r>
                        <a:rPr lang="it-IT" sz="1400" b="1" i="0" kern="1200" dirty="0">
                          <a:solidFill>
                            <a:schemeClr val="bg1"/>
                          </a:solidFill>
                          <a:latin typeface="+mj-lt"/>
                          <a:ea typeface="+mn-ea"/>
                          <a:cs typeface="Aharoni" panose="02010803020104030203" pitchFamily="2" charset="-79"/>
                        </a:rPr>
                        <a:t>ESECUZIONE CONTRATTUALE</a:t>
                      </a:r>
                    </a:p>
                  </a:txBody>
                  <a:tcPr marL="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990325"/>
                  </a:ext>
                </a:extLst>
              </a:tr>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indent="0" algn="ctr" defTabSz="914400">
                        <a:lnSpc>
                          <a:spcPct val="106000"/>
                        </a:lnSpc>
                        <a:buClr>
                          <a:srgbClr val="000000"/>
                        </a:buClr>
                        <a:defRPr/>
                      </a:pPr>
                      <a:r>
                        <a:rPr lang="it-IT" sz="1400" b="1" i="0" kern="1200" dirty="0">
                          <a:solidFill>
                            <a:schemeClr val="bg1"/>
                          </a:solidFill>
                          <a:latin typeface="+mj-lt"/>
                          <a:ea typeface="+mn-ea"/>
                          <a:cs typeface="Aharoni" panose="02010803020104030203" pitchFamily="2" charset="-79"/>
                        </a:rPr>
                        <a:t>5</a:t>
                      </a:r>
                    </a:p>
                  </a:txBody>
                  <a:tcPr marL="0"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it-IT" sz="1400" b="1" i="0" kern="1200" dirty="0">
                          <a:solidFill>
                            <a:schemeClr val="bg1"/>
                          </a:solidFill>
                          <a:latin typeface="+mj-lt"/>
                          <a:ea typeface="+mn-ea"/>
                          <a:cs typeface="Aharoni" panose="02010803020104030203" pitchFamily="2" charset="-79"/>
                        </a:rPr>
                        <a:t>DIGITALIZZAZIONE</a:t>
                      </a:r>
                    </a:p>
                  </a:txBody>
                  <a:tcPr marL="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5962858"/>
                  </a:ext>
                </a:extLst>
              </a:tr>
              <a:tr h="324000">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6000"/>
                        </a:lnSpc>
                        <a:spcBef>
                          <a:spcPts val="0"/>
                        </a:spcBef>
                        <a:spcAft>
                          <a:spcPts val="0"/>
                        </a:spcAft>
                        <a:buClr>
                          <a:srgbClr val="000000"/>
                        </a:buClr>
                        <a:buSzTx/>
                        <a:buFontTx/>
                        <a:buNone/>
                        <a:tabLst/>
                        <a:defRPr/>
                      </a:pPr>
                      <a:r>
                        <a:rPr lang="it-IT" sz="1400" b="1" i="0" dirty="0">
                          <a:solidFill>
                            <a:schemeClr val="bg1"/>
                          </a:solidFill>
                          <a:latin typeface="+mj-lt"/>
                          <a:cs typeface="Aharoni" panose="02010803020104030203" pitchFamily="2" charset="-79"/>
                        </a:rPr>
                        <a:t>6</a:t>
                      </a:r>
                    </a:p>
                  </a:txBody>
                  <a:tcPr marL="0" marT="0" marB="0"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lang="it-IT" sz="1400" b="1" i="0" kern="1200" dirty="0">
                          <a:solidFill>
                            <a:schemeClr val="bg1"/>
                          </a:solidFill>
                          <a:latin typeface="+mj-lt"/>
                          <a:ea typeface="+mn-ea"/>
                          <a:cs typeface="Aharoni" panose="02010803020104030203" pitchFamily="2" charset="-79"/>
                        </a:rPr>
                        <a:t>INNOVAZIONE E SOSTENIBILITÀ</a:t>
                      </a:r>
                    </a:p>
                  </a:txBody>
                  <a:tcPr marL="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292764"/>
                  </a:ext>
                </a:extLst>
              </a:tr>
            </a:tbl>
          </a:graphicData>
        </a:graphic>
      </p:graphicFrame>
      <p:pic>
        <p:nvPicPr>
          <p:cNvPr id="6" name="Graphic 5" descr="Clipboard Checked with solid fill">
            <a:extLst>
              <a:ext uri="{FF2B5EF4-FFF2-40B4-BE49-F238E27FC236}">
                <a16:creationId xmlns:a16="http://schemas.microsoft.com/office/drawing/2014/main" id="{8032F43A-8AFA-DFBB-4BEE-49325BA9D8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7" name="TextBox 6">
            <a:extLst>
              <a:ext uri="{FF2B5EF4-FFF2-40B4-BE49-F238E27FC236}">
                <a16:creationId xmlns:a16="http://schemas.microsoft.com/office/drawing/2014/main" id="{E2679F67-BCAE-3C99-3B5C-5015936B5F98}"/>
              </a:ext>
            </a:extLst>
          </p:cNvPr>
          <p:cNvSpPr txBox="1"/>
          <p:nvPr/>
        </p:nvSpPr>
        <p:spPr>
          <a:xfrm>
            <a:off x="7250386" y="624751"/>
            <a:ext cx="4025462" cy="2685351"/>
          </a:xfrm>
          <a:prstGeom prst="rect">
            <a:avLst/>
          </a:prstGeom>
          <a:noFill/>
        </p:spPr>
        <p:txBody>
          <a:bodyPr wrap="square">
            <a:spAutoFit/>
          </a:bodyPr>
          <a:lstStyle/>
          <a:p>
            <a:pPr>
              <a:buClr>
                <a:schemeClr val="bg1"/>
              </a:buClr>
              <a:buFont typeface="Wingdings" panose="05000000000000000000" pitchFamily="2" charset="2"/>
              <a:buChar char="§"/>
              <a:defRPr/>
            </a:pPr>
            <a:r>
              <a:rPr lang="it-IT" sz="1600" b="1" kern="0" cap="all" spc="250" dirty="0">
                <a:solidFill>
                  <a:srgbClr val="FFFFFF"/>
                </a:solidFill>
                <a:latin typeface="Arial" panose="020B0604020202020204"/>
                <a:cs typeface="Calibri" panose="020F0502020204030204" pitchFamily="34" charset="0"/>
              </a:rPr>
              <a:t> OBIETTIVI DELL’INCONTRO</a:t>
            </a:r>
          </a:p>
          <a:p>
            <a:pPr marL="185738">
              <a:spcBef>
                <a:spcPts val="300"/>
              </a:spcBef>
              <a:spcAft>
                <a:spcPts val="300"/>
              </a:spcAft>
              <a:buFont typeface="Arial"/>
              <a:buNone/>
              <a:defRPr/>
            </a:pPr>
            <a:r>
              <a:rPr lang="it-IT" sz="1400" i="1" dirty="0">
                <a:solidFill>
                  <a:srgbClr val="FFFFFF"/>
                </a:solidFill>
                <a:latin typeface="Arial" panose="020B0604020202020204"/>
              </a:rPr>
              <a:t>L’obiettivo dell’incontro è favorire un </a:t>
            </a:r>
            <a:r>
              <a:rPr lang="it-IT" sz="1400" b="1" i="1" dirty="0">
                <a:solidFill>
                  <a:srgbClr val="FFFFFF"/>
                </a:solidFill>
                <a:latin typeface="Arial" panose="020B0604020202020204"/>
              </a:rPr>
              <a:t>confronto aperto e collaborativo tra soggetti aggregatori e operatori economici</a:t>
            </a:r>
            <a:r>
              <a:rPr lang="it-IT" sz="1400" i="1" dirty="0">
                <a:solidFill>
                  <a:srgbClr val="FFFFFF"/>
                </a:solidFill>
                <a:latin typeface="Arial" panose="020B0604020202020204"/>
              </a:rPr>
              <a:t>.</a:t>
            </a:r>
          </a:p>
          <a:p>
            <a:pPr marL="185738">
              <a:spcBef>
                <a:spcPts val="300"/>
              </a:spcBef>
              <a:spcAft>
                <a:spcPts val="300"/>
              </a:spcAft>
              <a:buFont typeface="Arial"/>
              <a:buNone/>
              <a:defRPr/>
            </a:pPr>
            <a:r>
              <a:rPr lang="it-IT" sz="1400" i="1" dirty="0">
                <a:solidFill>
                  <a:srgbClr val="FFFFFF"/>
                </a:solidFill>
                <a:latin typeface="Arial" panose="020B0604020202020204"/>
              </a:rPr>
              <a:t>Si intende condividere approcci, criticità e buone pratiche negli ambiti chiave: programmazione, progettazione, affidamento ed esecuzione, digitalizzazione e sostenibilità. </a:t>
            </a:r>
          </a:p>
          <a:p>
            <a:pPr marL="185738">
              <a:spcBef>
                <a:spcPts val="300"/>
              </a:spcBef>
              <a:spcAft>
                <a:spcPts val="300"/>
              </a:spcAft>
              <a:buFont typeface="Arial"/>
              <a:buNone/>
              <a:defRPr/>
            </a:pPr>
            <a:r>
              <a:rPr lang="it-IT" sz="1400" i="1" dirty="0">
                <a:solidFill>
                  <a:srgbClr val="FFFFFF"/>
                </a:solidFill>
                <a:latin typeface="Arial" panose="020B0604020202020204"/>
              </a:rPr>
              <a:t>L’evento mira a rafforzare il dialogo domanda-offerta per una maggiore efficacia e innovazione negli appalti pubblici.</a:t>
            </a:r>
            <a:endParaRPr lang="it-IT" sz="1400" b="1" i="1" kern="0" cap="all" spc="250" dirty="0">
              <a:solidFill>
                <a:srgbClr val="FFFFFF"/>
              </a:solidFill>
              <a:latin typeface="Arial" panose="020B0604020202020204"/>
              <a:cs typeface="Calibri" panose="020F0502020204030204" pitchFamily="34" charset="0"/>
            </a:endParaRPr>
          </a:p>
        </p:txBody>
      </p:sp>
      <p:sp>
        <p:nvSpPr>
          <p:cNvPr id="8" name="TextBox 7">
            <a:extLst>
              <a:ext uri="{FF2B5EF4-FFF2-40B4-BE49-F238E27FC236}">
                <a16:creationId xmlns:a16="http://schemas.microsoft.com/office/drawing/2014/main" id="{4B2ADB94-2898-E292-31EE-606AB0328790}"/>
              </a:ext>
            </a:extLst>
          </p:cNvPr>
          <p:cNvSpPr txBox="1"/>
          <p:nvPr/>
        </p:nvSpPr>
        <p:spPr>
          <a:xfrm>
            <a:off x="7250386" y="3804468"/>
            <a:ext cx="4025462" cy="338554"/>
          </a:xfrm>
          <a:prstGeom prst="rect">
            <a:avLst/>
          </a:prstGeom>
          <a:noFill/>
        </p:spPr>
        <p:txBody>
          <a:bodyPr wrap="square">
            <a:spAutoFit/>
          </a:bodyPr>
          <a:lstStyle/>
          <a:p>
            <a:pPr>
              <a:buClr>
                <a:schemeClr val="bg1"/>
              </a:buClr>
              <a:buFont typeface="Wingdings" panose="05000000000000000000" pitchFamily="2" charset="2"/>
              <a:buChar char="§"/>
              <a:defRPr/>
            </a:pPr>
            <a:r>
              <a:rPr lang="it-IT" sz="1600" b="1" kern="0" cap="all" spc="250" dirty="0">
                <a:solidFill>
                  <a:srgbClr val="FFFFFF"/>
                </a:solidFill>
                <a:latin typeface="Arial" panose="020B0604020202020204"/>
                <a:cs typeface="Calibri" panose="020F0502020204030204" pitchFamily="34" charset="0"/>
              </a:rPr>
              <a:t> AGENDA</a:t>
            </a:r>
          </a:p>
        </p:txBody>
      </p:sp>
      <p:sp>
        <p:nvSpPr>
          <p:cNvPr id="3" name="Slide Number Placeholder 2">
            <a:extLst>
              <a:ext uri="{FF2B5EF4-FFF2-40B4-BE49-F238E27FC236}">
                <a16:creationId xmlns:a16="http://schemas.microsoft.com/office/drawing/2014/main" id="{179204F1-AEFF-F293-570D-79851154F9EB}"/>
              </a:ext>
            </a:extLst>
          </p:cNvPr>
          <p:cNvSpPr>
            <a:spLocks noGrp="1"/>
          </p:cNvSpPr>
          <p:nvPr>
            <p:ph type="sldNum" sz="quarter" idx="10"/>
          </p:nvPr>
        </p:nvSpPr>
        <p:spPr/>
        <p:txBody>
          <a:bodyPr/>
          <a:lstStyle/>
          <a:p>
            <a:pPr>
              <a:defRPr/>
            </a:pPr>
            <a:fld id="{7180326F-E721-41DD-ABF0-E30673304D32}" type="slidenum">
              <a:rPr lang="it-IT" altLang="it-IT" smtClean="0"/>
              <a:pPr>
                <a:defRPr/>
              </a:pPr>
              <a:t>2</a:t>
            </a:fld>
            <a:endParaRPr lang="it-IT" altLang="it-IT"/>
          </a:p>
        </p:txBody>
      </p:sp>
    </p:spTree>
    <p:extLst>
      <p:ext uri="{BB962C8B-B14F-4D97-AF65-F5344CB8AC3E}">
        <p14:creationId xmlns:p14="http://schemas.microsoft.com/office/powerpoint/2010/main" val="947308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E990-2D03-B3AD-FCB7-C8BD0D6FA4DF}"/>
              </a:ext>
            </a:extLst>
          </p:cNvPr>
          <p:cNvSpPr>
            <a:spLocks noGrp="1"/>
          </p:cNvSpPr>
          <p:nvPr>
            <p:ph type="ctrTitle"/>
          </p:nvPr>
        </p:nvSpPr>
        <p:spPr/>
        <p:txBody>
          <a:bodyPr/>
          <a:lstStyle/>
          <a:p>
            <a:r>
              <a:rPr lang="it-IT" dirty="0"/>
              <a:t>Le attività legate alla Progettazione di una procedura di gara (4/4)</a:t>
            </a:r>
          </a:p>
        </p:txBody>
      </p:sp>
      <p:sp>
        <p:nvSpPr>
          <p:cNvPr id="3" name="Slide Number Placeholder 2">
            <a:extLst>
              <a:ext uri="{FF2B5EF4-FFF2-40B4-BE49-F238E27FC236}">
                <a16:creationId xmlns:a16="http://schemas.microsoft.com/office/drawing/2014/main" id="{C68B7D98-2250-0998-310A-A9306DCA3F4E}"/>
              </a:ext>
            </a:extLst>
          </p:cNvPr>
          <p:cNvSpPr>
            <a:spLocks noGrp="1"/>
          </p:cNvSpPr>
          <p:nvPr>
            <p:ph type="sldNum" sz="quarter" idx="10"/>
          </p:nvPr>
        </p:nvSpPr>
        <p:spPr/>
        <p:txBody>
          <a:bodyPr/>
          <a:lstStyle/>
          <a:p>
            <a:pPr>
              <a:defRPr/>
            </a:pPr>
            <a:fld id="{7180326F-E721-41DD-ABF0-E30673304D32}" type="slidenum">
              <a:rPr lang="it-IT" altLang="it-IT" smtClean="0"/>
              <a:pPr>
                <a:defRPr/>
              </a:pPr>
              <a:t>20</a:t>
            </a:fld>
            <a:endParaRPr lang="it-IT" altLang="it-IT" dirty="0"/>
          </a:p>
        </p:txBody>
      </p:sp>
      <p:sp>
        <p:nvSpPr>
          <p:cNvPr id="5" name="Rectangle: Diagonal Corners Snipped 4">
            <a:extLst>
              <a:ext uri="{FF2B5EF4-FFF2-40B4-BE49-F238E27FC236}">
                <a16:creationId xmlns:a16="http://schemas.microsoft.com/office/drawing/2014/main" id="{A76675A4-6111-024D-4409-92CEB3DBFDA5}"/>
              </a:ext>
            </a:extLst>
          </p:cNvPr>
          <p:cNvSpPr/>
          <p:nvPr/>
        </p:nvSpPr>
        <p:spPr>
          <a:xfrm>
            <a:off x="2159632" y="2980557"/>
            <a:ext cx="2961000" cy="3289614"/>
          </a:xfrm>
          <a:prstGeom prst="snip2DiagRect">
            <a:avLst>
              <a:gd name="adj1" fmla="val 0"/>
              <a:gd name="adj2" fmla="val 7550"/>
            </a:avLst>
          </a:prstGeom>
          <a:solidFill>
            <a:srgbClr val="D9E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Il </a:t>
            </a:r>
            <a:r>
              <a:rPr lang="it-IT" sz="1400" b="1" dirty="0">
                <a:solidFill>
                  <a:schemeClr val="tx1"/>
                </a:solidFill>
              </a:rPr>
              <a:t>Capitolato Tecnico </a:t>
            </a:r>
            <a:r>
              <a:rPr lang="it-IT" sz="1400" dirty="0">
                <a:solidFill>
                  <a:schemeClr val="tx1"/>
                </a:solidFill>
              </a:rPr>
              <a:t>definisce dettagliatamente beni, servizi o lavori, integrando requisiti strategici chiave. Questo significa non solo specificare le caratteristiche tecniche, ma anche </a:t>
            </a:r>
            <a:r>
              <a:rPr lang="it-IT" sz="1400" b="1" dirty="0">
                <a:solidFill>
                  <a:schemeClr val="tx1"/>
                </a:solidFill>
              </a:rPr>
              <a:t>incorporare sostenibilità </a:t>
            </a:r>
            <a:r>
              <a:rPr lang="it-IT" sz="1400" dirty="0">
                <a:solidFill>
                  <a:schemeClr val="tx1"/>
                </a:solidFill>
              </a:rPr>
              <a:t>(ambientale, sociale, economica, es. certificazioni, efficienza energetica) e </a:t>
            </a:r>
            <a:r>
              <a:rPr lang="it-IT" sz="1400" b="1" dirty="0">
                <a:solidFill>
                  <a:schemeClr val="tx1"/>
                </a:solidFill>
              </a:rPr>
              <a:t>innovazione</a:t>
            </a:r>
            <a:r>
              <a:rPr lang="it-IT" sz="1400" dirty="0">
                <a:solidFill>
                  <a:schemeClr val="tx1"/>
                </a:solidFill>
              </a:rPr>
              <a:t> (soluzioni all'avanguardia, nuove tecnologie, AI). L'obiettivo è spingere verso </a:t>
            </a:r>
            <a:r>
              <a:rPr lang="it-IT" sz="1400" b="1" dirty="0">
                <a:solidFill>
                  <a:schemeClr val="tx1"/>
                </a:solidFill>
              </a:rPr>
              <a:t>offerte di valore</a:t>
            </a:r>
          </a:p>
        </p:txBody>
      </p:sp>
      <p:pic>
        <p:nvPicPr>
          <p:cNvPr id="6" name="Graphic 5" descr="Database with solid fill">
            <a:extLst>
              <a:ext uri="{FF2B5EF4-FFF2-40B4-BE49-F238E27FC236}">
                <a16:creationId xmlns:a16="http://schemas.microsoft.com/office/drawing/2014/main" id="{0AFA77BC-A2CB-0B5D-A41C-15104A0050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63495"/>
            <a:ext cx="753602" cy="753602"/>
          </a:xfrm>
          <a:prstGeom prst="rect">
            <a:avLst/>
          </a:prstGeom>
        </p:spPr>
      </p:pic>
      <p:pic>
        <p:nvPicPr>
          <p:cNvPr id="7" name="Picture 6">
            <a:extLst>
              <a:ext uri="{FF2B5EF4-FFF2-40B4-BE49-F238E27FC236}">
                <a16:creationId xmlns:a16="http://schemas.microsoft.com/office/drawing/2014/main" id="{BC2C71F4-2972-F561-1F7B-7B5ED595535B}"/>
              </a:ext>
            </a:extLst>
          </p:cNvPr>
          <p:cNvPicPr>
            <a:picLocks noChangeAspect="1"/>
          </p:cNvPicPr>
          <p:nvPr/>
        </p:nvPicPr>
        <p:blipFill rotWithShape="1">
          <a:blip r:embed="rId4"/>
          <a:srcRect l="49914"/>
          <a:stretch/>
        </p:blipFill>
        <p:spPr>
          <a:xfrm>
            <a:off x="4347" y="1954621"/>
            <a:ext cx="1551886" cy="3708000"/>
          </a:xfrm>
          <a:prstGeom prst="rect">
            <a:avLst/>
          </a:prstGeom>
        </p:spPr>
      </p:pic>
      <p:sp>
        <p:nvSpPr>
          <p:cNvPr id="8" name="TextBox 7">
            <a:extLst>
              <a:ext uri="{FF2B5EF4-FFF2-40B4-BE49-F238E27FC236}">
                <a16:creationId xmlns:a16="http://schemas.microsoft.com/office/drawing/2014/main" id="{3B3D200A-BDD7-DCD8-B17A-FDF1530971DE}"/>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9" name="Graphic 8" descr="Database with solid fill">
            <a:extLst>
              <a:ext uri="{FF2B5EF4-FFF2-40B4-BE49-F238E27FC236}">
                <a16:creationId xmlns:a16="http://schemas.microsoft.com/office/drawing/2014/main" id="{5B61B569-587A-5DEF-B564-FED6320E07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04" y="2786614"/>
            <a:ext cx="504000" cy="504000"/>
          </a:xfrm>
          <a:prstGeom prst="rect">
            <a:avLst/>
          </a:prstGeom>
        </p:spPr>
      </p:pic>
      <p:sp>
        <p:nvSpPr>
          <p:cNvPr id="10" name="Rectangle 9">
            <a:extLst>
              <a:ext uri="{FF2B5EF4-FFF2-40B4-BE49-F238E27FC236}">
                <a16:creationId xmlns:a16="http://schemas.microsoft.com/office/drawing/2014/main" id="{3FC056A5-85CD-DB73-3462-86832DB0C0D7}"/>
              </a:ext>
            </a:extLst>
          </p:cNvPr>
          <p:cNvSpPr/>
          <p:nvPr/>
        </p:nvSpPr>
        <p:spPr>
          <a:xfrm>
            <a:off x="1948213" y="2537145"/>
            <a:ext cx="9994783" cy="4008265"/>
          </a:xfrm>
          <a:prstGeom prst="rect">
            <a:avLst/>
          </a:prstGeom>
          <a:no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 name="Segnaposto contenuto 9">
            <a:extLst>
              <a:ext uri="{FF2B5EF4-FFF2-40B4-BE49-F238E27FC236}">
                <a16:creationId xmlns:a16="http://schemas.microsoft.com/office/drawing/2014/main" id="{84A04120-78AD-9E30-E32A-0B8CC4C95DA9}"/>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8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5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Redazione della documentazione di gara </a:t>
            </a:r>
          </a:p>
        </p:txBody>
      </p:sp>
      <p:sp>
        <p:nvSpPr>
          <p:cNvPr id="12" name="Rectangle 11">
            <a:extLst>
              <a:ext uri="{FF2B5EF4-FFF2-40B4-BE49-F238E27FC236}">
                <a16:creationId xmlns:a16="http://schemas.microsoft.com/office/drawing/2014/main" id="{C97DDCA0-80E0-31AE-95D1-DF2DBAD68128}"/>
              </a:ext>
            </a:extLst>
          </p:cNvPr>
          <p:cNvSpPr/>
          <p:nvPr/>
        </p:nvSpPr>
        <p:spPr>
          <a:xfrm>
            <a:off x="1874901" y="2271213"/>
            <a:ext cx="9707499" cy="40680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1CB6944-1C67-83E3-06BB-D7E443668F6D}"/>
              </a:ext>
            </a:extLst>
          </p:cNvPr>
          <p:cNvSpPr/>
          <p:nvPr/>
        </p:nvSpPr>
        <p:spPr>
          <a:xfrm>
            <a:off x="1948212" y="2312675"/>
            <a:ext cx="9525075" cy="667882"/>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La redazione della documentazione di gara è un processo fondamentale per garantire l'efficacia e la trasparenza delle procedure di appalto, assicurando che gli obiettivi strategici siano pienamente riflessi e perseguiti</a:t>
            </a:r>
            <a:r>
              <a:rPr kumimoji="0" lang="it-IT" sz="1400" b="0" i="0" u="none" strike="noStrike" kern="1200" cap="none" spc="0" normalizeH="0" baseline="0" noProof="0" dirty="0">
                <a:ln>
                  <a:noFill/>
                </a:ln>
                <a:effectLst/>
                <a:uLnTx/>
                <a:uFillTx/>
                <a:latin typeface="+mj-lt"/>
                <a:ea typeface="+mn-ea"/>
                <a:cs typeface="Arial" panose="020B0604020202020204" pitchFamily="34" charset="0"/>
              </a:rPr>
              <a:t>:</a:t>
            </a:r>
            <a:endParaRPr kumimoji="0" lang="it-IT" sz="1400" b="0" i="0" u="none" strike="noStrike" kern="0" cap="none" spc="0" normalizeH="0" baseline="0" noProof="0" dirty="0">
              <a:ln>
                <a:noFill/>
              </a:ln>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a:ea typeface="+mn-ea"/>
              <a:cs typeface="+mn-cs"/>
            </a:endParaRPr>
          </a:p>
        </p:txBody>
      </p:sp>
      <p:pic>
        <p:nvPicPr>
          <p:cNvPr id="15" name="Graphic 14" descr="Document with solid fill">
            <a:extLst>
              <a:ext uri="{FF2B5EF4-FFF2-40B4-BE49-F238E27FC236}">
                <a16:creationId xmlns:a16="http://schemas.microsoft.com/office/drawing/2014/main" id="{0C5A8895-0A6F-178A-4DC6-478E2BE1E5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14971" y="2065016"/>
            <a:ext cx="576000" cy="576000"/>
          </a:xfrm>
          <a:prstGeom prst="rect">
            <a:avLst/>
          </a:prstGeom>
        </p:spPr>
      </p:pic>
      <p:sp>
        <p:nvSpPr>
          <p:cNvPr id="17" name="TextBox 16">
            <a:extLst>
              <a:ext uri="{FF2B5EF4-FFF2-40B4-BE49-F238E27FC236}">
                <a16:creationId xmlns:a16="http://schemas.microsoft.com/office/drawing/2014/main" id="{08EEDDA9-BC96-A7A8-C551-E9D3F4DA8E74}"/>
              </a:ext>
            </a:extLst>
          </p:cNvPr>
          <p:cNvSpPr txBox="1"/>
          <p:nvPr/>
        </p:nvSpPr>
        <p:spPr>
          <a:xfrm>
            <a:off x="2598143" y="1266365"/>
            <a:ext cx="479398" cy="68825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3</a:t>
            </a:r>
          </a:p>
        </p:txBody>
      </p:sp>
      <p:sp>
        <p:nvSpPr>
          <p:cNvPr id="23" name="Rectangle: Diagonal Corners Snipped 22">
            <a:extLst>
              <a:ext uri="{FF2B5EF4-FFF2-40B4-BE49-F238E27FC236}">
                <a16:creationId xmlns:a16="http://schemas.microsoft.com/office/drawing/2014/main" id="{73B1DE2F-CA21-F13D-F153-1DF2F9A1E575}"/>
              </a:ext>
            </a:extLst>
          </p:cNvPr>
          <p:cNvSpPr/>
          <p:nvPr/>
        </p:nvSpPr>
        <p:spPr>
          <a:xfrm>
            <a:off x="5279550" y="2980557"/>
            <a:ext cx="2961000" cy="3289614"/>
          </a:xfrm>
          <a:prstGeom prst="snip2DiagRect">
            <a:avLst>
              <a:gd name="adj1" fmla="val 0"/>
              <a:gd name="adj2" fmla="val 7550"/>
            </a:avLst>
          </a:prstGeom>
          <a:solidFill>
            <a:srgbClr val="FFF0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Il </a:t>
            </a:r>
            <a:r>
              <a:rPr lang="it-IT" sz="1400" b="1" dirty="0">
                <a:solidFill>
                  <a:schemeClr val="tx1"/>
                </a:solidFill>
              </a:rPr>
              <a:t>Disciplinare di Gara</a:t>
            </a:r>
            <a:r>
              <a:rPr lang="it-IT" sz="1400" dirty="0">
                <a:solidFill>
                  <a:schemeClr val="tx1"/>
                </a:solidFill>
              </a:rPr>
              <a:t> stabilisce le regole procedurali dell'appalto: requisiti di partecipazione, modalità di presentazione e valutazione delle offerte, tempistiche e criteri di esclusione. </a:t>
            </a:r>
          </a:p>
          <a:p>
            <a:pPr algn="ctr"/>
            <a:r>
              <a:rPr lang="it-IT" sz="1400" dirty="0">
                <a:solidFill>
                  <a:schemeClr val="tx1"/>
                </a:solidFill>
              </a:rPr>
              <a:t>Lo </a:t>
            </a:r>
            <a:r>
              <a:rPr lang="it-IT" sz="1400" b="1" dirty="0">
                <a:solidFill>
                  <a:schemeClr val="tx1"/>
                </a:solidFill>
              </a:rPr>
              <a:t>Schema di Contratto</a:t>
            </a:r>
            <a:r>
              <a:rPr lang="it-IT" sz="1400" dirty="0">
                <a:solidFill>
                  <a:schemeClr val="tx1"/>
                </a:solidFill>
              </a:rPr>
              <a:t> contiene tutte le condizioni che governeranno l'esecuzione (obblighi, penali, pagamenti, garanzie), fondamentale per prevenire controversie e garantire una corretta esecuzione</a:t>
            </a:r>
          </a:p>
        </p:txBody>
      </p:sp>
      <p:sp>
        <p:nvSpPr>
          <p:cNvPr id="24" name="Rectangle: Diagonal Corners Snipped 23">
            <a:extLst>
              <a:ext uri="{FF2B5EF4-FFF2-40B4-BE49-F238E27FC236}">
                <a16:creationId xmlns:a16="http://schemas.microsoft.com/office/drawing/2014/main" id="{1CF3769A-4DCF-5010-89A4-190B34AC4D56}"/>
              </a:ext>
            </a:extLst>
          </p:cNvPr>
          <p:cNvSpPr/>
          <p:nvPr/>
        </p:nvSpPr>
        <p:spPr>
          <a:xfrm>
            <a:off x="8430975" y="2980557"/>
            <a:ext cx="2961000" cy="1312769"/>
          </a:xfrm>
          <a:prstGeom prst="snip2DiagRect">
            <a:avLst>
              <a:gd name="adj1" fmla="val 0"/>
              <a:gd name="adj2" fmla="val 755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Le </a:t>
            </a:r>
            <a:r>
              <a:rPr lang="it-IT" sz="1400" b="1" dirty="0">
                <a:solidFill>
                  <a:schemeClr val="tx1"/>
                </a:solidFill>
              </a:rPr>
              <a:t>clausole contrattuali</a:t>
            </a:r>
            <a:r>
              <a:rPr lang="it-IT" sz="1400" dirty="0">
                <a:solidFill>
                  <a:schemeClr val="tx1"/>
                </a:solidFill>
              </a:rPr>
              <a:t> devono rafforzare gli </a:t>
            </a:r>
            <a:r>
              <a:rPr lang="it-IT" sz="1400" b="1" dirty="0">
                <a:solidFill>
                  <a:schemeClr val="tx1"/>
                </a:solidFill>
              </a:rPr>
              <a:t>obiettivi strategici</a:t>
            </a:r>
            <a:r>
              <a:rPr lang="it-IT" sz="1400" dirty="0">
                <a:solidFill>
                  <a:schemeClr val="tx1"/>
                </a:solidFill>
              </a:rPr>
              <a:t>. Non basta menzionarli; devono esserci meccanismi che ne garantiscano l'attuazione</a:t>
            </a:r>
          </a:p>
        </p:txBody>
      </p:sp>
      <p:sp>
        <p:nvSpPr>
          <p:cNvPr id="25" name="Rectangle: Diagonal Corners Snipped 24">
            <a:extLst>
              <a:ext uri="{FF2B5EF4-FFF2-40B4-BE49-F238E27FC236}">
                <a16:creationId xmlns:a16="http://schemas.microsoft.com/office/drawing/2014/main" id="{86C0C6B5-4D22-57FB-86B6-757FB826F2E5}"/>
              </a:ext>
            </a:extLst>
          </p:cNvPr>
          <p:cNvSpPr/>
          <p:nvPr/>
        </p:nvSpPr>
        <p:spPr>
          <a:xfrm>
            <a:off x="8430975" y="4362915"/>
            <a:ext cx="2961000" cy="1907256"/>
          </a:xfrm>
          <a:prstGeom prst="snip2DiagRect">
            <a:avLst>
              <a:gd name="adj1" fmla="val 0"/>
              <a:gd name="adj2" fmla="val 7550"/>
            </a:avLst>
          </a:prstGeom>
          <a:solidFill>
            <a:srgbClr val="FFF9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Verifica della coerenza tra Obiettivi Strategici e Documentazione Tecnica</a:t>
            </a:r>
          </a:p>
          <a:p>
            <a:pPr algn="ctr"/>
            <a:endParaRPr lang="it-IT" sz="600" b="1" dirty="0">
              <a:solidFill>
                <a:schemeClr val="tx1"/>
              </a:solidFill>
            </a:endParaRPr>
          </a:p>
          <a:p>
            <a:pPr algn="ctr"/>
            <a:r>
              <a:rPr lang="it-IT" sz="1400" dirty="0">
                <a:solidFill>
                  <a:schemeClr val="tx1"/>
                </a:solidFill>
              </a:rPr>
              <a:t>Prima della pubblicazione, è fondamentale verificare che l'intera documentazione sia </a:t>
            </a:r>
            <a:r>
              <a:rPr lang="it-IT" sz="1400" b="1" dirty="0">
                <a:solidFill>
                  <a:schemeClr val="tx1"/>
                </a:solidFill>
              </a:rPr>
              <a:t>coerente</a:t>
            </a:r>
            <a:r>
              <a:rPr lang="it-IT" sz="1400" dirty="0">
                <a:solidFill>
                  <a:schemeClr val="tx1"/>
                </a:solidFill>
              </a:rPr>
              <a:t> con gli obiettivi strategici</a:t>
            </a:r>
          </a:p>
        </p:txBody>
      </p:sp>
    </p:spTree>
    <p:extLst>
      <p:ext uri="{BB962C8B-B14F-4D97-AF65-F5344CB8AC3E}">
        <p14:creationId xmlns:p14="http://schemas.microsoft.com/office/powerpoint/2010/main" val="62548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81D5-D2C7-29C3-28F0-E8635865016C}"/>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11636AE8-CD86-FABC-EDD8-489F23E930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6190" y="514337"/>
            <a:ext cx="326833" cy="356545"/>
          </a:xfrm>
          <a:prstGeom prst="rect">
            <a:avLst/>
          </a:prstGeom>
        </p:spPr>
      </p:pic>
      <p:cxnSp>
        <p:nvCxnSpPr>
          <p:cNvPr id="6" name="Straight Connector 5">
            <a:extLst>
              <a:ext uri="{FF2B5EF4-FFF2-40B4-BE49-F238E27FC236}">
                <a16:creationId xmlns:a16="http://schemas.microsoft.com/office/drawing/2014/main" id="{473E25F2-042B-9172-4E86-ECEC0F19F42F}"/>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sp>
        <p:nvSpPr>
          <p:cNvPr id="7" name="TextBox 6">
            <a:extLst>
              <a:ext uri="{FF2B5EF4-FFF2-40B4-BE49-F238E27FC236}">
                <a16:creationId xmlns:a16="http://schemas.microsoft.com/office/drawing/2014/main" id="{50D4F162-E418-BE96-29EB-EA62045A0B92}"/>
              </a:ext>
            </a:extLst>
          </p:cNvPr>
          <p:cNvSpPr txBox="1"/>
          <p:nvPr/>
        </p:nvSpPr>
        <p:spPr>
          <a:xfrm>
            <a:off x="-553089" y="3714461"/>
            <a:ext cx="2096139" cy="338554"/>
          </a:xfrm>
          <a:prstGeom prst="rect">
            <a:avLst/>
          </a:prstGeom>
          <a:noFill/>
        </p:spPr>
        <p:txBody>
          <a:bodyPr wrap="square" rtlCol="0">
            <a:spAutoFit/>
          </a:bodyPr>
          <a:lstStyle/>
          <a:p>
            <a:pPr algn="ctr"/>
            <a:r>
              <a:rPr lang="it-IT" sz="1600" b="1" dirty="0">
                <a:solidFill>
                  <a:srgbClr val="FFFFFF"/>
                </a:solidFill>
                <a:latin typeface="Arial" panose="020B0604020202020204"/>
              </a:rPr>
              <a:t>ATTIVITÀ</a:t>
            </a:r>
            <a:endParaRPr lang="en-US" sz="1300" b="1" dirty="0" err="1">
              <a:solidFill>
                <a:srgbClr val="FFFFFF"/>
              </a:solidFill>
              <a:latin typeface="Arial" panose="020B0604020202020204"/>
            </a:endParaRPr>
          </a:p>
        </p:txBody>
      </p:sp>
      <p:pic>
        <p:nvPicPr>
          <p:cNvPr id="8" name="Graphic 7" descr="Database with solid fill">
            <a:extLst>
              <a:ext uri="{FF2B5EF4-FFF2-40B4-BE49-F238E27FC236}">
                <a16:creationId xmlns:a16="http://schemas.microsoft.com/office/drawing/2014/main" id="{2E07198E-98FF-FEFB-DC74-54D6070ECD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92" y="2529246"/>
            <a:ext cx="753602" cy="753602"/>
          </a:xfrm>
          <a:prstGeom prst="rect">
            <a:avLst/>
          </a:prstGeom>
        </p:spPr>
      </p:pic>
      <p:pic>
        <p:nvPicPr>
          <p:cNvPr id="9" name="Picture 8">
            <a:extLst>
              <a:ext uri="{FF2B5EF4-FFF2-40B4-BE49-F238E27FC236}">
                <a16:creationId xmlns:a16="http://schemas.microsoft.com/office/drawing/2014/main" id="{6856E69E-6032-01E7-D29C-7573FBC7DAC4}"/>
              </a:ext>
            </a:extLst>
          </p:cNvPr>
          <p:cNvPicPr>
            <a:picLocks noChangeAspect="1"/>
          </p:cNvPicPr>
          <p:nvPr/>
        </p:nvPicPr>
        <p:blipFill rotWithShape="1">
          <a:blip r:embed="rId7"/>
          <a:srcRect l="49772"/>
          <a:stretch/>
        </p:blipFill>
        <p:spPr>
          <a:xfrm>
            <a:off x="2989" y="2320372"/>
            <a:ext cx="1554603" cy="3708000"/>
          </a:xfrm>
          <a:prstGeom prst="rect">
            <a:avLst/>
          </a:prstGeom>
        </p:spPr>
      </p:pic>
      <p:sp>
        <p:nvSpPr>
          <p:cNvPr id="10" name="TextBox 9">
            <a:extLst>
              <a:ext uri="{FF2B5EF4-FFF2-40B4-BE49-F238E27FC236}">
                <a16:creationId xmlns:a16="http://schemas.microsoft.com/office/drawing/2014/main" id="{E2A707EE-DE57-D66E-6721-BB35D2692537}"/>
              </a:ext>
            </a:extLst>
          </p:cNvPr>
          <p:cNvSpPr txBox="1"/>
          <p:nvPr/>
        </p:nvSpPr>
        <p:spPr>
          <a:xfrm>
            <a:off x="-553089" y="4057975"/>
            <a:ext cx="2096139" cy="292388"/>
          </a:xfrm>
          <a:prstGeom prst="rect">
            <a:avLst/>
          </a:prstGeom>
          <a:noFill/>
        </p:spPr>
        <p:txBody>
          <a:bodyPr wrap="square" rtlCol="0">
            <a:spAutoFit/>
          </a:bodyPr>
          <a:lstStyle/>
          <a:p>
            <a:pPr algn="ctr"/>
            <a:r>
              <a:rPr lang="it-IT" sz="1300" b="1" dirty="0">
                <a:solidFill>
                  <a:srgbClr val="FFFFFF"/>
                </a:solidFill>
                <a:latin typeface="Arial" panose="020B0604020202020204"/>
              </a:rPr>
              <a:t>OBIETTIVI</a:t>
            </a:r>
            <a:endParaRPr lang="en-US" sz="1300" b="1" dirty="0" err="1">
              <a:solidFill>
                <a:srgbClr val="FFFFFF"/>
              </a:solidFill>
              <a:latin typeface="Arial" panose="020B0604020202020204"/>
            </a:endParaRPr>
          </a:p>
        </p:txBody>
      </p:sp>
      <p:pic>
        <p:nvPicPr>
          <p:cNvPr id="11" name="Graphic 10" descr="Target with solid fill">
            <a:extLst>
              <a:ext uri="{FF2B5EF4-FFF2-40B4-BE49-F238E27FC236}">
                <a16:creationId xmlns:a16="http://schemas.microsoft.com/office/drawing/2014/main" id="{55B39100-FD4A-C6A6-788C-154FC014F9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439" y="3230513"/>
            <a:ext cx="572922" cy="572922"/>
          </a:xfrm>
          <a:prstGeom prst="rect">
            <a:avLst/>
          </a:prstGeom>
        </p:spPr>
      </p:pic>
      <p:sp>
        <p:nvSpPr>
          <p:cNvPr id="16" name="Rectangle 15">
            <a:extLst>
              <a:ext uri="{FF2B5EF4-FFF2-40B4-BE49-F238E27FC236}">
                <a16:creationId xmlns:a16="http://schemas.microsoft.com/office/drawing/2014/main" id="{A4DF7112-F5E5-7BEE-9878-78ACD608EEA1}"/>
              </a:ext>
            </a:extLst>
          </p:cNvPr>
          <p:cNvSpPr/>
          <p:nvPr/>
        </p:nvSpPr>
        <p:spPr>
          <a:xfrm>
            <a:off x="1874901" y="2175173"/>
            <a:ext cx="9683075" cy="4168489"/>
          </a:xfrm>
          <a:prstGeom prst="rect">
            <a:avLst/>
          </a:prstGeom>
          <a:noFill/>
          <a:ln>
            <a:solidFill>
              <a:srgbClr val="FFFFF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21" name="Segnaposto contenuto 9">
            <a:extLst>
              <a:ext uri="{FF2B5EF4-FFF2-40B4-BE49-F238E27FC236}">
                <a16:creationId xmlns:a16="http://schemas.microsoft.com/office/drawing/2014/main" id="{713DD57B-3104-5784-0045-72BDC07D7768}"/>
              </a:ext>
            </a:extLst>
          </p:cNvPr>
          <p:cNvSpPr txBox="1">
            <a:spLocks/>
          </p:cNvSpPr>
          <p:nvPr/>
        </p:nvSpPr>
        <p:spPr>
          <a:xfrm>
            <a:off x="609599" y="1420936"/>
            <a:ext cx="10948377" cy="612000"/>
          </a:xfrm>
          <a:prstGeom prst="rect">
            <a:avLst/>
          </a:prstGeom>
          <a:solidFill>
            <a:srgbClr val="FFF9E5"/>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800"/>
              </a:spcBef>
              <a:buFont typeface="Arial"/>
              <a:buNone/>
            </a:pPr>
            <a:r>
              <a:rPr lang="it-IT" dirty="0">
                <a:latin typeface="+mj-lt"/>
                <a:ea typeface="Calibri" panose="020F0502020204030204" pitchFamily="34" charset="0"/>
                <a:cs typeface="Calibri" panose="020F0502020204030204" pitchFamily="34" charset="0"/>
              </a:rPr>
              <a:t>La fase di Progettazione è guidata dai seguenti obiettivi:</a:t>
            </a:r>
          </a:p>
        </p:txBody>
      </p:sp>
      <p:sp>
        <p:nvSpPr>
          <p:cNvPr id="4" name="Slide Number Placeholder 3">
            <a:extLst>
              <a:ext uri="{FF2B5EF4-FFF2-40B4-BE49-F238E27FC236}">
                <a16:creationId xmlns:a16="http://schemas.microsoft.com/office/drawing/2014/main" id="{7D87CC28-8EA6-141E-5D3E-E190A7376F57}"/>
              </a:ext>
            </a:extLst>
          </p:cNvPr>
          <p:cNvSpPr>
            <a:spLocks noGrp="1"/>
          </p:cNvSpPr>
          <p:nvPr>
            <p:ph type="sldNum" sz="quarter" idx="10"/>
          </p:nvPr>
        </p:nvSpPr>
        <p:spPr/>
        <p:txBody>
          <a:bodyPr/>
          <a:lstStyle/>
          <a:p>
            <a:pPr>
              <a:defRPr/>
            </a:pPr>
            <a:fld id="{7180326F-E721-41DD-ABF0-E30673304D32}" type="slidenum">
              <a:rPr lang="it-IT" altLang="it-IT" smtClean="0"/>
              <a:pPr>
                <a:defRPr/>
              </a:pPr>
              <a:t>21</a:t>
            </a:fld>
            <a:endParaRPr lang="it-IT" altLang="it-IT"/>
          </a:p>
        </p:txBody>
      </p:sp>
      <p:sp>
        <p:nvSpPr>
          <p:cNvPr id="13" name="Title 13">
            <a:extLst>
              <a:ext uri="{FF2B5EF4-FFF2-40B4-BE49-F238E27FC236}">
                <a16:creationId xmlns:a16="http://schemas.microsoft.com/office/drawing/2014/main" id="{5B30278E-3C2B-5B7A-D56A-45E28E77AE62}"/>
              </a:ext>
            </a:extLst>
          </p:cNvPr>
          <p:cNvSpPr>
            <a:spLocks noGrp="1"/>
          </p:cNvSpPr>
          <p:nvPr>
            <p:ph type="ctrTitle"/>
          </p:nvPr>
        </p:nvSpPr>
        <p:spPr>
          <a:xfrm>
            <a:off x="67950" y="157303"/>
            <a:ext cx="10363200" cy="584776"/>
          </a:xfrm>
        </p:spPr>
        <p:txBody>
          <a:bodyPr>
            <a:normAutofit/>
          </a:bodyPr>
          <a:lstStyle/>
          <a:p>
            <a:r>
              <a:rPr lang="it-IT" dirty="0"/>
              <a:t>I driver della Progettazione</a:t>
            </a:r>
          </a:p>
        </p:txBody>
      </p:sp>
      <p:cxnSp>
        <p:nvCxnSpPr>
          <p:cNvPr id="14" name="Straight Connector 13">
            <a:extLst>
              <a:ext uri="{FF2B5EF4-FFF2-40B4-BE49-F238E27FC236}">
                <a16:creationId xmlns:a16="http://schemas.microsoft.com/office/drawing/2014/main" id="{9513B4ED-3148-72C1-C398-97218FACF7D3}"/>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cxnSp>
        <p:nvCxnSpPr>
          <p:cNvPr id="15" name="Straight Connector 14">
            <a:extLst>
              <a:ext uri="{FF2B5EF4-FFF2-40B4-BE49-F238E27FC236}">
                <a16:creationId xmlns:a16="http://schemas.microsoft.com/office/drawing/2014/main" id="{29ECBD51-840A-6D3F-337E-437E9A0E3957}"/>
              </a:ext>
            </a:extLst>
          </p:cNvPr>
          <p:cNvCxnSpPr>
            <a:cxnSpLocks/>
          </p:cNvCxnSpPr>
          <p:nvPr/>
        </p:nvCxnSpPr>
        <p:spPr>
          <a:xfrm flipH="1" flipV="1">
            <a:off x="2757904" y="2645958"/>
            <a:ext cx="3060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17" name="Text Placeholder 4">
            <a:extLst>
              <a:ext uri="{FF2B5EF4-FFF2-40B4-BE49-F238E27FC236}">
                <a16:creationId xmlns:a16="http://schemas.microsoft.com/office/drawing/2014/main" id="{57F5B2FD-4250-3F3C-ED3B-FADFC99FA341}"/>
              </a:ext>
            </a:extLst>
          </p:cNvPr>
          <p:cNvSpPr txBox="1">
            <a:spLocks/>
          </p:cNvSpPr>
          <p:nvPr/>
        </p:nvSpPr>
        <p:spPr>
          <a:xfrm>
            <a:off x="2062100" y="2322206"/>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dirty="0">
              <a:solidFill>
                <a:schemeClr val="bg1"/>
              </a:solidFill>
              <a:latin typeface="Aptos" panose="020B0004020202020204" pitchFamily="34" charset="0"/>
              <a:ea typeface="Open Sans" panose="020B0606030504020204" pitchFamily="34" charset="0"/>
            </a:endParaRPr>
          </a:p>
        </p:txBody>
      </p:sp>
      <p:sp>
        <p:nvSpPr>
          <p:cNvPr id="18" name="Text Placeholder 19" descr="Title for the first box (top left):&#10;        - Must be in green color&#10;        - Should be 2-4 words&#10;        - Must be clear and descriptive">
            <a:extLst>
              <a:ext uri="{FF2B5EF4-FFF2-40B4-BE49-F238E27FC236}">
                <a16:creationId xmlns:a16="http://schemas.microsoft.com/office/drawing/2014/main" id="{1511DA4A-2F8C-5014-FCD1-A4E001336235}"/>
              </a:ext>
            </a:extLst>
          </p:cNvPr>
          <p:cNvSpPr txBox="1">
            <a:spLocks/>
          </p:cNvSpPr>
          <p:nvPr/>
        </p:nvSpPr>
        <p:spPr>
          <a:xfrm>
            <a:off x="2841316" y="2682221"/>
            <a:ext cx="8317915" cy="358952"/>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Soddisfare il fabbisogno espresso in modo efficiente;</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Garantire che beni, servizi o lavori siano acquisiti in modo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tempestivo e conforme </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alle esigenze degli enti coinvolti, assicurando trasparenza e legalità</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Centralizzare e razionalizzare gli acquisti </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aggregando la domanda per realizzare economie di scala e ridurre la frammentazione degli acquisti</a:t>
            </a:r>
          </a:p>
        </p:txBody>
      </p:sp>
      <p:cxnSp>
        <p:nvCxnSpPr>
          <p:cNvPr id="19" name="Straight Connector 18">
            <a:extLst>
              <a:ext uri="{FF2B5EF4-FFF2-40B4-BE49-F238E27FC236}">
                <a16:creationId xmlns:a16="http://schemas.microsoft.com/office/drawing/2014/main" id="{34436838-8C10-B2EA-6B03-20BCF62CBFA9}"/>
              </a:ext>
            </a:extLst>
          </p:cNvPr>
          <p:cNvCxnSpPr>
            <a:cxnSpLocks/>
          </p:cNvCxnSpPr>
          <p:nvPr/>
        </p:nvCxnSpPr>
        <p:spPr>
          <a:xfrm flipH="1">
            <a:off x="1959876" y="332768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cxnSp>
        <p:nvCxnSpPr>
          <p:cNvPr id="22" name="Straight Connector 21">
            <a:extLst>
              <a:ext uri="{FF2B5EF4-FFF2-40B4-BE49-F238E27FC236}">
                <a16:creationId xmlns:a16="http://schemas.microsoft.com/office/drawing/2014/main" id="{FCBC7859-5DD6-AF15-67E8-25A2FC42895E}"/>
              </a:ext>
            </a:extLst>
          </p:cNvPr>
          <p:cNvCxnSpPr>
            <a:cxnSpLocks/>
          </p:cNvCxnSpPr>
          <p:nvPr/>
        </p:nvCxnSpPr>
        <p:spPr>
          <a:xfrm flipH="1" flipV="1">
            <a:off x="2757893" y="4013768"/>
            <a:ext cx="3060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23" name="Text Placeholder 4">
            <a:extLst>
              <a:ext uri="{FF2B5EF4-FFF2-40B4-BE49-F238E27FC236}">
                <a16:creationId xmlns:a16="http://schemas.microsoft.com/office/drawing/2014/main" id="{406DABAB-7349-21A8-F8F8-D9EBDF01849F}"/>
              </a:ext>
            </a:extLst>
          </p:cNvPr>
          <p:cNvSpPr txBox="1">
            <a:spLocks/>
          </p:cNvSpPr>
          <p:nvPr/>
        </p:nvSpPr>
        <p:spPr>
          <a:xfrm>
            <a:off x="2062089" y="3690016"/>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cxnSp>
        <p:nvCxnSpPr>
          <p:cNvPr id="24" name="Straight Connector 23">
            <a:extLst>
              <a:ext uri="{FF2B5EF4-FFF2-40B4-BE49-F238E27FC236}">
                <a16:creationId xmlns:a16="http://schemas.microsoft.com/office/drawing/2014/main" id="{94340A97-A903-3F91-61DB-8F2DDCE6F2FA}"/>
              </a:ext>
            </a:extLst>
          </p:cNvPr>
          <p:cNvCxnSpPr>
            <a:cxnSpLocks/>
          </p:cNvCxnSpPr>
          <p:nvPr/>
        </p:nvCxnSpPr>
        <p:spPr>
          <a:xfrm flipH="1">
            <a:off x="1959865" y="4553448"/>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cxnSp>
        <p:nvCxnSpPr>
          <p:cNvPr id="25" name="Straight Connector 24">
            <a:extLst>
              <a:ext uri="{FF2B5EF4-FFF2-40B4-BE49-F238E27FC236}">
                <a16:creationId xmlns:a16="http://schemas.microsoft.com/office/drawing/2014/main" id="{8DFCE75A-C121-800F-7EB2-852ED9D9D7D4}"/>
              </a:ext>
            </a:extLst>
          </p:cNvPr>
          <p:cNvCxnSpPr>
            <a:cxnSpLocks/>
          </p:cNvCxnSpPr>
          <p:nvPr/>
        </p:nvCxnSpPr>
        <p:spPr>
          <a:xfrm flipH="1" flipV="1">
            <a:off x="2757882" y="5443724"/>
            <a:ext cx="3060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26" name="Text Placeholder 4">
            <a:extLst>
              <a:ext uri="{FF2B5EF4-FFF2-40B4-BE49-F238E27FC236}">
                <a16:creationId xmlns:a16="http://schemas.microsoft.com/office/drawing/2014/main" id="{F90D4961-407C-4C80-EF08-EF4D91EC7AB4}"/>
              </a:ext>
            </a:extLst>
          </p:cNvPr>
          <p:cNvSpPr txBox="1">
            <a:spLocks/>
          </p:cNvSpPr>
          <p:nvPr/>
        </p:nvSpPr>
        <p:spPr>
          <a:xfrm>
            <a:off x="2062078" y="5119972"/>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dirty="0">
              <a:solidFill>
                <a:schemeClr val="bg1"/>
              </a:solidFill>
              <a:latin typeface="Aptos" panose="020B0004020202020204" pitchFamily="34" charset="0"/>
              <a:ea typeface="Open Sans" panose="020B0606030504020204" pitchFamily="34" charset="0"/>
            </a:endParaRPr>
          </a:p>
        </p:txBody>
      </p:sp>
      <p:sp>
        <p:nvSpPr>
          <p:cNvPr id="27" name="Text Placeholder 19" descr="Title for the first box (top left):&#10;        - Must be in green color&#10;        - Should be 2-4 words&#10;        - Must be clear and descriptive">
            <a:extLst>
              <a:ext uri="{FF2B5EF4-FFF2-40B4-BE49-F238E27FC236}">
                <a16:creationId xmlns:a16="http://schemas.microsoft.com/office/drawing/2014/main" id="{5D4AEF8C-D4AE-0053-0A2E-3A3683DDB78F}"/>
              </a:ext>
            </a:extLst>
          </p:cNvPr>
          <p:cNvSpPr txBox="1">
            <a:spLocks/>
          </p:cNvSpPr>
          <p:nvPr/>
        </p:nvSpPr>
        <p:spPr>
          <a:xfrm>
            <a:off x="2841316" y="2357985"/>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500" b="1" dirty="0">
                <a:latin typeface="+mj-lt"/>
              </a:rPr>
              <a:t>GESTIONE </a:t>
            </a:r>
            <a:r>
              <a:rPr lang="it-IT" sz="1500" dirty="0">
                <a:latin typeface="+mj-lt"/>
              </a:rPr>
              <a:t>EFFICACE DELLE ESIGENZE DEGLI ENTI</a:t>
            </a:r>
            <a:endParaRPr sz="1500" b="1" dirty="0">
              <a:latin typeface="+mj-lt"/>
            </a:endParaRPr>
          </a:p>
        </p:txBody>
      </p:sp>
      <p:sp>
        <p:nvSpPr>
          <p:cNvPr id="28" name="Text Placeholder 19" descr="Title for the first box (top left):&#10;        - Must be in green color&#10;        - Should be 2-4 words&#10;        - Must be clear and descriptive">
            <a:extLst>
              <a:ext uri="{FF2B5EF4-FFF2-40B4-BE49-F238E27FC236}">
                <a16:creationId xmlns:a16="http://schemas.microsoft.com/office/drawing/2014/main" id="{B83BE6B6-D1E9-CAEC-E880-15B16BCE68AA}"/>
              </a:ext>
            </a:extLst>
          </p:cNvPr>
          <p:cNvSpPr txBox="1">
            <a:spLocks/>
          </p:cNvSpPr>
          <p:nvPr/>
        </p:nvSpPr>
        <p:spPr>
          <a:xfrm>
            <a:off x="2841316" y="3737777"/>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500" b="1" dirty="0">
                <a:latin typeface="+mj-lt"/>
              </a:rPr>
              <a:t>TRASPARENZA E TRACCIABILITA’</a:t>
            </a:r>
            <a:endParaRPr sz="1500" b="1" dirty="0">
              <a:latin typeface="+mj-lt"/>
            </a:endParaRPr>
          </a:p>
        </p:txBody>
      </p:sp>
      <p:sp>
        <p:nvSpPr>
          <p:cNvPr id="29" name="Text Placeholder 19" descr="Title for the first box (top left):&#10;        - Must be in green color&#10;        - Should be 2-4 words&#10;        - Must be clear and descriptive">
            <a:extLst>
              <a:ext uri="{FF2B5EF4-FFF2-40B4-BE49-F238E27FC236}">
                <a16:creationId xmlns:a16="http://schemas.microsoft.com/office/drawing/2014/main" id="{0D7E9CB8-AC9E-B67A-DCD4-E935FF8EAC93}"/>
              </a:ext>
            </a:extLst>
          </p:cNvPr>
          <p:cNvSpPr txBox="1">
            <a:spLocks/>
          </p:cNvSpPr>
          <p:nvPr/>
        </p:nvSpPr>
        <p:spPr>
          <a:xfrm>
            <a:off x="2841316" y="5159167"/>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500" dirty="0">
                <a:latin typeface="+mj-lt"/>
              </a:rPr>
              <a:t>FAVORIRE LA QUALITA’ E L’INNOVAZIONE</a:t>
            </a:r>
            <a:endParaRPr sz="1500" b="1" dirty="0">
              <a:latin typeface="+mj-lt"/>
            </a:endParaRPr>
          </a:p>
        </p:txBody>
      </p:sp>
      <p:sp>
        <p:nvSpPr>
          <p:cNvPr id="30" name="Text Placeholder 19" descr="Title for the first box (top left):&#10;        - Must be in green color&#10;        - Should be 2-4 words&#10;        - Must be clear and descriptive">
            <a:extLst>
              <a:ext uri="{FF2B5EF4-FFF2-40B4-BE49-F238E27FC236}">
                <a16:creationId xmlns:a16="http://schemas.microsoft.com/office/drawing/2014/main" id="{9003A99A-80DC-297D-A792-238DB93B3F2D}"/>
              </a:ext>
            </a:extLst>
          </p:cNvPr>
          <p:cNvSpPr txBox="1">
            <a:spLocks/>
          </p:cNvSpPr>
          <p:nvPr/>
        </p:nvSpPr>
        <p:spPr>
          <a:xfrm>
            <a:off x="2841316" y="4086694"/>
            <a:ext cx="8317915" cy="883798"/>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pPr marL="171450" indent="-171450">
              <a:spcAft>
                <a:spcPts val="0"/>
              </a:spcAft>
              <a:buFont typeface="Arial" panose="020B0604020202020204" pitchFamily="34" charset="0"/>
              <a:buChar cha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Promuovere la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concorrenza favorendo la partecipazione </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del maggior numero possibile di operatori economici qualificati ed in particolare le PMI</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Garantire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tracciabilità e controllo</a:t>
            </a:r>
            <a:endPar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Prevenire contenziosi, ritardi e inefficienze attraverso una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progettazione accurata </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che consenta una gestione rigorosa e monitorabile della fase di esecuzione</a:t>
            </a:r>
          </a:p>
        </p:txBody>
      </p:sp>
      <p:sp>
        <p:nvSpPr>
          <p:cNvPr id="31" name="Text Placeholder 19" descr="Title for the first box (top left):&#10;        - Must be in green color&#10;        - Should be 2-4 words&#10;        - Must be clear and descriptive">
            <a:extLst>
              <a:ext uri="{FF2B5EF4-FFF2-40B4-BE49-F238E27FC236}">
                <a16:creationId xmlns:a16="http://schemas.microsoft.com/office/drawing/2014/main" id="{798FA6C8-321A-FA31-72AB-040C16BACACB}"/>
              </a:ext>
            </a:extLst>
          </p:cNvPr>
          <p:cNvSpPr txBox="1">
            <a:spLocks/>
          </p:cNvSpPr>
          <p:nvPr/>
        </p:nvSpPr>
        <p:spPr>
          <a:xfrm>
            <a:off x="2841316" y="5518214"/>
            <a:ext cx="8317915" cy="358952"/>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Ottenere il miglior rapporto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qualità/prezzo </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consentendo la selezione dell’offerta economicamente più vantaggiosa, considerando sia il prezzo che la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qualità tecnica</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a:t>
            </a:r>
          </a:p>
          <a:p>
            <a:pPr marL="228600" marR="0" lvl="0" indent="-2286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Favorire l’</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innovazione e </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la </a:t>
            </a:r>
            <a:r>
              <a:rPr kumimoji="0" lang="it-IT" sz="1200" i="0" u="none" strike="noStrike" kern="0" cap="none" spc="0" normalizeH="0" baseline="0" noProof="0" dirty="0">
                <a:ln>
                  <a:noFill/>
                </a:ln>
                <a:solidFill>
                  <a:srgbClr val="3C3C3B"/>
                </a:solidFill>
                <a:effectLst/>
                <a:uLnTx/>
                <a:uFillTx/>
                <a:latin typeface="Arial" panose="020B0604020202020204"/>
                <a:ea typeface="+mn-ea"/>
                <a:cs typeface="+mn-cs"/>
              </a:rPr>
              <a:t>sostenibilità</a:t>
            </a:r>
            <a:r>
              <a:rPr kumimoji="0" lang="it-IT" sz="1200" b="0" i="0" u="none" strike="noStrike" kern="0" cap="none" spc="0" normalizeH="0" baseline="0" noProof="0" dirty="0">
                <a:ln>
                  <a:noFill/>
                </a:ln>
                <a:solidFill>
                  <a:srgbClr val="3C3C3B"/>
                </a:solidFill>
                <a:effectLst/>
                <a:uLnTx/>
                <a:uFillTx/>
                <a:latin typeface="Arial" panose="020B0604020202020204"/>
                <a:ea typeface="+mn-ea"/>
                <a:cs typeface="+mn-cs"/>
              </a:rPr>
              <a:t> introducendo criteri ambientali, sociali e tecnologici per promuovere acquisti verdi e responsabili</a:t>
            </a:r>
            <a:endParaRPr lang="it-IT" sz="1320" b="0" dirty="0">
              <a:solidFill>
                <a:schemeClr val="tx1"/>
              </a:solidFill>
              <a:latin typeface="+mj-lt"/>
              <a:cs typeface="Arial" panose="020B0604020202020204" pitchFamily="34" charset="0"/>
            </a:endParaRPr>
          </a:p>
        </p:txBody>
      </p:sp>
      <p:pic>
        <p:nvPicPr>
          <p:cNvPr id="33" name="Graphic 32" descr="Checkbox Checked with solid fill">
            <a:extLst>
              <a:ext uri="{FF2B5EF4-FFF2-40B4-BE49-F238E27FC236}">
                <a16:creationId xmlns:a16="http://schemas.microsoft.com/office/drawing/2014/main" id="{5DEA6A04-6387-7609-AB02-A2CB713EBC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46685" y="3736816"/>
            <a:ext cx="540000" cy="540000"/>
          </a:xfrm>
          <a:prstGeom prst="rect">
            <a:avLst/>
          </a:prstGeom>
        </p:spPr>
      </p:pic>
      <p:pic>
        <p:nvPicPr>
          <p:cNvPr id="34" name="Graphic 33" descr="Pie chart with solid fill">
            <a:extLst>
              <a:ext uri="{FF2B5EF4-FFF2-40B4-BE49-F238E27FC236}">
                <a16:creationId xmlns:a16="http://schemas.microsoft.com/office/drawing/2014/main" id="{1FEAC69A-E645-F5AD-292B-071CDB767A9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48653" y="2375603"/>
            <a:ext cx="540000" cy="540000"/>
          </a:xfrm>
          <a:prstGeom prst="rect">
            <a:avLst/>
          </a:prstGeom>
        </p:spPr>
      </p:pic>
      <p:pic>
        <p:nvPicPr>
          <p:cNvPr id="38" name="Picture 37" descr="image.png">
            <a:extLst>
              <a:ext uri="{FF2B5EF4-FFF2-40B4-BE49-F238E27FC236}">
                <a16:creationId xmlns:a16="http://schemas.microsoft.com/office/drawing/2014/main" id="{B007921F-A487-7D10-9C0A-FDABEA9618DC}"/>
              </a:ext>
            </a:extLst>
          </p:cNvPr>
          <p:cNvPicPr>
            <a:picLocks noChangeAspect="1"/>
          </p:cNvPicPr>
          <p:nvPr/>
        </p:nvPicPr>
        <p:blipFill>
          <a:blip r:embed="rId14">
            <a:duotone>
              <a:schemeClr val="accent2">
                <a:shade val="45000"/>
                <a:satMod val="135000"/>
              </a:schemeClr>
              <a:prstClr val="white"/>
            </a:duotone>
            <a:alphaModFix amt="50000"/>
          </a:blip>
          <a:stretch>
            <a:fillRect/>
          </a:stretch>
        </p:blipFill>
        <p:spPr>
          <a:xfrm>
            <a:off x="2236906" y="5256524"/>
            <a:ext cx="374400" cy="374400"/>
          </a:xfrm>
          <a:prstGeom prst="rect">
            <a:avLst/>
          </a:prstGeom>
          <a:noFill/>
          <a:ln w="5556" cap="flat">
            <a:noFill/>
            <a:prstDash val="solid"/>
            <a:miter/>
          </a:ln>
        </p:spPr>
      </p:pic>
    </p:spTree>
    <p:extLst>
      <p:ext uri="{BB962C8B-B14F-4D97-AF65-F5344CB8AC3E}">
        <p14:creationId xmlns:p14="http://schemas.microsoft.com/office/powerpoint/2010/main" val="28109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281D5-D2C7-29C3-28F0-E8635865016C}"/>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11636AE8-CD86-FABC-EDD8-489F23E9305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6190" y="514337"/>
            <a:ext cx="326833" cy="356545"/>
          </a:xfrm>
          <a:prstGeom prst="rect">
            <a:avLst/>
          </a:prstGeom>
        </p:spPr>
      </p:pic>
      <p:sp>
        <p:nvSpPr>
          <p:cNvPr id="3" name="Rectangle: Single Corner Snipped 2">
            <a:extLst>
              <a:ext uri="{FF2B5EF4-FFF2-40B4-BE49-F238E27FC236}">
                <a16:creationId xmlns:a16="http://schemas.microsoft.com/office/drawing/2014/main" id="{FB846608-FE8F-40C2-65BC-1E8DC32B5E3D}"/>
              </a:ext>
            </a:extLst>
          </p:cNvPr>
          <p:cNvSpPr/>
          <p:nvPr/>
        </p:nvSpPr>
        <p:spPr>
          <a:xfrm>
            <a:off x="4074218" y="2430048"/>
            <a:ext cx="7490953" cy="3617299"/>
          </a:xfrm>
          <a:prstGeom prst="snip1Rect">
            <a:avLst/>
          </a:prstGeom>
          <a:solidFill>
            <a:srgbClr val="E0E721">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l">
              <a:spcBef>
                <a:spcPts val="600"/>
              </a:spcBef>
              <a:spcAft>
                <a:spcPts val="300"/>
              </a:spcAft>
              <a:buNone/>
            </a:pPr>
            <a:r>
              <a:rPr lang="it-IT" sz="1300" kern="0" dirty="0">
                <a:solidFill>
                  <a:srgbClr val="3C3C3B"/>
                </a:solidFill>
                <a:latin typeface="+mj-lt"/>
              </a:rPr>
              <a:t>Sono attività svolte prima della pubblicazione del bando e costituiscono un </a:t>
            </a:r>
            <a:r>
              <a:rPr lang="it-IT" sz="1300" b="1" kern="0" dirty="0">
                <a:solidFill>
                  <a:srgbClr val="3C3C3B"/>
                </a:solidFill>
                <a:latin typeface="+mj-lt"/>
              </a:rPr>
              <a:t>elemento chiave per coinvolgere ed informare il mercato </a:t>
            </a:r>
            <a:r>
              <a:rPr lang="it-IT" sz="1300" kern="0" dirty="0">
                <a:solidFill>
                  <a:srgbClr val="3C3C3B"/>
                </a:solidFill>
                <a:latin typeface="+mj-lt"/>
              </a:rPr>
              <a:t>prima della pubblicazione del bando.</a:t>
            </a:r>
          </a:p>
          <a:p>
            <a:pPr algn="l">
              <a:spcBef>
                <a:spcPts val="600"/>
              </a:spcBef>
              <a:spcAft>
                <a:spcPts val="300"/>
              </a:spcAft>
              <a:buNone/>
            </a:pPr>
            <a:r>
              <a:rPr lang="it-IT" sz="1300" kern="0" dirty="0">
                <a:solidFill>
                  <a:srgbClr val="3C3C3B"/>
                </a:solidFill>
                <a:latin typeface="+mj-lt"/>
              </a:rPr>
              <a:t>Nell’ambito dell’attività di progettazione le CPM sono funzionali a:</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Comprendere meglio il </a:t>
            </a:r>
            <a:r>
              <a:rPr lang="it-IT" sz="1300" b="1" kern="0" dirty="0">
                <a:solidFill>
                  <a:srgbClr val="3C3C3B"/>
                </a:solidFill>
                <a:latin typeface="+mj-lt"/>
              </a:rPr>
              <a:t>mercato di riferimento</a:t>
            </a:r>
            <a:r>
              <a:rPr lang="it-IT" sz="1300" kern="0" dirty="0">
                <a:solidFill>
                  <a:srgbClr val="3C3C3B"/>
                </a:solidFill>
                <a:latin typeface="+mj-lt"/>
              </a:rPr>
              <a:t>;</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Valutare la </a:t>
            </a:r>
            <a:r>
              <a:rPr lang="it-IT" sz="1300" b="1" kern="0" dirty="0">
                <a:solidFill>
                  <a:srgbClr val="3C3C3B"/>
                </a:solidFill>
                <a:latin typeface="+mj-lt"/>
              </a:rPr>
              <a:t>fattibilità tecnica </a:t>
            </a:r>
            <a:r>
              <a:rPr lang="it-IT" sz="1300" kern="0" dirty="0">
                <a:solidFill>
                  <a:srgbClr val="3C3C3B"/>
                </a:solidFill>
                <a:latin typeface="+mj-lt"/>
              </a:rPr>
              <a:t>e soluzioni disponibili;</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Definire correttamente i </a:t>
            </a:r>
            <a:r>
              <a:rPr lang="it-IT" sz="1300" b="1" kern="0" dirty="0">
                <a:solidFill>
                  <a:srgbClr val="3C3C3B"/>
                </a:solidFill>
                <a:latin typeface="+mj-lt"/>
              </a:rPr>
              <a:t>requisiti tecnici e funzionali</a:t>
            </a:r>
            <a:r>
              <a:rPr lang="it-IT" sz="1300" kern="0" dirty="0">
                <a:solidFill>
                  <a:srgbClr val="3C3C3B"/>
                </a:solidFill>
                <a:latin typeface="+mj-lt"/>
              </a:rPr>
              <a:t>;</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Redigere capitolati più precisi e realistici;</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Consentire una </a:t>
            </a:r>
            <a:r>
              <a:rPr lang="it-IT" sz="1300" b="1" kern="0" dirty="0">
                <a:solidFill>
                  <a:srgbClr val="3C3C3B"/>
                </a:solidFill>
                <a:latin typeface="+mj-lt"/>
              </a:rPr>
              <a:t>migliore valutazione dei fabbisogni </a:t>
            </a:r>
            <a:r>
              <a:rPr lang="it-IT" sz="1300" kern="0" dirty="0">
                <a:solidFill>
                  <a:srgbClr val="3C3C3B"/>
                </a:solidFill>
                <a:latin typeface="+mj-lt"/>
              </a:rPr>
              <a:t>espressi dai committenti;</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Favorire la concorrenza;</a:t>
            </a:r>
          </a:p>
          <a:p>
            <a:pPr marL="285750" indent="-285750">
              <a:spcBef>
                <a:spcPts val="300"/>
              </a:spcBef>
              <a:spcAft>
                <a:spcPts val="300"/>
              </a:spcAft>
              <a:buFont typeface="Arial" panose="020B0604020202020204" pitchFamily="34" charset="0"/>
              <a:buChar char="•"/>
            </a:pPr>
            <a:r>
              <a:rPr lang="it-IT" sz="1300" kern="0" dirty="0">
                <a:solidFill>
                  <a:srgbClr val="3C3C3B"/>
                </a:solidFill>
                <a:latin typeface="+mj-lt"/>
              </a:rPr>
              <a:t> Individuare </a:t>
            </a:r>
            <a:r>
              <a:rPr lang="it-IT" sz="1300" b="1" kern="0" dirty="0">
                <a:solidFill>
                  <a:srgbClr val="3C3C3B"/>
                </a:solidFill>
                <a:latin typeface="+mj-lt"/>
              </a:rPr>
              <a:t>soluzioni innovative </a:t>
            </a:r>
            <a:r>
              <a:rPr lang="it-IT" sz="1300" kern="0" dirty="0">
                <a:solidFill>
                  <a:srgbClr val="3C3C3B"/>
                </a:solidFill>
                <a:latin typeface="+mj-lt"/>
              </a:rPr>
              <a:t>non ancora note alla PA.</a:t>
            </a:r>
          </a:p>
          <a:p>
            <a:pPr algn="just">
              <a:spcBef>
                <a:spcPts val="300"/>
              </a:spcBef>
              <a:spcAft>
                <a:spcPts val="300"/>
              </a:spcAft>
            </a:pPr>
            <a:r>
              <a:rPr lang="it-IT" sz="1300" kern="0" dirty="0">
                <a:solidFill>
                  <a:srgbClr val="3C3C3B"/>
                </a:solidFill>
                <a:latin typeface="+mj-lt"/>
              </a:rPr>
              <a:t>Le CPM devono essere condotte secondo modalità che garantiscano </a:t>
            </a:r>
            <a:r>
              <a:rPr lang="it-IT" sz="1300" b="1" kern="0" dirty="0">
                <a:solidFill>
                  <a:srgbClr val="3C3C3B"/>
                </a:solidFill>
                <a:latin typeface="+mj-lt"/>
              </a:rPr>
              <a:t>trasparenza e imparzialità </a:t>
            </a:r>
            <a:r>
              <a:rPr lang="it-IT" sz="1300" kern="0" dirty="0">
                <a:solidFill>
                  <a:srgbClr val="3C3C3B"/>
                </a:solidFill>
                <a:latin typeface="+mj-lt"/>
              </a:rPr>
              <a:t>attraverso la procedimentalizzazione  e la documentazione di tutte le fasi della consultazione.</a:t>
            </a:r>
          </a:p>
        </p:txBody>
      </p:sp>
      <p:sp>
        <p:nvSpPr>
          <p:cNvPr id="6" name="Rectangle 5">
            <a:extLst>
              <a:ext uri="{FF2B5EF4-FFF2-40B4-BE49-F238E27FC236}">
                <a16:creationId xmlns:a16="http://schemas.microsoft.com/office/drawing/2014/main" id="{F2CA832D-57A1-FC3D-B962-4BC87B8F8726}"/>
              </a:ext>
            </a:extLst>
          </p:cNvPr>
          <p:cNvSpPr/>
          <p:nvPr/>
        </p:nvSpPr>
        <p:spPr>
          <a:xfrm>
            <a:off x="609599" y="1340286"/>
            <a:ext cx="10944000" cy="762165"/>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7" name="Segnaposto contenuto 9">
            <a:extLst>
              <a:ext uri="{FF2B5EF4-FFF2-40B4-BE49-F238E27FC236}">
                <a16:creationId xmlns:a16="http://schemas.microsoft.com/office/drawing/2014/main" id="{1B04B5D0-7B43-D082-CB2E-E963721D8FAE}"/>
              </a:ext>
            </a:extLst>
          </p:cNvPr>
          <p:cNvSpPr txBox="1">
            <a:spLocks/>
          </p:cNvSpPr>
          <p:nvPr/>
        </p:nvSpPr>
        <p:spPr>
          <a:xfrm>
            <a:off x="1816274" y="1420936"/>
            <a:ext cx="9587662" cy="612000"/>
          </a:xfrm>
          <a:prstGeom prst="rect">
            <a:avLst/>
          </a:prstGeom>
          <a:solidFill>
            <a:srgbClr val="FFFFFF">
              <a:lumMod val="95000"/>
            </a:srgbClr>
          </a:solidFill>
          <a:ln>
            <a:noFill/>
          </a:ln>
        </p:spPr>
        <p:txBody>
          <a:bodyPr vert="horz" lIns="0" tIns="0" rIns="91440" bIns="0" rtlCol="0" anchor="ctr">
            <a:normAutofit fontScale="85000" lnSpcReduction="20000"/>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500" b="0" i="0" u="none" strike="noStrike" kern="1200" cap="none" spc="0" normalizeH="0" baseline="0" noProof="0" dirty="0">
                <a:ln>
                  <a:noFill/>
                </a:ln>
                <a:solidFill>
                  <a:srgbClr val="424242"/>
                </a:solidFill>
                <a:effectLst/>
                <a:uLnTx/>
                <a:uFillTx/>
                <a:latin typeface="Segoe Sans"/>
                <a:ea typeface="+mn-ea"/>
                <a:cs typeface="+mn-cs"/>
              </a:rPr>
              <a:t>Le</a:t>
            </a:r>
            <a:r>
              <a:rPr kumimoji="0" lang="it-IT" sz="1700" b="0" i="0" u="none" strike="noStrike" kern="1200" cap="none" spc="0" normalizeH="0" baseline="0" noProof="0" dirty="0">
                <a:ln>
                  <a:noFill/>
                </a:ln>
                <a:solidFill>
                  <a:srgbClr val="3C3C3B"/>
                </a:solidFill>
                <a:effectLst/>
                <a:uLnTx/>
                <a:uFillTx/>
                <a:latin typeface="Aptos" panose="02110004020202020204"/>
                <a:ea typeface="Calibri" panose="020F0502020204030204" pitchFamily="34" charset="0"/>
                <a:cs typeface="Calibri" panose="020F0502020204030204" pitchFamily="34" charset="0"/>
              </a:rPr>
              <a:t> consultazioni preliminari di mercato sono uno strumento previsto dal Codice dei Contratti Pubblici per consentire alle stazioni appaltanti di </a:t>
            </a:r>
            <a:r>
              <a:rPr kumimoji="0" lang="it-IT" sz="1700" b="1" i="0" u="none" strike="noStrike" kern="1200" cap="none" spc="0" normalizeH="0" baseline="0" noProof="0" dirty="0">
                <a:ln>
                  <a:noFill/>
                </a:ln>
                <a:solidFill>
                  <a:srgbClr val="3C3C3B"/>
                </a:solidFill>
                <a:effectLst/>
                <a:uLnTx/>
                <a:uFillTx/>
                <a:latin typeface="Aptos" panose="02110004020202020204"/>
                <a:ea typeface="Calibri" panose="020F0502020204030204" pitchFamily="34" charset="0"/>
                <a:cs typeface="Calibri" panose="020F0502020204030204" pitchFamily="34" charset="0"/>
              </a:rPr>
              <a:t>acquisire informazioni utili prima dell’indizione di una gara</a:t>
            </a:r>
            <a:r>
              <a:rPr kumimoji="0" lang="it-IT" sz="1700" b="0" i="0" u="none" strike="noStrike" kern="1200" cap="none" spc="0" normalizeH="0" baseline="0" noProof="0" dirty="0">
                <a:ln>
                  <a:noFill/>
                </a:ln>
                <a:solidFill>
                  <a:srgbClr val="3C3C3B"/>
                </a:solidFill>
                <a:effectLst/>
                <a:uLnTx/>
                <a:uFillTx/>
                <a:latin typeface="Aptos" panose="02110004020202020204"/>
                <a:ea typeface="Calibri" panose="020F0502020204030204" pitchFamily="34" charset="0"/>
                <a:cs typeface="Calibri" panose="020F0502020204030204" pitchFamily="34" charset="0"/>
              </a:rPr>
              <a:t>, in particolare per appalti complessi o innovativi</a:t>
            </a:r>
          </a:p>
        </p:txBody>
      </p:sp>
      <p:pic>
        <p:nvPicPr>
          <p:cNvPr id="8" name="Graphic 7" descr="Teacher with solid fill">
            <a:extLst>
              <a:ext uri="{FF2B5EF4-FFF2-40B4-BE49-F238E27FC236}">
                <a16:creationId xmlns:a16="http://schemas.microsoft.com/office/drawing/2014/main" id="{67CB045F-633D-9674-6F65-84F19D2694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064" y="1404096"/>
            <a:ext cx="754986" cy="754986"/>
          </a:xfrm>
          <a:prstGeom prst="rect">
            <a:avLst/>
          </a:prstGeom>
        </p:spPr>
      </p:pic>
      <p:sp>
        <p:nvSpPr>
          <p:cNvPr id="9" name="TextBox 8">
            <a:extLst>
              <a:ext uri="{FF2B5EF4-FFF2-40B4-BE49-F238E27FC236}">
                <a16:creationId xmlns:a16="http://schemas.microsoft.com/office/drawing/2014/main" id="{9A1CABAB-8E2B-191C-089A-0C191F5B3C22}"/>
              </a:ext>
            </a:extLst>
          </p:cNvPr>
          <p:cNvSpPr txBox="1"/>
          <p:nvPr/>
        </p:nvSpPr>
        <p:spPr>
          <a:xfrm>
            <a:off x="728548" y="1201786"/>
            <a:ext cx="1087725"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OGGETTO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sp>
        <p:nvSpPr>
          <p:cNvPr id="10" name="TextBox 9">
            <a:extLst>
              <a:ext uri="{FF2B5EF4-FFF2-40B4-BE49-F238E27FC236}">
                <a16:creationId xmlns:a16="http://schemas.microsoft.com/office/drawing/2014/main" id="{2371F79D-4D87-DFA0-5188-0F7589F37F74}"/>
              </a:ext>
            </a:extLst>
          </p:cNvPr>
          <p:cNvSpPr txBox="1"/>
          <p:nvPr/>
        </p:nvSpPr>
        <p:spPr>
          <a:xfrm>
            <a:off x="3954056" y="2490967"/>
            <a:ext cx="1939496" cy="307777"/>
          </a:xfrm>
          <a:prstGeom prst="rect">
            <a:avLst/>
          </a:prstGeom>
          <a:noFill/>
        </p:spPr>
        <p:txBody>
          <a:bodyPr wrap="square" rtlCol="0">
            <a:spAutoFit/>
          </a:bodyPr>
          <a:lstStyle/>
          <a:p>
            <a:pPr algn="ctr"/>
            <a:r>
              <a:rPr lang="it-IT" sz="1400" b="1" dirty="0">
                <a:solidFill>
                  <a:srgbClr val="047835"/>
                </a:solidFill>
                <a:latin typeface="Arial" panose="020B0604020202020204"/>
              </a:rPr>
              <a:t>BEST PRACTICES</a:t>
            </a:r>
            <a:endParaRPr lang="en-US" sz="2000" b="1" dirty="0" err="1">
              <a:solidFill>
                <a:srgbClr val="047835"/>
              </a:solidFill>
              <a:latin typeface="Arial" panose="020B0604020202020204"/>
            </a:endParaRPr>
          </a:p>
        </p:txBody>
      </p:sp>
      <p:cxnSp>
        <p:nvCxnSpPr>
          <p:cNvPr id="11" name="Straight Connector 10">
            <a:extLst>
              <a:ext uri="{FF2B5EF4-FFF2-40B4-BE49-F238E27FC236}">
                <a16:creationId xmlns:a16="http://schemas.microsoft.com/office/drawing/2014/main" id="{6B0A6123-D00B-E163-1491-1189DA87819B}"/>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pic>
        <p:nvPicPr>
          <p:cNvPr id="12" name="Picture 11" descr="A group of people sitting around a table&#10;&#10;AI-generated content may be incorrect.">
            <a:extLst>
              <a:ext uri="{FF2B5EF4-FFF2-40B4-BE49-F238E27FC236}">
                <a16:creationId xmlns:a16="http://schemas.microsoft.com/office/drawing/2014/main" id="{F8B3A686-6239-BE02-92E9-17A6BFE95530}"/>
              </a:ext>
            </a:extLst>
          </p:cNvPr>
          <p:cNvPicPr>
            <a:picLocks noChangeAspect="1"/>
          </p:cNvPicPr>
          <p:nvPr/>
        </p:nvPicPr>
        <p:blipFill rotWithShape="1">
          <a:blip r:embed="rId7">
            <a:alphaModFix amt="70000"/>
            <a:extLst>
              <a:ext uri="{28A0092B-C50C-407E-A947-70E740481C1C}">
                <a14:useLocalDpi xmlns:a14="http://schemas.microsoft.com/office/drawing/2010/main" val="0"/>
              </a:ext>
            </a:extLst>
          </a:blip>
          <a:srcRect/>
          <a:stretch/>
        </p:blipFill>
        <p:spPr>
          <a:xfrm>
            <a:off x="1093663" y="2625335"/>
            <a:ext cx="2343804" cy="3220025"/>
          </a:xfrm>
          <a:prstGeom prst="rect">
            <a:avLst/>
          </a:prstGeom>
        </p:spPr>
      </p:pic>
      <p:sp>
        <p:nvSpPr>
          <p:cNvPr id="14" name="Title 13">
            <a:extLst>
              <a:ext uri="{FF2B5EF4-FFF2-40B4-BE49-F238E27FC236}">
                <a16:creationId xmlns:a16="http://schemas.microsoft.com/office/drawing/2014/main" id="{122F5FF3-A6DD-B825-A160-24A687D72A06}"/>
              </a:ext>
            </a:extLst>
          </p:cNvPr>
          <p:cNvSpPr>
            <a:spLocks noGrp="1"/>
          </p:cNvSpPr>
          <p:nvPr>
            <p:ph type="ctrTitle"/>
          </p:nvPr>
        </p:nvSpPr>
        <p:spPr/>
        <p:txBody>
          <a:bodyPr>
            <a:normAutofit/>
          </a:bodyPr>
          <a:lstStyle/>
          <a:p>
            <a:r>
              <a:rPr lang="it-IT" dirty="0"/>
              <a:t>Fase di Progettazione: Focus sulle Consultazioni al mercato</a:t>
            </a:r>
          </a:p>
        </p:txBody>
      </p:sp>
      <p:sp>
        <p:nvSpPr>
          <p:cNvPr id="4" name="Slide Number Placeholder 3">
            <a:extLst>
              <a:ext uri="{FF2B5EF4-FFF2-40B4-BE49-F238E27FC236}">
                <a16:creationId xmlns:a16="http://schemas.microsoft.com/office/drawing/2014/main" id="{2525C548-A6EA-04CA-A20D-D5F02F121848}"/>
              </a:ext>
            </a:extLst>
          </p:cNvPr>
          <p:cNvSpPr>
            <a:spLocks noGrp="1"/>
          </p:cNvSpPr>
          <p:nvPr>
            <p:ph type="sldNum" sz="quarter" idx="10"/>
          </p:nvPr>
        </p:nvSpPr>
        <p:spPr/>
        <p:txBody>
          <a:bodyPr/>
          <a:lstStyle/>
          <a:p>
            <a:pPr>
              <a:defRPr/>
            </a:pPr>
            <a:fld id="{7180326F-E721-41DD-ABF0-E30673304D32}" type="slidenum">
              <a:rPr lang="it-IT" altLang="it-IT" smtClean="0"/>
              <a:pPr>
                <a:defRPr/>
              </a:pPr>
              <a:t>22</a:t>
            </a:fld>
            <a:endParaRPr lang="it-IT" altLang="it-IT"/>
          </a:p>
        </p:txBody>
      </p:sp>
      <p:sp>
        <p:nvSpPr>
          <p:cNvPr id="16" name="Oval 15" descr="An icon that represents the first key point:&#10;        - Choose a relevant icon that matches the point's content">
            <a:extLst>
              <a:ext uri="{FF2B5EF4-FFF2-40B4-BE49-F238E27FC236}">
                <a16:creationId xmlns:a16="http://schemas.microsoft.com/office/drawing/2014/main" id="{ECAB6032-7A8B-FCBD-7B57-F66C11A6B5C4}"/>
              </a:ext>
            </a:extLst>
          </p:cNvPr>
          <p:cNvSpPr/>
          <p:nvPr/>
        </p:nvSpPr>
        <p:spPr bwMode="gray">
          <a:xfrm>
            <a:off x="10914654" y="2366785"/>
            <a:ext cx="720000" cy="720000"/>
          </a:xfrm>
          <a:prstGeom prst="ellipse">
            <a:avLst/>
          </a:prstGeom>
          <a:solidFill>
            <a:schemeClr val="accent6">
              <a:lumMod val="20000"/>
              <a:lumOff val="80000"/>
            </a:schemeClr>
          </a:solidFill>
          <a:ln w="3175" algn="ctr">
            <a:solidFill>
              <a:schemeClr val="bg1"/>
            </a:solidFill>
            <a:miter lim="800000"/>
            <a:headEnd/>
            <a:tailEnd/>
          </a:ln>
          <a:effectLst/>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600" b="1" i="0" u="none" strike="noStrike" kern="1200" cap="none" spc="0" normalizeH="0" baseline="0" noProof="0">
              <a:ln>
                <a:noFill/>
              </a:ln>
              <a:solidFill>
                <a:prstClr val="white"/>
              </a:solidFill>
              <a:effectLst/>
              <a:uLnTx/>
              <a:uFillTx/>
              <a:latin typeface="Calibri Light"/>
              <a:ea typeface="Open Sans" panose="020B0606030504020204" pitchFamily="34" charset="0"/>
              <a:cs typeface="+mn-cs"/>
            </a:endParaRPr>
          </a:p>
        </p:txBody>
      </p:sp>
      <p:pic>
        <p:nvPicPr>
          <p:cNvPr id="17" name="Picture 16" descr="image.png">
            <a:extLst>
              <a:ext uri="{FF2B5EF4-FFF2-40B4-BE49-F238E27FC236}">
                <a16:creationId xmlns:a16="http://schemas.microsoft.com/office/drawing/2014/main" id="{8B100219-B805-6804-8B24-236775FF0F41}"/>
              </a:ext>
            </a:extLst>
          </p:cNvPr>
          <p:cNvPicPr>
            <a:picLocks noChangeAspect="1"/>
          </p:cNvPicPr>
          <p:nvPr/>
        </p:nvPicPr>
        <p:blipFill>
          <a:blip r:embed="rId8"/>
          <a:stretch>
            <a:fillRect/>
          </a:stretch>
        </p:blipFill>
        <p:spPr>
          <a:xfrm>
            <a:off x="11101419" y="2556819"/>
            <a:ext cx="374400" cy="374400"/>
          </a:xfrm>
          <a:prstGeom prst="rect">
            <a:avLst/>
          </a:prstGeom>
        </p:spPr>
      </p:pic>
    </p:spTree>
    <p:extLst>
      <p:ext uri="{BB962C8B-B14F-4D97-AF65-F5344CB8AC3E}">
        <p14:creationId xmlns:p14="http://schemas.microsoft.com/office/powerpoint/2010/main" val="193468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AFFIDAMENTO</a:t>
            </a: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6" name="Slide Number Placeholder 5">
            <a:extLst>
              <a:ext uri="{FF2B5EF4-FFF2-40B4-BE49-F238E27FC236}">
                <a16:creationId xmlns:a16="http://schemas.microsoft.com/office/drawing/2014/main" id="{3724B21C-CF8A-59CB-ECC4-FD2B546A8EC6}"/>
              </a:ext>
            </a:extLst>
          </p:cNvPr>
          <p:cNvSpPr>
            <a:spLocks noGrp="1"/>
          </p:cNvSpPr>
          <p:nvPr>
            <p:ph type="sldNum" sz="quarter" idx="10"/>
          </p:nvPr>
        </p:nvSpPr>
        <p:spPr/>
        <p:txBody>
          <a:bodyPr/>
          <a:lstStyle/>
          <a:p>
            <a:pPr marL="0" marR="0" lvl="0" indent="0" algn="r" defTabSz="912813" rtl="0" eaLnBrk="1" fontAlgn="auto" latinLnBrk="0" hangingPunct="1">
              <a:lnSpc>
                <a:spcPct val="100000"/>
              </a:lnSpc>
              <a:spcBef>
                <a:spcPts val="0"/>
              </a:spcBef>
              <a:spcAft>
                <a:spcPts val="0"/>
              </a:spcAft>
              <a:buClrTx/>
              <a:buSzTx/>
              <a:buFontTx/>
              <a:buNone/>
              <a:tabLst/>
              <a:defRPr/>
            </a:pPr>
            <a:fld id="{7180326F-E721-41DD-ABF0-E30673304D32}" type="slidenum">
              <a:rPr kumimoji="0" lang="it-IT" altLang="it-IT"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2813" rtl="0" eaLnBrk="1" fontAlgn="auto" latinLnBrk="0" hangingPunct="1">
                <a:lnSpc>
                  <a:spcPct val="100000"/>
                </a:lnSpc>
                <a:spcBef>
                  <a:spcPts val="0"/>
                </a:spcBef>
                <a:spcAft>
                  <a:spcPts val="0"/>
                </a:spcAft>
                <a:buClrTx/>
                <a:buSzTx/>
                <a:buFontTx/>
                <a:buNone/>
                <a:tabLst/>
                <a:defRPr/>
              </a:pPr>
              <a:t>23</a:t>
            </a:fld>
            <a:endParaRPr kumimoji="0" lang="it-IT" altLang="it-IT" sz="10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0207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9E3AEB-2D53-D125-4270-EB7431279DD7}"/>
              </a:ext>
            </a:extLst>
          </p:cNvPr>
          <p:cNvSpPr/>
          <p:nvPr/>
        </p:nvSpPr>
        <p:spPr>
          <a:xfrm>
            <a:off x="758306" y="2590132"/>
            <a:ext cx="10675388" cy="2407888"/>
          </a:xfrm>
          <a:prstGeom prst="rect">
            <a:avLst/>
          </a:prstGeom>
          <a:solidFill>
            <a:srgbClr val="FBFC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AEB64B09-C2A9-B53B-71F6-012C8820A888}"/>
              </a:ext>
            </a:extLst>
          </p:cNvPr>
          <p:cNvCxnSpPr>
            <a:cxnSpLocks/>
          </p:cNvCxnSpPr>
          <p:nvPr/>
        </p:nvCxnSpPr>
        <p:spPr>
          <a:xfrm>
            <a:off x="978930" y="3815593"/>
            <a:ext cx="10234141" cy="0"/>
          </a:xfrm>
          <a:prstGeom prst="line">
            <a:avLst/>
          </a:prstGeom>
          <a:noFill/>
          <a:ln w="25400" cap="flat" cmpd="sng" algn="ctr">
            <a:solidFill>
              <a:srgbClr val="FFFFFF">
                <a:lumMod val="50000"/>
              </a:srgbClr>
            </a:solidFill>
            <a:prstDash val="solid"/>
          </a:ln>
          <a:effectLst>
            <a:outerShdw blurRad="40000" dist="20000" dir="5400000" rotWithShape="0">
              <a:srgbClr val="000000">
                <a:alpha val="38000"/>
              </a:srgbClr>
            </a:outerShdw>
          </a:effectLst>
        </p:spPr>
      </p:cxnSp>
      <p:sp>
        <p:nvSpPr>
          <p:cNvPr id="9" name="Rectangle 8">
            <a:extLst>
              <a:ext uri="{FF2B5EF4-FFF2-40B4-BE49-F238E27FC236}">
                <a16:creationId xmlns:a16="http://schemas.microsoft.com/office/drawing/2014/main" id="{5540F695-B65C-8A54-4BCD-41011E322F4F}"/>
              </a:ext>
            </a:extLst>
          </p:cNvPr>
          <p:cNvSpPr/>
          <p:nvPr/>
        </p:nvSpPr>
        <p:spPr>
          <a:xfrm>
            <a:off x="613977" y="2436314"/>
            <a:ext cx="10944000" cy="3596185"/>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C16DAC4-2447-2DC8-2019-CE958C847426}"/>
              </a:ext>
            </a:extLst>
          </p:cNvPr>
          <p:cNvSpPr txBox="1"/>
          <p:nvPr/>
        </p:nvSpPr>
        <p:spPr>
          <a:xfrm>
            <a:off x="728548" y="2275871"/>
            <a:ext cx="1387242"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APPROCCIO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cxnSp>
        <p:nvCxnSpPr>
          <p:cNvPr id="13" name="Straight Connector 12">
            <a:extLst>
              <a:ext uri="{FF2B5EF4-FFF2-40B4-BE49-F238E27FC236}">
                <a16:creationId xmlns:a16="http://schemas.microsoft.com/office/drawing/2014/main" id="{CE83D89C-009E-7F23-E42C-3F7293DA1F06}"/>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sp>
        <p:nvSpPr>
          <p:cNvPr id="15" name="Teardrop 14">
            <a:extLst>
              <a:ext uri="{FF2B5EF4-FFF2-40B4-BE49-F238E27FC236}">
                <a16:creationId xmlns:a16="http://schemas.microsoft.com/office/drawing/2014/main" id="{86A7DEBC-CA84-AE51-11E3-9E063A75D1BB}"/>
              </a:ext>
            </a:extLst>
          </p:cNvPr>
          <p:cNvSpPr/>
          <p:nvPr/>
        </p:nvSpPr>
        <p:spPr>
          <a:xfrm rot="8110904">
            <a:off x="2755443" y="2739147"/>
            <a:ext cx="1764000" cy="1764000"/>
          </a:xfrm>
          <a:prstGeom prst="teardrop">
            <a:avLst/>
          </a:prstGeom>
          <a:solidFill>
            <a:srgbClr val="297A38">
              <a:lumMod val="20000"/>
              <a:lumOff val="80000"/>
            </a:srgbClr>
          </a:solidFill>
          <a:ln w="9525" cap="flat" cmpd="sng" algn="ctr">
            <a:solidFill>
              <a:srgbClr val="297A38">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27799ADA-389F-D9A9-D64F-1750C2F06356}"/>
              </a:ext>
            </a:extLst>
          </p:cNvPr>
          <p:cNvGrpSpPr/>
          <p:nvPr/>
        </p:nvGrpSpPr>
        <p:grpSpPr>
          <a:xfrm>
            <a:off x="2558215" y="2829147"/>
            <a:ext cx="2096139" cy="1584000"/>
            <a:chOff x="740375" y="2723734"/>
            <a:chExt cx="2096139" cy="1584000"/>
          </a:xfrm>
        </p:grpSpPr>
        <p:sp>
          <p:nvSpPr>
            <p:cNvPr id="17" name="Oval 16">
              <a:extLst>
                <a:ext uri="{FF2B5EF4-FFF2-40B4-BE49-F238E27FC236}">
                  <a16:creationId xmlns:a16="http://schemas.microsoft.com/office/drawing/2014/main" id="{A8A9FB30-008A-B904-C0BF-4B01F9AB84FD}"/>
                </a:ext>
              </a:extLst>
            </p:cNvPr>
            <p:cNvSpPr/>
            <p:nvPr/>
          </p:nvSpPr>
          <p:spPr>
            <a:xfrm>
              <a:off x="1025287" y="2723734"/>
              <a:ext cx="1584000" cy="1584000"/>
            </a:xfrm>
            <a:prstGeom prst="ellipse">
              <a:avLst/>
            </a:prstGeom>
            <a:solidFill>
              <a:srgbClr val="297A38"/>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47835"/>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DC32442F-AB68-9ED2-015B-A820E9EEF064}"/>
                </a:ext>
              </a:extLst>
            </p:cNvPr>
            <p:cNvSpPr txBox="1"/>
            <p:nvPr/>
          </p:nvSpPr>
          <p:spPr>
            <a:xfrm>
              <a:off x="740375" y="3496762"/>
              <a:ext cx="2096139"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FFFFFF"/>
                  </a:solidFill>
                  <a:effectLst/>
                  <a:uLnTx/>
                  <a:uFillTx/>
                  <a:latin typeface="Arial" panose="020B0604020202020204"/>
                </a:rPr>
                <a:t>ATTIVITÀ</a:t>
              </a:r>
            </a:p>
          </p:txBody>
        </p:sp>
      </p:grpSp>
      <p:sp>
        <p:nvSpPr>
          <p:cNvPr id="20" name="Teardrop 19">
            <a:extLst>
              <a:ext uri="{FF2B5EF4-FFF2-40B4-BE49-F238E27FC236}">
                <a16:creationId xmlns:a16="http://schemas.microsoft.com/office/drawing/2014/main" id="{0DD0FE3E-8E0B-29C7-1D1D-FABC0DE70754}"/>
              </a:ext>
            </a:extLst>
          </p:cNvPr>
          <p:cNvSpPr/>
          <p:nvPr/>
        </p:nvSpPr>
        <p:spPr>
          <a:xfrm rot="8065513">
            <a:off x="7838108" y="2739147"/>
            <a:ext cx="1764000" cy="1764000"/>
          </a:xfrm>
          <a:prstGeom prst="teardrop">
            <a:avLst/>
          </a:prstGeom>
          <a:solidFill>
            <a:srgbClr val="FFE18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FDB12F74-130F-9312-FA87-F9C575C55FD8}"/>
              </a:ext>
            </a:extLst>
          </p:cNvPr>
          <p:cNvGrpSpPr/>
          <p:nvPr/>
        </p:nvGrpSpPr>
        <p:grpSpPr>
          <a:xfrm>
            <a:off x="7693049" y="2829147"/>
            <a:ext cx="2096139" cy="1584000"/>
            <a:chOff x="3530661" y="2723734"/>
            <a:chExt cx="2096139" cy="1584000"/>
          </a:xfrm>
        </p:grpSpPr>
        <p:sp>
          <p:nvSpPr>
            <p:cNvPr id="22" name="Oval 21">
              <a:extLst>
                <a:ext uri="{FF2B5EF4-FFF2-40B4-BE49-F238E27FC236}">
                  <a16:creationId xmlns:a16="http://schemas.microsoft.com/office/drawing/2014/main" id="{C9C784FA-CEDC-6B40-ED19-B9D282729E44}"/>
                </a:ext>
              </a:extLst>
            </p:cNvPr>
            <p:cNvSpPr/>
            <p:nvPr/>
          </p:nvSpPr>
          <p:spPr>
            <a:xfrm>
              <a:off x="3753020" y="2723734"/>
              <a:ext cx="1584000" cy="1584000"/>
            </a:xfrm>
            <a:prstGeom prst="ellipse">
              <a:avLst/>
            </a:prstGeom>
            <a:solidFill>
              <a:srgbClr val="FFC000"/>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03632262-D264-0767-0C80-14F7E697A508}"/>
                </a:ext>
              </a:extLst>
            </p:cNvPr>
            <p:cNvSpPr txBox="1"/>
            <p:nvPr/>
          </p:nvSpPr>
          <p:spPr>
            <a:xfrm>
              <a:off x="3530661" y="3529501"/>
              <a:ext cx="209613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panose="020B0604020202020204"/>
                </a:rPr>
                <a:t>OBIETTIVI</a:t>
              </a:r>
            </a:p>
          </p:txBody>
        </p:sp>
      </p:grpSp>
      <p:sp>
        <p:nvSpPr>
          <p:cNvPr id="26" name="TextBox 25">
            <a:extLst>
              <a:ext uri="{FF2B5EF4-FFF2-40B4-BE49-F238E27FC236}">
                <a16:creationId xmlns:a16="http://schemas.microsoft.com/office/drawing/2014/main" id="{214610F3-5B5D-3219-7EBC-819B08D6FDF6}"/>
              </a:ext>
            </a:extLst>
          </p:cNvPr>
          <p:cNvSpPr txBox="1"/>
          <p:nvPr/>
        </p:nvSpPr>
        <p:spPr>
          <a:xfrm>
            <a:off x="1912308" y="5102578"/>
            <a:ext cx="3420000" cy="864000"/>
          </a:xfrm>
          <a:prstGeom prst="rect">
            <a:avLst/>
          </a:prstGeom>
          <a:noFill/>
          <a:ln w="19050">
            <a:solidFill>
              <a:srgbClr val="047835"/>
            </a:solidFill>
          </a:ln>
        </p:spPr>
        <p:txBody>
          <a:bodyPr wrap="square" rtlCol="0" anchor="ctr">
            <a:spAutoFit/>
          </a:bodyPr>
          <a:lstStyle/>
          <a:p>
            <a:pPr algn="just"/>
            <a:r>
              <a:rPr lang="it-IT" sz="1300" dirty="0">
                <a:latin typeface="+mj-lt"/>
              </a:rPr>
              <a:t>Le principali attività della fase di affidamento riguardano la </a:t>
            </a:r>
            <a:r>
              <a:rPr lang="it-IT" sz="1300" b="1" dirty="0">
                <a:latin typeface="+mj-lt"/>
              </a:rPr>
              <a:t>valutazione delle offerte </a:t>
            </a:r>
            <a:r>
              <a:rPr lang="it-IT" sz="1300" dirty="0">
                <a:latin typeface="+mj-lt"/>
              </a:rPr>
              <a:t>e le verifiche dell’attendibilità degli impegni</a:t>
            </a:r>
            <a:endParaRPr lang="en-US" sz="1300" dirty="0" err="1">
              <a:latin typeface="+mj-lt"/>
            </a:endParaRPr>
          </a:p>
        </p:txBody>
      </p:sp>
      <p:sp>
        <p:nvSpPr>
          <p:cNvPr id="27" name="TextBox 26">
            <a:extLst>
              <a:ext uri="{FF2B5EF4-FFF2-40B4-BE49-F238E27FC236}">
                <a16:creationId xmlns:a16="http://schemas.microsoft.com/office/drawing/2014/main" id="{7BCBF261-E3F5-240D-8717-EF56052519F4}"/>
              </a:ext>
            </a:extLst>
          </p:cNvPr>
          <p:cNvSpPr txBox="1"/>
          <p:nvPr/>
        </p:nvSpPr>
        <p:spPr>
          <a:xfrm>
            <a:off x="7016879" y="5102578"/>
            <a:ext cx="3420000" cy="864000"/>
          </a:xfrm>
          <a:prstGeom prst="rect">
            <a:avLst/>
          </a:prstGeom>
          <a:noFill/>
          <a:ln w="19050">
            <a:solidFill>
              <a:srgbClr val="FFC000"/>
            </a:solidFill>
          </a:ln>
        </p:spPr>
        <p:txBody>
          <a:bodyPr wrap="square" rtlCol="0">
            <a:spAutoFit/>
          </a:bodyPr>
          <a:lstStyle/>
          <a:p>
            <a:pPr algn="just"/>
            <a:r>
              <a:rPr lang="it-IT" sz="1300" dirty="0">
                <a:latin typeface="+mj-lt"/>
              </a:rPr>
              <a:t>Mira a </a:t>
            </a:r>
            <a:r>
              <a:rPr lang="it-IT" sz="1300" b="1" dirty="0">
                <a:latin typeface="+mj-lt"/>
              </a:rPr>
              <a:t>scegliere l’offerta </a:t>
            </a:r>
            <a:r>
              <a:rPr lang="it-IT" sz="1300" dirty="0">
                <a:latin typeface="+mj-lt"/>
              </a:rPr>
              <a:t>che realizza meglio le richieste dell’amministrazione, persegue le </a:t>
            </a:r>
            <a:r>
              <a:rPr lang="it-IT" sz="1300" b="1" dirty="0">
                <a:latin typeface="+mj-lt"/>
              </a:rPr>
              <a:t>finalità connesse </a:t>
            </a:r>
            <a:r>
              <a:rPr lang="it-IT" sz="1300" dirty="0">
                <a:latin typeface="+mj-lt"/>
              </a:rPr>
              <a:t>con l’acquisizione e verifica la </a:t>
            </a:r>
            <a:r>
              <a:rPr lang="it-IT" sz="1300" b="1" dirty="0">
                <a:latin typeface="+mj-lt"/>
              </a:rPr>
              <a:t>realizzabilità  e la serietà di quanto offerto</a:t>
            </a:r>
            <a:r>
              <a:rPr lang="it-IT" sz="1300" dirty="0">
                <a:latin typeface="+mj-lt"/>
              </a:rPr>
              <a:t>.</a:t>
            </a:r>
          </a:p>
        </p:txBody>
      </p:sp>
      <p:sp>
        <p:nvSpPr>
          <p:cNvPr id="4" name="Slide Number Placeholder 3">
            <a:extLst>
              <a:ext uri="{FF2B5EF4-FFF2-40B4-BE49-F238E27FC236}">
                <a16:creationId xmlns:a16="http://schemas.microsoft.com/office/drawing/2014/main" id="{8785CA99-F9E5-9250-0E4F-E8FABE51B6E9}"/>
              </a:ext>
            </a:extLst>
          </p:cNvPr>
          <p:cNvSpPr>
            <a:spLocks noGrp="1"/>
          </p:cNvSpPr>
          <p:nvPr>
            <p:ph type="sldNum" sz="quarter" idx="10"/>
          </p:nvPr>
        </p:nvSpPr>
        <p:spPr/>
        <p:txBody>
          <a:bodyPr/>
          <a:lstStyle/>
          <a:p>
            <a:pPr>
              <a:defRPr/>
            </a:pPr>
            <a:fld id="{7180326F-E721-41DD-ABF0-E30673304D32}" type="slidenum">
              <a:rPr lang="it-IT" altLang="it-IT" smtClean="0"/>
              <a:pPr>
                <a:defRPr/>
              </a:pPr>
              <a:t>24</a:t>
            </a:fld>
            <a:endParaRPr lang="it-IT" altLang="it-IT"/>
          </a:p>
        </p:txBody>
      </p:sp>
      <p:sp>
        <p:nvSpPr>
          <p:cNvPr id="28" name="Rectangle 27">
            <a:extLst>
              <a:ext uri="{FF2B5EF4-FFF2-40B4-BE49-F238E27FC236}">
                <a16:creationId xmlns:a16="http://schemas.microsoft.com/office/drawing/2014/main" id="{96149DB4-BDCF-BF98-8D92-A5DF57695A2A}"/>
              </a:ext>
            </a:extLst>
          </p:cNvPr>
          <p:cNvSpPr/>
          <p:nvPr/>
        </p:nvSpPr>
        <p:spPr>
          <a:xfrm>
            <a:off x="609599" y="1340286"/>
            <a:ext cx="10944000" cy="762165"/>
          </a:xfrm>
          <a:prstGeom prst="rect">
            <a:avLst/>
          </a:prstGeom>
          <a:noFill/>
          <a:ln>
            <a:solidFill>
              <a:srgbClr val="047835"/>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29" name="Segnaposto contenuto 9">
            <a:extLst>
              <a:ext uri="{FF2B5EF4-FFF2-40B4-BE49-F238E27FC236}">
                <a16:creationId xmlns:a16="http://schemas.microsoft.com/office/drawing/2014/main" id="{3F5B10B6-D75A-2F32-1A3F-FE8BD457168C}"/>
              </a:ext>
            </a:extLst>
          </p:cNvPr>
          <p:cNvSpPr txBox="1">
            <a:spLocks/>
          </p:cNvSpPr>
          <p:nvPr/>
        </p:nvSpPr>
        <p:spPr>
          <a:xfrm>
            <a:off x="1816274" y="1401686"/>
            <a:ext cx="9587662" cy="648000"/>
          </a:xfrm>
          <a:prstGeom prst="rect">
            <a:avLst/>
          </a:prstGeom>
          <a:solidFill>
            <a:srgbClr val="FFFFFF">
              <a:lumMod val="95000"/>
            </a:srgbClr>
          </a:solidFill>
          <a:ln>
            <a:noFill/>
          </a:ln>
        </p:spPr>
        <p:txBody>
          <a:bodyPr vert="horz" lIns="0" tIns="0" rIns="91440" bIns="0" rtlCol="0" anchor="ctr">
            <a:no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5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La </a:t>
            </a:r>
            <a:r>
              <a:rPr kumimoji="0" lang="it-IT" sz="15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fase di affidamento </a:t>
            </a:r>
            <a:r>
              <a:rPr kumimoji="0" lang="it-IT" sz="15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rappresenta  il momento nel quale le previsioni contenute nella documentazione di gara trovano risposta nelle offerte presentate  e si opera la  scelta dell’operatore economico al quale aggiudicare le prestazioni oggetto della procedura di affidamento</a:t>
            </a:r>
          </a:p>
        </p:txBody>
      </p:sp>
      <p:pic>
        <p:nvPicPr>
          <p:cNvPr id="30" name="Graphic 29" descr="Teacher with solid fill">
            <a:extLst>
              <a:ext uri="{FF2B5EF4-FFF2-40B4-BE49-F238E27FC236}">
                <a16:creationId xmlns:a16="http://schemas.microsoft.com/office/drawing/2014/main" id="{92E9444D-2903-521F-5ECA-0306DDA0DD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064" y="1404096"/>
            <a:ext cx="754986" cy="754986"/>
          </a:xfrm>
          <a:prstGeom prst="rect">
            <a:avLst/>
          </a:prstGeom>
        </p:spPr>
      </p:pic>
      <p:sp>
        <p:nvSpPr>
          <p:cNvPr id="31" name="TextBox 30">
            <a:extLst>
              <a:ext uri="{FF2B5EF4-FFF2-40B4-BE49-F238E27FC236}">
                <a16:creationId xmlns:a16="http://schemas.microsoft.com/office/drawing/2014/main" id="{FC0B8727-33CF-CB0F-636A-1225E0F06D8C}"/>
              </a:ext>
            </a:extLst>
          </p:cNvPr>
          <p:cNvSpPr txBox="1"/>
          <p:nvPr/>
        </p:nvSpPr>
        <p:spPr>
          <a:xfrm>
            <a:off x="728548" y="1201786"/>
            <a:ext cx="1087725" cy="307777"/>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ea typeface="+mn-ea"/>
                <a:cs typeface="+mn-cs"/>
              </a:rPr>
              <a:t>OGGETTO</a:t>
            </a:r>
            <a:endParaRPr kumimoji="0" lang="en-US" sz="2000" b="1" i="0" u="none" strike="noStrike" kern="0" cap="none" spc="0" normalizeH="0" baseline="0" noProof="0" dirty="0" err="1">
              <a:ln>
                <a:noFill/>
              </a:ln>
              <a:solidFill>
                <a:srgbClr val="047835"/>
              </a:solidFill>
              <a:effectLst/>
              <a:uLnTx/>
              <a:uFillTx/>
              <a:latin typeface="Arial" panose="020B0604020202020204"/>
              <a:ea typeface="+mn-ea"/>
              <a:cs typeface="+mn-cs"/>
            </a:endParaRPr>
          </a:p>
        </p:txBody>
      </p:sp>
      <p:pic>
        <p:nvPicPr>
          <p:cNvPr id="32" name="Picture 31">
            <a:extLst>
              <a:ext uri="{FF2B5EF4-FFF2-40B4-BE49-F238E27FC236}">
                <a16:creationId xmlns:a16="http://schemas.microsoft.com/office/drawing/2014/main" id="{0EAAD232-DEC3-7AB0-C109-981C5F8D90A2}"/>
              </a:ext>
            </a:extLst>
          </p:cNvPr>
          <p:cNvPicPr>
            <a:picLocks noChangeAspect="1"/>
          </p:cNvPicPr>
          <p:nvPr/>
        </p:nvPicPr>
        <p:blipFill>
          <a:blip r:embed="rId5"/>
          <a:stretch>
            <a:fillRect/>
          </a:stretch>
        </p:blipFill>
        <p:spPr>
          <a:xfrm>
            <a:off x="10783016" y="287915"/>
            <a:ext cx="806232" cy="810000"/>
          </a:xfrm>
          <a:prstGeom prst="rect">
            <a:avLst/>
          </a:prstGeom>
        </p:spPr>
      </p:pic>
      <p:sp>
        <p:nvSpPr>
          <p:cNvPr id="33" name="Titolo 1">
            <a:extLst>
              <a:ext uri="{FF2B5EF4-FFF2-40B4-BE49-F238E27FC236}">
                <a16:creationId xmlns:a16="http://schemas.microsoft.com/office/drawing/2014/main" id="{65F9F3C4-86CD-C919-75D0-D58D8935E8BD}"/>
              </a:ext>
            </a:extLst>
          </p:cNvPr>
          <p:cNvSpPr>
            <a:spLocks noGrp="1"/>
          </p:cNvSpPr>
          <p:nvPr>
            <p:ph type="ctrTitle"/>
          </p:nvPr>
        </p:nvSpPr>
        <p:spPr>
          <a:xfrm>
            <a:off x="67950" y="157303"/>
            <a:ext cx="10363200" cy="584776"/>
          </a:xfrm>
        </p:spPr>
        <p:txBody>
          <a:bodyPr>
            <a:normAutofit/>
          </a:bodyPr>
          <a:lstStyle/>
          <a:p>
            <a:r>
              <a:rPr lang="it-IT" b="1" dirty="0"/>
              <a:t>Fase di Affidamento</a:t>
            </a:r>
          </a:p>
        </p:txBody>
      </p:sp>
      <p:pic>
        <p:nvPicPr>
          <p:cNvPr id="34" name="Graphic 33" descr="Database with solid fill">
            <a:extLst>
              <a:ext uri="{FF2B5EF4-FFF2-40B4-BE49-F238E27FC236}">
                <a16:creationId xmlns:a16="http://schemas.microsoft.com/office/drawing/2014/main" id="{53AD4AC2-B998-089A-A8D4-81C66DDA58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58577" y="3002938"/>
            <a:ext cx="504000" cy="504000"/>
          </a:xfrm>
          <a:prstGeom prst="rect">
            <a:avLst/>
          </a:prstGeom>
        </p:spPr>
      </p:pic>
      <p:pic>
        <p:nvPicPr>
          <p:cNvPr id="36" name="Graphic 35" descr="Target with solid fill">
            <a:extLst>
              <a:ext uri="{FF2B5EF4-FFF2-40B4-BE49-F238E27FC236}">
                <a16:creationId xmlns:a16="http://schemas.microsoft.com/office/drawing/2014/main" id="{D6CD7801-C77E-BCD3-A114-45562807B8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33647" y="2997425"/>
            <a:ext cx="572922" cy="572922"/>
          </a:xfrm>
          <a:prstGeom prst="rect">
            <a:avLst/>
          </a:prstGeom>
        </p:spPr>
      </p:pic>
    </p:spTree>
    <p:extLst>
      <p:ext uri="{BB962C8B-B14F-4D97-AF65-F5344CB8AC3E}">
        <p14:creationId xmlns:p14="http://schemas.microsoft.com/office/powerpoint/2010/main" val="2943176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9">
            <a:extLst>
              <a:ext uri="{FF2B5EF4-FFF2-40B4-BE49-F238E27FC236}">
                <a16:creationId xmlns:a16="http://schemas.microsoft.com/office/drawing/2014/main" id="{753F2580-4221-7E8B-DEF4-84804EAEF6F6}"/>
              </a:ext>
            </a:extLst>
          </p:cNvPr>
          <p:cNvSpPr txBox="1">
            <a:spLocks/>
          </p:cNvSpPr>
          <p:nvPr/>
        </p:nvSpPr>
        <p:spPr>
          <a:xfrm>
            <a:off x="-1" y="822373"/>
            <a:ext cx="11172185" cy="758731"/>
          </a:xfrm>
          <a:prstGeom prst="rect">
            <a:avLst/>
          </a:prstGeom>
          <a:solidFill>
            <a:srgbClr val="E5F7E8"/>
          </a:solidFill>
          <a:ln>
            <a:noFill/>
          </a:ln>
        </p:spPr>
        <p:txBody>
          <a:bodyPr vert="horz" lIns="18000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it-IT" sz="1600" dirty="0">
                <a:latin typeface="+mj-lt"/>
                <a:ea typeface="Calibri" panose="020F0502020204030204" pitchFamily="34" charset="0"/>
                <a:cs typeface="Calibri" panose="020F0502020204030204" pitchFamily="34" charset="0"/>
              </a:rPr>
              <a:t>La fase di Affidamento prende avvio con la scadenza del termine per la presentazione delle offerte e, dopo specifiche attività di verifica e valutazione, si conclude con l’adozione del </a:t>
            </a:r>
            <a:r>
              <a:rPr lang="it-IT" sz="1600" b="1" dirty="0">
                <a:latin typeface="+mj-lt"/>
                <a:ea typeface="Calibri" panose="020F0502020204030204" pitchFamily="34" charset="0"/>
                <a:cs typeface="Calibri" panose="020F0502020204030204" pitchFamily="34" charset="0"/>
              </a:rPr>
              <a:t>provvedimento di aggiudicazione</a:t>
            </a:r>
          </a:p>
        </p:txBody>
      </p:sp>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Fase di Affidamento: attività</a:t>
            </a:r>
          </a:p>
        </p:txBody>
      </p:sp>
      <p:sp>
        <p:nvSpPr>
          <p:cNvPr id="6" name="Rectangle 5">
            <a:extLst>
              <a:ext uri="{FF2B5EF4-FFF2-40B4-BE49-F238E27FC236}">
                <a16:creationId xmlns:a16="http://schemas.microsoft.com/office/drawing/2014/main" id="{DD27C0E5-8AB2-E393-BB1E-9617DD64F968}"/>
              </a:ext>
            </a:extLst>
          </p:cNvPr>
          <p:cNvSpPr/>
          <p:nvPr/>
        </p:nvSpPr>
        <p:spPr>
          <a:xfrm>
            <a:off x="1556233" y="1867557"/>
            <a:ext cx="10001743" cy="4073397"/>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98" name="TextBox 97">
            <a:extLst>
              <a:ext uri="{FF2B5EF4-FFF2-40B4-BE49-F238E27FC236}">
                <a16:creationId xmlns:a16="http://schemas.microsoft.com/office/drawing/2014/main" id="{ABF9B504-8229-F279-277A-DC900B57DE4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63495"/>
            <a:ext cx="753602" cy="753602"/>
          </a:xfrm>
          <a:prstGeom prst="rect">
            <a:avLst/>
          </a:prstGeom>
        </p:spPr>
      </p:pic>
      <p:pic>
        <p:nvPicPr>
          <p:cNvPr id="109" name="Picture 108">
            <a:extLst>
              <a:ext uri="{FF2B5EF4-FFF2-40B4-BE49-F238E27FC236}">
                <a16:creationId xmlns:a16="http://schemas.microsoft.com/office/drawing/2014/main" id="{73097CB0-334A-F40D-1E6A-DB2178A657F3}"/>
              </a:ext>
            </a:extLst>
          </p:cNvPr>
          <p:cNvPicPr>
            <a:picLocks noChangeAspect="1"/>
          </p:cNvPicPr>
          <p:nvPr/>
        </p:nvPicPr>
        <p:blipFill rotWithShape="1">
          <a:blip r:embed="rId4"/>
          <a:srcRect l="49914"/>
          <a:stretch/>
        </p:blipFill>
        <p:spPr>
          <a:xfrm>
            <a:off x="4347" y="1954621"/>
            <a:ext cx="1551886" cy="3708000"/>
          </a:xfrm>
          <a:prstGeom prst="rect">
            <a:avLst/>
          </a:prstGeom>
        </p:spPr>
      </p:pic>
      <p:sp>
        <p:nvSpPr>
          <p:cNvPr id="114" name="TextBox 113">
            <a:extLst>
              <a:ext uri="{FF2B5EF4-FFF2-40B4-BE49-F238E27FC236}">
                <a16:creationId xmlns:a16="http://schemas.microsoft.com/office/drawing/2014/main" id="{4C061162-1ADD-A61C-336F-4432B99061E9}"/>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a:t>
            </a:r>
            <a:r>
              <a:rPr kumimoji="0" lang="it-IT" sz="1200" b="1"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115" name="Graphic 114" descr="Database with solid fill">
            <a:extLst>
              <a:ext uri="{FF2B5EF4-FFF2-40B4-BE49-F238E27FC236}">
                <a16:creationId xmlns:a16="http://schemas.microsoft.com/office/drawing/2014/main" id="{CAD01BEE-8986-9EE2-5D85-6916B9445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04" y="2786614"/>
            <a:ext cx="504000" cy="504000"/>
          </a:xfrm>
          <a:prstGeom prst="rect">
            <a:avLst/>
          </a:prstGeom>
        </p:spPr>
      </p:pic>
      <p:grpSp>
        <p:nvGrpSpPr>
          <p:cNvPr id="159" name="Group 158">
            <a:extLst>
              <a:ext uri="{FF2B5EF4-FFF2-40B4-BE49-F238E27FC236}">
                <a16:creationId xmlns:a16="http://schemas.microsoft.com/office/drawing/2014/main" id="{E3B9457B-A059-2DFF-F154-FFFB99B67BB4}"/>
              </a:ext>
            </a:extLst>
          </p:cNvPr>
          <p:cNvGrpSpPr/>
          <p:nvPr/>
        </p:nvGrpSpPr>
        <p:grpSpPr>
          <a:xfrm>
            <a:off x="3513575" y="2027635"/>
            <a:ext cx="2664001" cy="3665082"/>
            <a:chOff x="3115911" y="2497338"/>
            <a:chExt cx="2143528" cy="3133683"/>
          </a:xfrm>
        </p:grpSpPr>
        <p:sp>
          <p:nvSpPr>
            <p:cNvPr id="154" name="Rectangle: Diagonal Corners Snipped 153">
              <a:extLst>
                <a:ext uri="{FF2B5EF4-FFF2-40B4-BE49-F238E27FC236}">
                  <a16:creationId xmlns:a16="http://schemas.microsoft.com/office/drawing/2014/main" id="{2B8E6948-426F-CB04-804C-F907C8919D3F}"/>
                </a:ext>
              </a:extLst>
            </p:cNvPr>
            <p:cNvSpPr/>
            <p:nvPr/>
          </p:nvSpPr>
          <p:spPr>
            <a:xfrm>
              <a:off x="3115911" y="2552984"/>
              <a:ext cx="2143528" cy="3078037"/>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9" name="Rectangle 118">
              <a:extLst>
                <a:ext uri="{FF2B5EF4-FFF2-40B4-BE49-F238E27FC236}">
                  <a16:creationId xmlns:a16="http://schemas.microsoft.com/office/drawing/2014/main" id="{05AF00FF-BF96-EF67-6FF0-DCDCE5DD066D}"/>
                </a:ext>
              </a:extLst>
            </p:cNvPr>
            <p:cNvSpPr/>
            <p:nvPr/>
          </p:nvSpPr>
          <p:spPr>
            <a:xfrm>
              <a:off x="3156526" y="3043536"/>
              <a:ext cx="2056627" cy="2493366"/>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VALUTAZIONE DELLE OFFERTE</a:t>
              </a:r>
            </a:p>
            <a:p>
              <a:endParaRPr lang="it-IT" sz="1350" dirty="0">
                <a:latin typeface="+mj-lt"/>
              </a:endParaRPr>
            </a:p>
            <a:p>
              <a:endParaRPr lang="it-IT" sz="1350" dirty="0">
                <a:latin typeface="+mj-lt"/>
              </a:endParaRPr>
            </a:p>
            <a:p>
              <a:pPr marL="171450" indent="-171450">
                <a:buFont typeface="Arial" panose="020B0604020202020204" pitchFamily="34" charset="0"/>
                <a:buChar char="•"/>
              </a:pPr>
              <a:r>
                <a:rPr lang="it-IT" sz="1350" dirty="0">
                  <a:latin typeface="+mj-lt"/>
                </a:rPr>
                <a:t>Verifica  del possesso dei </a:t>
              </a:r>
              <a:r>
                <a:rPr lang="it-IT" sz="1350" b="1" dirty="0">
                  <a:latin typeface="+mj-lt"/>
                </a:rPr>
                <a:t>requisiti di partecipazioni </a:t>
              </a:r>
              <a:r>
                <a:rPr lang="it-IT" sz="1350" dirty="0">
                  <a:latin typeface="+mj-lt"/>
                </a:rPr>
                <a:t>e delle condizioni afferenti all’applicazione </a:t>
              </a:r>
              <a:r>
                <a:rPr lang="it-IT" sz="1350" b="1" dirty="0">
                  <a:latin typeface="+mj-lt"/>
                </a:rPr>
                <a:t>delle clausole sociali </a:t>
              </a:r>
              <a:r>
                <a:rPr lang="it-IT" sz="1350" dirty="0">
                  <a:latin typeface="+mj-lt"/>
                </a:rPr>
                <a:t>(contratto collettivo,  costo della manodopera, parità di genere e generazionale, stabilità occupazionale </a:t>
              </a:r>
              <a:r>
                <a:rPr lang="it-IT" sz="1350" dirty="0" err="1">
                  <a:latin typeface="+mj-lt"/>
                </a:rPr>
                <a:t>ecc</a:t>
              </a:r>
              <a:r>
                <a:rPr lang="it-IT" sz="1350" dirty="0">
                  <a:latin typeface="+mj-lt"/>
                </a:rPr>
                <a:t>….)</a:t>
              </a:r>
            </a:p>
            <a:p>
              <a:pPr marL="171450" indent="-171450">
                <a:buFont typeface="Arial" panose="020B0604020202020204" pitchFamily="34" charset="0"/>
                <a:buChar char="•"/>
              </a:pPr>
              <a:r>
                <a:rPr lang="it-IT" sz="1350" dirty="0">
                  <a:latin typeface="+mj-lt"/>
                </a:rPr>
                <a:t>Valutazione delle offerte </a:t>
              </a:r>
              <a:r>
                <a:rPr lang="it-IT" sz="1350" b="1" dirty="0">
                  <a:latin typeface="+mj-lt"/>
                </a:rPr>
                <a:t>tecniche ed economiche </a:t>
              </a:r>
            </a:p>
            <a:p>
              <a:pPr marL="171450" indent="-171450">
                <a:buFont typeface="Arial" panose="020B0604020202020204" pitchFamily="34" charset="0"/>
                <a:buChar char="•"/>
              </a:pPr>
              <a:endParaRPr lang="it-IT" sz="1350" dirty="0">
                <a:latin typeface="+mj-lt"/>
              </a:endParaRPr>
            </a:p>
          </p:txBody>
        </p:sp>
        <p:sp>
          <p:nvSpPr>
            <p:cNvPr id="120" name="TextBox 119">
              <a:extLst>
                <a:ext uri="{FF2B5EF4-FFF2-40B4-BE49-F238E27FC236}">
                  <a16:creationId xmlns:a16="http://schemas.microsoft.com/office/drawing/2014/main" id="{F0DF5C5D-80A9-5281-06D3-7D879E291B3D}"/>
                </a:ext>
              </a:extLst>
            </p:cNvPr>
            <p:cNvSpPr txBox="1"/>
            <p:nvPr/>
          </p:nvSpPr>
          <p:spPr>
            <a:xfrm>
              <a:off x="3908249" y="2497338"/>
              <a:ext cx="385737" cy="68825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1</a:t>
              </a:r>
            </a:p>
          </p:txBody>
        </p:sp>
      </p:grpSp>
      <p:grpSp>
        <p:nvGrpSpPr>
          <p:cNvPr id="143" name="Group 142">
            <a:extLst>
              <a:ext uri="{FF2B5EF4-FFF2-40B4-BE49-F238E27FC236}">
                <a16:creationId xmlns:a16="http://schemas.microsoft.com/office/drawing/2014/main" id="{DAB58F2E-EE9E-ADB8-11F2-839E607D6600}"/>
              </a:ext>
            </a:extLst>
          </p:cNvPr>
          <p:cNvGrpSpPr/>
          <p:nvPr/>
        </p:nvGrpSpPr>
        <p:grpSpPr>
          <a:xfrm>
            <a:off x="2177148" y="2387832"/>
            <a:ext cx="618995" cy="3092012"/>
            <a:chOff x="2027723" y="2540142"/>
            <a:chExt cx="980385" cy="3092012"/>
          </a:xfrm>
        </p:grpSpPr>
        <p:sp>
          <p:nvSpPr>
            <p:cNvPr id="125" name="Diagonal Stripe 124">
              <a:extLst>
                <a:ext uri="{FF2B5EF4-FFF2-40B4-BE49-F238E27FC236}">
                  <a16:creationId xmlns:a16="http://schemas.microsoft.com/office/drawing/2014/main" id="{CB0B6797-09C5-BC09-3819-3EDD94D9AD7C}"/>
                </a:ext>
              </a:extLst>
            </p:cNvPr>
            <p:cNvSpPr/>
            <p:nvPr/>
          </p:nvSpPr>
          <p:spPr>
            <a:xfrm>
              <a:off x="2027724" y="4119986"/>
              <a:ext cx="980384" cy="1512168"/>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26" name="Diagonal Stripe 125">
              <a:extLst>
                <a:ext uri="{FF2B5EF4-FFF2-40B4-BE49-F238E27FC236}">
                  <a16:creationId xmlns:a16="http://schemas.microsoft.com/office/drawing/2014/main" id="{7EFA0FAB-0C14-4F8D-A3B2-A0DE27828522}"/>
                </a:ext>
              </a:extLst>
            </p:cNvPr>
            <p:cNvSpPr/>
            <p:nvPr/>
          </p:nvSpPr>
          <p:spPr>
            <a:xfrm flipV="1">
              <a:off x="2027723" y="2540142"/>
              <a:ext cx="960009" cy="1512168"/>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44" name="Group 143">
            <a:extLst>
              <a:ext uri="{FF2B5EF4-FFF2-40B4-BE49-F238E27FC236}">
                <a16:creationId xmlns:a16="http://schemas.microsoft.com/office/drawing/2014/main" id="{36CD89A7-30C2-5C69-F6C9-B132C7A15762}"/>
              </a:ext>
            </a:extLst>
          </p:cNvPr>
          <p:cNvGrpSpPr/>
          <p:nvPr/>
        </p:nvGrpSpPr>
        <p:grpSpPr>
          <a:xfrm>
            <a:off x="6895008" y="2387832"/>
            <a:ext cx="618995" cy="3092012"/>
            <a:chOff x="2027723" y="2540142"/>
            <a:chExt cx="980385" cy="3092012"/>
          </a:xfrm>
        </p:grpSpPr>
        <p:sp>
          <p:nvSpPr>
            <p:cNvPr id="145" name="Diagonal Stripe 144">
              <a:extLst>
                <a:ext uri="{FF2B5EF4-FFF2-40B4-BE49-F238E27FC236}">
                  <a16:creationId xmlns:a16="http://schemas.microsoft.com/office/drawing/2014/main" id="{6ACA685F-0C0D-E65A-4A31-DD33395D36E8}"/>
                </a:ext>
              </a:extLst>
            </p:cNvPr>
            <p:cNvSpPr/>
            <p:nvPr/>
          </p:nvSpPr>
          <p:spPr>
            <a:xfrm>
              <a:off x="2027724" y="4119986"/>
              <a:ext cx="980384" cy="1512168"/>
            </a:xfrm>
            <a:prstGeom prst="diagStripe">
              <a:avLst/>
            </a:prstGeom>
            <a:solidFill>
              <a:srgbClr val="FFE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46" name="Diagonal Stripe 145">
              <a:extLst>
                <a:ext uri="{FF2B5EF4-FFF2-40B4-BE49-F238E27FC236}">
                  <a16:creationId xmlns:a16="http://schemas.microsoft.com/office/drawing/2014/main" id="{0FB6AA82-67C9-A952-0F87-55FF17799021}"/>
                </a:ext>
              </a:extLst>
            </p:cNvPr>
            <p:cNvSpPr/>
            <p:nvPr/>
          </p:nvSpPr>
          <p:spPr>
            <a:xfrm flipV="1">
              <a:off x="2027723" y="2540142"/>
              <a:ext cx="960009" cy="1512168"/>
            </a:xfrm>
            <a:prstGeom prst="diagStripe">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58" name="Group 157">
            <a:extLst>
              <a:ext uri="{FF2B5EF4-FFF2-40B4-BE49-F238E27FC236}">
                <a16:creationId xmlns:a16="http://schemas.microsoft.com/office/drawing/2014/main" id="{BDFE8330-7171-6B44-04B4-9A7A73F3BE81}"/>
              </a:ext>
            </a:extLst>
          </p:cNvPr>
          <p:cNvGrpSpPr/>
          <p:nvPr/>
        </p:nvGrpSpPr>
        <p:grpSpPr>
          <a:xfrm>
            <a:off x="8231434" y="2015315"/>
            <a:ext cx="2664001" cy="3689721"/>
            <a:chOff x="6305413" y="2497338"/>
            <a:chExt cx="2143528" cy="3154749"/>
          </a:xfrm>
        </p:grpSpPr>
        <p:sp>
          <p:nvSpPr>
            <p:cNvPr id="155" name="Rectangle: Diagonal Corners Snipped 154">
              <a:extLst>
                <a:ext uri="{FF2B5EF4-FFF2-40B4-BE49-F238E27FC236}">
                  <a16:creationId xmlns:a16="http://schemas.microsoft.com/office/drawing/2014/main" id="{DC965A07-B6D7-28CB-DF88-8112D80BD018}"/>
                </a:ext>
              </a:extLst>
            </p:cNvPr>
            <p:cNvSpPr/>
            <p:nvPr/>
          </p:nvSpPr>
          <p:spPr>
            <a:xfrm>
              <a:off x="6305413" y="2574051"/>
              <a:ext cx="2143528" cy="3078036"/>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0" name="Rectangle 149">
              <a:extLst>
                <a:ext uri="{FF2B5EF4-FFF2-40B4-BE49-F238E27FC236}">
                  <a16:creationId xmlns:a16="http://schemas.microsoft.com/office/drawing/2014/main" id="{A19EB33B-42AF-B7E1-CF64-B036D959EA30}"/>
                </a:ext>
              </a:extLst>
            </p:cNvPr>
            <p:cNvSpPr/>
            <p:nvPr/>
          </p:nvSpPr>
          <p:spPr>
            <a:xfrm>
              <a:off x="6346750" y="3033494"/>
              <a:ext cx="2056627" cy="21249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VERIFICHE DELL’ATTENDIBILITÀ DEGLI IMPEGNI</a:t>
              </a:r>
              <a:endParaRPr kumimoji="0" lang="it-IT" sz="14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350" kern="0" dirty="0">
                  <a:solidFill>
                    <a:prstClr val="black"/>
                  </a:solidFill>
                  <a:latin typeface="+mj-lt"/>
                  <a:cs typeface="Calibri" panose="020F0502020204030204" pitchFamily="34" charset="0"/>
                </a:rPr>
                <a:t>Verifica relativa all’</a:t>
              </a:r>
              <a:r>
                <a:rPr lang="it-IT" sz="1350" b="1" kern="0" dirty="0">
                  <a:solidFill>
                    <a:prstClr val="black"/>
                  </a:solidFill>
                  <a:latin typeface="+mj-lt"/>
                  <a:cs typeface="Calibri" panose="020F0502020204030204" pitchFamily="34" charset="0"/>
                </a:rPr>
                <a:t>a</a:t>
              </a:r>
              <a:r>
                <a:rPr kumimoji="0" lang="it-IT" sz="1350" b="1" i="0" u="none" strike="noStrike" kern="0" cap="none" spc="0" normalizeH="0" baseline="0" noProof="0" dirty="0" err="1">
                  <a:ln>
                    <a:noFill/>
                  </a:ln>
                  <a:solidFill>
                    <a:prstClr val="black"/>
                  </a:solidFill>
                  <a:effectLst/>
                  <a:uLnTx/>
                  <a:uFillTx/>
                  <a:latin typeface="+mj-lt"/>
                  <a:ea typeface="+mn-ea"/>
                  <a:cs typeface="Calibri" panose="020F0502020204030204" pitchFamily="34" charset="0"/>
                </a:rPr>
                <a:t>pplicazione</a:t>
              </a: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 </a:t>
              </a:r>
              <a:r>
                <a:rPr kumimoji="0" lang="it-IT" sz="135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del contratto collettivo </a:t>
              </a: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ed eventuale  verifica dell’equivalenza in caso di applicazione di un diverso contratto collettivo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350" kern="0" dirty="0">
                  <a:solidFill>
                    <a:prstClr val="black"/>
                  </a:solidFill>
                  <a:latin typeface="+mj-lt"/>
                  <a:cs typeface="Calibri" panose="020F0502020204030204" pitchFamily="34" charset="0"/>
                </a:rPr>
                <a:t>Ve</a:t>
              </a:r>
              <a:r>
                <a:rPr kumimoji="0" lang="it-IT" sz="1350" b="0" i="0" u="none" strike="noStrike" kern="0" cap="none" spc="0" normalizeH="0" baseline="0" noProof="0" dirty="0" err="1">
                  <a:ln>
                    <a:noFill/>
                  </a:ln>
                  <a:solidFill>
                    <a:prstClr val="black"/>
                  </a:solidFill>
                  <a:effectLst/>
                  <a:uLnTx/>
                  <a:uFillTx/>
                  <a:latin typeface="+mj-lt"/>
                  <a:ea typeface="+mn-ea"/>
                  <a:cs typeface="Calibri" panose="020F0502020204030204" pitchFamily="34" charset="0"/>
                </a:rPr>
                <a:t>rifica</a:t>
              </a: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 del </a:t>
              </a:r>
              <a:r>
                <a:rPr kumimoji="0" lang="it-IT" sz="135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costo della manodopera </a:t>
              </a: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se diverso da quello indicato dall’amministrazione</a:t>
              </a:r>
            </a:p>
          </p:txBody>
        </p:sp>
        <p:sp>
          <p:nvSpPr>
            <p:cNvPr id="152" name="TextBox 151">
              <a:extLst>
                <a:ext uri="{FF2B5EF4-FFF2-40B4-BE49-F238E27FC236}">
                  <a16:creationId xmlns:a16="http://schemas.microsoft.com/office/drawing/2014/main" id="{E2B3D6EB-15DB-A99B-08CC-C0DAED53451F}"/>
                </a:ext>
              </a:extLst>
            </p:cNvPr>
            <p:cNvSpPr txBox="1"/>
            <p:nvPr/>
          </p:nvSpPr>
          <p:spPr>
            <a:xfrm>
              <a:off x="7097751" y="2497338"/>
              <a:ext cx="385737" cy="68825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2</a:t>
              </a:r>
            </a:p>
          </p:txBody>
        </p:sp>
      </p:grpSp>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25</a:t>
            </a:fld>
            <a:endParaRPr lang="it-IT" altLang="it-IT"/>
          </a:p>
        </p:txBody>
      </p:sp>
      <p:pic>
        <p:nvPicPr>
          <p:cNvPr id="3" name="Picture 2">
            <a:extLst>
              <a:ext uri="{FF2B5EF4-FFF2-40B4-BE49-F238E27FC236}">
                <a16:creationId xmlns:a16="http://schemas.microsoft.com/office/drawing/2014/main" id="{1B28C95B-0AD2-CFA3-DFD5-FC0D3B7EF671}"/>
              </a:ext>
            </a:extLst>
          </p:cNvPr>
          <p:cNvPicPr>
            <a:picLocks noChangeAspect="1"/>
          </p:cNvPicPr>
          <p:nvPr/>
        </p:nvPicPr>
        <p:blipFill>
          <a:blip r:embed="rId5"/>
          <a:stretch>
            <a:fillRect/>
          </a:stretch>
        </p:blipFill>
        <p:spPr>
          <a:xfrm>
            <a:off x="10783016" y="287915"/>
            <a:ext cx="806232" cy="810000"/>
          </a:xfrm>
          <a:prstGeom prst="rect">
            <a:avLst/>
          </a:prstGeom>
        </p:spPr>
      </p:pic>
    </p:spTree>
    <p:extLst>
      <p:ext uri="{BB962C8B-B14F-4D97-AF65-F5344CB8AC3E}">
        <p14:creationId xmlns:p14="http://schemas.microsoft.com/office/powerpoint/2010/main" val="512529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ESECUZIONE </a:t>
            </a:r>
          </a:p>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CONTRATTUALE</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6" name="Slide Number Placeholder 5">
            <a:extLst>
              <a:ext uri="{FF2B5EF4-FFF2-40B4-BE49-F238E27FC236}">
                <a16:creationId xmlns:a16="http://schemas.microsoft.com/office/drawing/2014/main" id="{3724B21C-CF8A-59CB-ECC4-FD2B546A8EC6}"/>
              </a:ext>
            </a:extLst>
          </p:cNvPr>
          <p:cNvSpPr>
            <a:spLocks noGrp="1"/>
          </p:cNvSpPr>
          <p:nvPr>
            <p:ph type="sldNum" sz="quarter" idx="10"/>
          </p:nvPr>
        </p:nvSpPr>
        <p:spPr/>
        <p:txBody>
          <a:bodyPr/>
          <a:lstStyle/>
          <a:p>
            <a:pPr marL="0" marR="0" lvl="0" indent="0" algn="r" defTabSz="912813" rtl="0" eaLnBrk="1" fontAlgn="auto" latinLnBrk="0" hangingPunct="1">
              <a:lnSpc>
                <a:spcPct val="100000"/>
              </a:lnSpc>
              <a:spcBef>
                <a:spcPts val="0"/>
              </a:spcBef>
              <a:spcAft>
                <a:spcPts val="0"/>
              </a:spcAft>
              <a:buClrTx/>
              <a:buSzTx/>
              <a:buFontTx/>
              <a:buNone/>
              <a:tabLst/>
              <a:defRPr/>
            </a:pPr>
            <a:fld id="{7180326F-E721-41DD-ABF0-E30673304D32}" type="slidenum">
              <a:rPr kumimoji="0" lang="it-IT" altLang="it-IT" sz="10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r" defTabSz="912813" rtl="0" eaLnBrk="1" fontAlgn="auto" latinLnBrk="0" hangingPunct="1">
                <a:lnSpc>
                  <a:spcPct val="100000"/>
                </a:lnSpc>
                <a:spcBef>
                  <a:spcPts val="0"/>
                </a:spcBef>
                <a:spcAft>
                  <a:spcPts val="0"/>
                </a:spcAft>
                <a:buClrTx/>
                <a:buSzTx/>
                <a:buFontTx/>
                <a:buNone/>
                <a:tabLst/>
                <a:defRPr/>
              </a:pPr>
              <a:t>26</a:t>
            </a:fld>
            <a:endParaRPr kumimoji="0" lang="it-IT" altLang="it-IT" sz="10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077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27</a:t>
            </a:fld>
            <a:endParaRPr lang="it-IT" altLang="it-IT"/>
          </a:p>
        </p:txBody>
      </p:sp>
      <p:sp>
        <p:nvSpPr>
          <p:cNvPr id="9" name="Title 1">
            <a:extLst>
              <a:ext uri="{FF2B5EF4-FFF2-40B4-BE49-F238E27FC236}">
                <a16:creationId xmlns:a16="http://schemas.microsoft.com/office/drawing/2014/main" id="{D9ABBB0C-20F0-5035-8206-55194C2104E1}"/>
              </a:ext>
            </a:extLst>
          </p:cNvPr>
          <p:cNvSpPr txBox="1">
            <a:spLocks/>
          </p:cNvSpPr>
          <p:nvPr/>
        </p:nvSpPr>
        <p:spPr>
          <a:xfrm>
            <a:off x="569334" y="233465"/>
            <a:ext cx="10767483" cy="584776"/>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Display" panose="02110004020202020204"/>
              <a:ea typeface="+mj-ea"/>
              <a:cs typeface="+mj-cs"/>
            </a:endParaRPr>
          </a:p>
        </p:txBody>
      </p:sp>
      <p:sp>
        <p:nvSpPr>
          <p:cNvPr id="10" name="Rectangle 9">
            <a:extLst>
              <a:ext uri="{FF2B5EF4-FFF2-40B4-BE49-F238E27FC236}">
                <a16:creationId xmlns:a16="http://schemas.microsoft.com/office/drawing/2014/main" id="{0FFC3425-7D8F-BD13-7121-076BF27D1CAF}"/>
              </a:ext>
            </a:extLst>
          </p:cNvPr>
          <p:cNvSpPr/>
          <p:nvPr/>
        </p:nvSpPr>
        <p:spPr>
          <a:xfrm>
            <a:off x="609599" y="1340286"/>
            <a:ext cx="10944000" cy="762165"/>
          </a:xfrm>
          <a:prstGeom prst="rect">
            <a:avLst/>
          </a:prstGeom>
          <a:noFill/>
          <a:ln>
            <a:solidFill>
              <a:srgbClr val="047835"/>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11" name="Segnaposto contenuto 9">
            <a:extLst>
              <a:ext uri="{FF2B5EF4-FFF2-40B4-BE49-F238E27FC236}">
                <a16:creationId xmlns:a16="http://schemas.microsoft.com/office/drawing/2014/main" id="{D3ED380C-36B8-D08B-C6F4-C270C3F2D254}"/>
              </a:ext>
            </a:extLst>
          </p:cNvPr>
          <p:cNvSpPr txBox="1">
            <a:spLocks/>
          </p:cNvSpPr>
          <p:nvPr/>
        </p:nvSpPr>
        <p:spPr>
          <a:xfrm>
            <a:off x="1816274" y="1382436"/>
            <a:ext cx="9587662" cy="684000"/>
          </a:xfrm>
          <a:prstGeom prst="rect">
            <a:avLst/>
          </a:prstGeom>
          <a:solidFill>
            <a:srgbClr val="FFFFFF">
              <a:lumMod val="95000"/>
            </a:srgbClr>
          </a:solidFill>
          <a:ln>
            <a:noFill/>
          </a:ln>
        </p:spPr>
        <p:txBody>
          <a:bodyPr vert="horz" lIns="0" tIns="0" rIns="91440" bIns="0" rtlCol="0" anchor="ctr">
            <a:no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500" b="0" i="0" u="none" strike="noStrike" kern="1200" cap="none" spc="0" normalizeH="0" baseline="0" noProof="0" dirty="0">
                <a:ln>
                  <a:noFill/>
                </a:ln>
                <a:solidFill>
                  <a:srgbClr val="3C3C3B"/>
                </a:solidFill>
                <a:effectLst/>
                <a:uLnTx/>
                <a:uFillTx/>
                <a:latin typeface="+mj-lt"/>
                <a:ea typeface="Calibri" panose="020F0502020204030204" pitchFamily="34" charset="0"/>
                <a:cs typeface="Calibri" panose="020F0502020204030204" pitchFamily="34" charset="0"/>
              </a:rPr>
              <a:t>La </a:t>
            </a:r>
            <a:r>
              <a:rPr kumimoji="0" lang="it-IT" sz="1500" b="1" i="0" u="none" strike="noStrike" kern="1200" cap="none" spc="0" normalizeH="0" baseline="0" noProof="0" dirty="0">
                <a:ln>
                  <a:noFill/>
                </a:ln>
                <a:solidFill>
                  <a:srgbClr val="3C3C3B"/>
                </a:solidFill>
                <a:effectLst/>
                <a:uLnTx/>
                <a:uFillTx/>
                <a:latin typeface="+mj-lt"/>
                <a:ea typeface="Calibri" panose="020F0502020204030204" pitchFamily="34" charset="0"/>
                <a:cs typeface="Calibri" panose="020F0502020204030204" pitchFamily="34" charset="0"/>
              </a:rPr>
              <a:t>fase dell’esecuzione </a:t>
            </a:r>
            <a:r>
              <a:rPr kumimoji="0" lang="it-IT" sz="1500" b="0" i="0" u="none" strike="noStrike" kern="1200" cap="none" spc="0" normalizeH="0" baseline="0" noProof="0" dirty="0">
                <a:ln>
                  <a:noFill/>
                </a:ln>
                <a:solidFill>
                  <a:srgbClr val="3C3C3B"/>
                </a:solidFill>
                <a:effectLst/>
                <a:uLnTx/>
                <a:uFillTx/>
                <a:latin typeface="+mj-lt"/>
                <a:ea typeface="Calibri" panose="020F0502020204030204" pitchFamily="34" charset="0"/>
                <a:cs typeface="Calibri" panose="020F0502020204030204" pitchFamily="34" charset="0"/>
              </a:rPr>
              <a:t>rappresenta il momento più importante nel quale le esigenze delle amministrazioni che utilizzano gli strumenti di acquisto  devono trovare soddisfacimento attraverso l’esecuzione   da parte dell’appaltatore delle prestazioni in conformità alle previsioni della documentazione di gara e all’offerta presentata. </a:t>
            </a:r>
          </a:p>
        </p:txBody>
      </p:sp>
      <p:pic>
        <p:nvPicPr>
          <p:cNvPr id="12" name="Graphic 11" descr="Teacher with solid fill">
            <a:extLst>
              <a:ext uri="{FF2B5EF4-FFF2-40B4-BE49-F238E27FC236}">
                <a16:creationId xmlns:a16="http://schemas.microsoft.com/office/drawing/2014/main" id="{A1147962-6CAC-19E4-29FE-06A2678B13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064" y="1404096"/>
            <a:ext cx="754986" cy="754986"/>
          </a:xfrm>
          <a:prstGeom prst="rect">
            <a:avLst/>
          </a:prstGeom>
        </p:spPr>
      </p:pic>
      <p:sp>
        <p:nvSpPr>
          <p:cNvPr id="13" name="TextBox 12">
            <a:extLst>
              <a:ext uri="{FF2B5EF4-FFF2-40B4-BE49-F238E27FC236}">
                <a16:creationId xmlns:a16="http://schemas.microsoft.com/office/drawing/2014/main" id="{B6694C7D-24F2-CE82-2BDE-9CEC1982A597}"/>
              </a:ext>
            </a:extLst>
          </p:cNvPr>
          <p:cNvSpPr txBox="1"/>
          <p:nvPr/>
        </p:nvSpPr>
        <p:spPr>
          <a:xfrm>
            <a:off x="728548" y="1201786"/>
            <a:ext cx="1087725" cy="307777"/>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ea typeface="+mn-ea"/>
                <a:cs typeface="+mn-cs"/>
              </a:rPr>
              <a:t>OGGETTO</a:t>
            </a:r>
            <a:endParaRPr kumimoji="0" lang="en-US" sz="2000" b="1" i="0" u="none" strike="noStrike" kern="0" cap="none" spc="0" normalizeH="0" baseline="0" noProof="0" dirty="0" err="1">
              <a:ln>
                <a:noFill/>
              </a:ln>
              <a:solidFill>
                <a:srgbClr val="047835"/>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655FE6D3-866C-8129-0940-97BE01620E85}"/>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pic>
        <p:nvPicPr>
          <p:cNvPr id="16" name="Picture 15">
            <a:extLst>
              <a:ext uri="{FF2B5EF4-FFF2-40B4-BE49-F238E27FC236}">
                <a16:creationId xmlns:a16="http://schemas.microsoft.com/office/drawing/2014/main" id="{21CDDF17-9ABB-A18F-890E-AFB458F03D49}"/>
              </a:ext>
            </a:extLst>
          </p:cNvPr>
          <p:cNvPicPr>
            <a:picLocks noChangeAspect="1"/>
          </p:cNvPicPr>
          <p:nvPr/>
        </p:nvPicPr>
        <p:blipFill>
          <a:blip r:embed="rId4"/>
          <a:stretch>
            <a:fillRect/>
          </a:stretch>
        </p:blipFill>
        <p:spPr>
          <a:xfrm>
            <a:off x="10789864" y="286509"/>
            <a:ext cx="792536" cy="811406"/>
          </a:xfrm>
          <a:prstGeom prst="rect">
            <a:avLst/>
          </a:prstGeom>
        </p:spPr>
      </p:pic>
      <p:pic>
        <p:nvPicPr>
          <p:cNvPr id="17" name="Picture 16">
            <a:extLst>
              <a:ext uri="{FF2B5EF4-FFF2-40B4-BE49-F238E27FC236}">
                <a16:creationId xmlns:a16="http://schemas.microsoft.com/office/drawing/2014/main" id="{0A3C4FE2-8B14-1B14-AA99-D1C1304ABAA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997706" y="529361"/>
            <a:ext cx="325702" cy="325702"/>
          </a:xfrm>
          <a:prstGeom prst="rect">
            <a:avLst/>
          </a:prstGeom>
        </p:spPr>
      </p:pic>
      <p:sp>
        <p:nvSpPr>
          <p:cNvPr id="18" name="Titolo 1">
            <a:extLst>
              <a:ext uri="{FF2B5EF4-FFF2-40B4-BE49-F238E27FC236}">
                <a16:creationId xmlns:a16="http://schemas.microsoft.com/office/drawing/2014/main" id="{D32ED3DC-8D0F-20A7-A72F-F69C6BAC3DD9}"/>
              </a:ext>
            </a:extLst>
          </p:cNvPr>
          <p:cNvSpPr>
            <a:spLocks noGrp="1"/>
          </p:cNvSpPr>
          <p:nvPr>
            <p:ph type="ctrTitle"/>
          </p:nvPr>
        </p:nvSpPr>
        <p:spPr>
          <a:xfrm>
            <a:off x="67950" y="157303"/>
            <a:ext cx="10363200" cy="584776"/>
          </a:xfrm>
        </p:spPr>
        <p:txBody>
          <a:bodyPr>
            <a:normAutofit/>
          </a:bodyPr>
          <a:lstStyle/>
          <a:p>
            <a:r>
              <a:rPr lang="it-IT" b="1" dirty="0"/>
              <a:t>Fase di Esecuzione Contrattuale</a:t>
            </a:r>
          </a:p>
        </p:txBody>
      </p:sp>
      <p:sp>
        <p:nvSpPr>
          <p:cNvPr id="19" name="Rectangle 18">
            <a:extLst>
              <a:ext uri="{FF2B5EF4-FFF2-40B4-BE49-F238E27FC236}">
                <a16:creationId xmlns:a16="http://schemas.microsoft.com/office/drawing/2014/main" id="{F74C2DC6-8B81-05E2-2ED5-3B7E2ED26A78}"/>
              </a:ext>
            </a:extLst>
          </p:cNvPr>
          <p:cNvSpPr/>
          <p:nvPr/>
        </p:nvSpPr>
        <p:spPr>
          <a:xfrm>
            <a:off x="758306" y="2590132"/>
            <a:ext cx="10675388" cy="2407888"/>
          </a:xfrm>
          <a:prstGeom prst="rect">
            <a:avLst/>
          </a:prstGeom>
          <a:solidFill>
            <a:srgbClr val="FBFC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20" name="Straight Connector 19">
            <a:extLst>
              <a:ext uri="{FF2B5EF4-FFF2-40B4-BE49-F238E27FC236}">
                <a16:creationId xmlns:a16="http://schemas.microsoft.com/office/drawing/2014/main" id="{89567434-6580-8C7D-F4ED-60FE3DF80ACC}"/>
              </a:ext>
            </a:extLst>
          </p:cNvPr>
          <p:cNvCxnSpPr>
            <a:cxnSpLocks/>
          </p:cNvCxnSpPr>
          <p:nvPr/>
        </p:nvCxnSpPr>
        <p:spPr>
          <a:xfrm>
            <a:off x="978930" y="3815593"/>
            <a:ext cx="10234141" cy="0"/>
          </a:xfrm>
          <a:prstGeom prst="line">
            <a:avLst/>
          </a:prstGeom>
          <a:noFill/>
          <a:ln w="25400" cap="flat" cmpd="sng" algn="ctr">
            <a:solidFill>
              <a:srgbClr val="FFFFFF">
                <a:lumMod val="50000"/>
              </a:srgbClr>
            </a:solidFill>
            <a:prstDash val="solid"/>
          </a:ln>
          <a:effectLst>
            <a:outerShdw blurRad="40000" dist="20000" dir="5400000" rotWithShape="0">
              <a:srgbClr val="000000">
                <a:alpha val="38000"/>
              </a:srgbClr>
            </a:outerShdw>
          </a:effectLst>
        </p:spPr>
      </p:cxnSp>
      <p:sp>
        <p:nvSpPr>
          <p:cNvPr id="21" name="Rectangle 20">
            <a:extLst>
              <a:ext uri="{FF2B5EF4-FFF2-40B4-BE49-F238E27FC236}">
                <a16:creationId xmlns:a16="http://schemas.microsoft.com/office/drawing/2014/main" id="{A970AB4D-678D-1D5E-8A17-F50940A959B7}"/>
              </a:ext>
            </a:extLst>
          </p:cNvPr>
          <p:cNvSpPr/>
          <p:nvPr/>
        </p:nvSpPr>
        <p:spPr>
          <a:xfrm>
            <a:off x="613977" y="2436314"/>
            <a:ext cx="10944000" cy="3596185"/>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E1ADE53-DC9A-2EA4-965E-73FE3042F857}"/>
              </a:ext>
            </a:extLst>
          </p:cNvPr>
          <p:cNvSpPr txBox="1"/>
          <p:nvPr/>
        </p:nvSpPr>
        <p:spPr>
          <a:xfrm>
            <a:off x="728548" y="2275871"/>
            <a:ext cx="1387242"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APPROCCIO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cxnSp>
        <p:nvCxnSpPr>
          <p:cNvPr id="23" name="Straight Connector 22">
            <a:extLst>
              <a:ext uri="{FF2B5EF4-FFF2-40B4-BE49-F238E27FC236}">
                <a16:creationId xmlns:a16="http://schemas.microsoft.com/office/drawing/2014/main" id="{1B6A424C-2C28-A962-FB81-78ED0EA5E122}"/>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sp>
        <p:nvSpPr>
          <p:cNvPr id="24" name="Teardrop 23">
            <a:extLst>
              <a:ext uri="{FF2B5EF4-FFF2-40B4-BE49-F238E27FC236}">
                <a16:creationId xmlns:a16="http://schemas.microsoft.com/office/drawing/2014/main" id="{C92E2682-845C-AA3A-6CC0-CDABA32EBA68}"/>
              </a:ext>
            </a:extLst>
          </p:cNvPr>
          <p:cNvSpPr/>
          <p:nvPr/>
        </p:nvSpPr>
        <p:spPr>
          <a:xfrm rot="8110904">
            <a:off x="2755443" y="2739147"/>
            <a:ext cx="1764000" cy="1764000"/>
          </a:xfrm>
          <a:prstGeom prst="teardrop">
            <a:avLst/>
          </a:prstGeom>
          <a:solidFill>
            <a:srgbClr val="297A38">
              <a:lumMod val="20000"/>
              <a:lumOff val="80000"/>
            </a:srgbClr>
          </a:solidFill>
          <a:ln w="9525" cap="flat" cmpd="sng" algn="ctr">
            <a:solidFill>
              <a:srgbClr val="297A38">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350F88D9-30B5-23AB-136B-4D5F84B10E78}"/>
              </a:ext>
            </a:extLst>
          </p:cNvPr>
          <p:cNvGrpSpPr/>
          <p:nvPr/>
        </p:nvGrpSpPr>
        <p:grpSpPr>
          <a:xfrm>
            <a:off x="2586790" y="2829147"/>
            <a:ext cx="2096139" cy="1584000"/>
            <a:chOff x="768950" y="2723734"/>
            <a:chExt cx="2096139" cy="1584000"/>
          </a:xfrm>
        </p:grpSpPr>
        <p:sp>
          <p:nvSpPr>
            <p:cNvPr id="26" name="Oval 25">
              <a:extLst>
                <a:ext uri="{FF2B5EF4-FFF2-40B4-BE49-F238E27FC236}">
                  <a16:creationId xmlns:a16="http://schemas.microsoft.com/office/drawing/2014/main" id="{FB1AEDA1-D585-2ADC-FAEA-AD5C974FCB56}"/>
                </a:ext>
              </a:extLst>
            </p:cNvPr>
            <p:cNvSpPr/>
            <p:nvPr/>
          </p:nvSpPr>
          <p:spPr>
            <a:xfrm>
              <a:off x="1025287" y="2723734"/>
              <a:ext cx="1584000" cy="1584000"/>
            </a:xfrm>
            <a:prstGeom prst="ellipse">
              <a:avLst/>
            </a:prstGeom>
            <a:solidFill>
              <a:srgbClr val="297A38"/>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47835"/>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1BA1D824-47E5-891B-5156-1B7F08250E6B}"/>
                </a:ext>
              </a:extLst>
            </p:cNvPr>
            <p:cNvSpPr txBox="1"/>
            <p:nvPr/>
          </p:nvSpPr>
          <p:spPr>
            <a:xfrm>
              <a:off x="768950" y="3496762"/>
              <a:ext cx="2096139"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FFFFFF"/>
                  </a:solidFill>
                  <a:effectLst/>
                  <a:uLnTx/>
                  <a:uFillTx/>
                  <a:latin typeface="Arial" panose="020B0604020202020204"/>
                </a:rPr>
                <a:t>ATTIVITÀ</a:t>
              </a:r>
            </a:p>
          </p:txBody>
        </p:sp>
      </p:grpSp>
      <p:sp>
        <p:nvSpPr>
          <p:cNvPr id="28" name="Teardrop 27">
            <a:extLst>
              <a:ext uri="{FF2B5EF4-FFF2-40B4-BE49-F238E27FC236}">
                <a16:creationId xmlns:a16="http://schemas.microsoft.com/office/drawing/2014/main" id="{1EDEA8E4-ED8F-A9D2-F879-D7FB07C7B891}"/>
              </a:ext>
            </a:extLst>
          </p:cNvPr>
          <p:cNvSpPr/>
          <p:nvPr/>
        </p:nvSpPr>
        <p:spPr>
          <a:xfrm rot="8065513">
            <a:off x="7838108" y="2739147"/>
            <a:ext cx="1764000" cy="1764000"/>
          </a:xfrm>
          <a:prstGeom prst="teardrop">
            <a:avLst/>
          </a:prstGeom>
          <a:solidFill>
            <a:srgbClr val="FFE18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63A60DA3-272F-0FFC-B50C-6B0041146BA9}"/>
              </a:ext>
            </a:extLst>
          </p:cNvPr>
          <p:cNvGrpSpPr/>
          <p:nvPr/>
        </p:nvGrpSpPr>
        <p:grpSpPr>
          <a:xfrm>
            <a:off x="7648599" y="2829147"/>
            <a:ext cx="2096139" cy="1584000"/>
            <a:chOff x="3486211" y="2723734"/>
            <a:chExt cx="2096139" cy="1584000"/>
          </a:xfrm>
        </p:grpSpPr>
        <p:sp>
          <p:nvSpPr>
            <p:cNvPr id="30" name="Oval 29">
              <a:extLst>
                <a:ext uri="{FF2B5EF4-FFF2-40B4-BE49-F238E27FC236}">
                  <a16:creationId xmlns:a16="http://schemas.microsoft.com/office/drawing/2014/main" id="{E0A79316-80D3-64AD-4219-E677AEC71CD7}"/>
                </a:ext>
              </a:extLst>
            </p:cNvPr>
            <p:cNvSpPr/>
            <p:nvPr/>
          </p:nvSpPr>
          <p:spPr>
            <a:xfrm>
              <a:off x="3765720" y="2723734"/>
              <a:ext cx="1584000" cy="1584000"/>
            </a:xfrm>
            <a:prstGeom prst="ellipse">
              <a:avLst/>
            </a:prstGeom>
            <a:solidFill>
              <a:srgbClr val="FFC000"/>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1" name="TextBox 30">
              <a:extLst>
                <a:ext uri="{FF2B5EF4-FFF2-40B4-BE49-F238E27FC236}">
                  <a16:creationId xmlns:a16="http://schemas.microsoft.com/office/drawing/2014/main" id="{2FDA3B55-59DF-CC74-4DBE-AE50FA0D458E}"/>
                </a:ext>
              </a:extLst>
            </p:cNvPr>
            <p:cNvSpPr txBox="1"/>
            <p:nvPr/>
          </p:nvSpPr>
          <p:spPr>
            <a:xfrm>
              <a:off x="3486211" y="3529501"/>
              <a:ext cx="209613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panose="020B0604020202020204"/>
                </a:rPr>
                <a:t>OBIETTIVI</a:t>
              </a:r>
            </a:p>
          </p:txBody>
        </p:sp>
      </p:grpSp>
      <p:sp>
        <p:nvSpPr>
          <p:cNvPr id="32" name="TextBox 31">
            <a:extLst>
              <a:ext uri="{FF2B5EF4-FFF2-40B4-BE49-F238E27FC236}">
                <a16:creationId xmlns:a16="http://schemas.microsoft.com/office/drawing/2014/main" id="{5DC69829-8A0A-5399-18AF-0267EAC5478D}"/>
              </a:ext>
            </a:extLst>
          </p:cNvPr>
          <p:cNvSpPr txBox="1"/>
          <p:nvPr/>
        </p:nvSpPr>
        <p:spPr>
          <a:xfrm>
            <a:off x="1912308" y="5230836"/>
            <a:ext cx="3420000" cy="684000"/>
          </a:xfrm>
          <a:prstGeom prst="rect">
            <a:avLst/>
          </a:prstGeom>
          <a:noFill/>
          <a:ln w="19050">
            <a:solidFill>
              <a:srgbClr val="047835"/>
            </a:solidFill>
          </a:ln>
        </p:spPr>
        <p:txBody>
          <a:bodyPr wrap="square" rtlCol="0">
            <a:spAutoFit/>
          </a:bodyPr>
          <a:lstStyle/>
          <a:p>
            <a:pPr algn="just"/>
            <a:r>
              <a:rPr lang="it-IT" sz="1350" dirty="0">
                <a:solidFill>
                  <a:srgbClr val="3C3C3B"/>
                </a:solidFill>
                <a:latin typeface="+mj-lt"/>
              </a:rPr>
              <a:t>In questa fase le </a:t>
            </a:r>
            <a:r>
              <a:rPr lang="it-IT" sz="1350" b="1" dirty="0">
                <a:solidFill>
                  <a:srgbClr val="3C3C3B"/>
                </a:solidFill>
                <a:latin typeface="+mj-lt"/>
              </a:rPr>
              <a:t>attività di verifica </a:t>
            </a:r>
            <a:r>
              <a:rPr lang="it-IT" sz="1350" dirty="0">
                <a:solidFill>
                  <a:srgbClr val="3C3C3B"/>
                </a:solidFill>
                <a:latin typeface="+mj-lt"/>
              </a:rPr>
              <a:t>relative al rispetto delle </a:t>
            </a:r>
            <a:r>
              <a:rPr lang="it-IT" sz="1350" b="1" dirty="0">
                <a:solidFill>
                  <a:srgbClr val="3C3C3B"/>
                </a:solidFill>
                <a:latin typeface="+mj-lt"/>
              </a:rPr>
              <a:t>condizioni contrattuali </a:t>
            </a:r>
            <a:r>
              <a:rPr lang="it-IT" sz="1350" dirty="0">
                <a:solidFill>
                  <a:srgbClr val="3C3C3B"/>
                </a:solidFill>
                <a:latin typeface="+mj-lt"/>
              </a:rPr>
              <a:t>assumono rilevanza  fondamentale.</a:t>
            </a:r>
            <a:endParaRPr lang="en-US" sz="1350" dirty="0" err="1">
              <a:solidFill>
                <a:srgbClr val="3C3C3B"/>
              </a:solidFill>
              <a:latin typeface="+mj-lt"/>
            </a:endParaRPr>
          </a:p>
        </p:txBody>
      </p:sp>
      <p:sp>
        <p:nvSpPr>
          <p:cNvPr id="33" name="TextBox 32">
            <a:extLst>
              <a:ext uri="{FF2B5EF4-FFF2-40B4-BE49-F238E27FC236}">
                <a16:creationId xmlns:a16="http://schemas.microsoft.com/office/drawing/2014/main" id="{85C88316-7082-D5CD-403D-2CF9CE6505A1}"/>
              </a:ext>
            </a:extLst>
          </p:cNvPr>
          <p:cNvSpPr txBox="1"/>
          <p:nvPr/>
        </p:nvSpPr>
        <p:spPr>
          <a:xfrm>
            <a:off x="7016879" y="5230836"/>
            <a:ext cx="3420000" cy="684000"/>
          </a:xfrm>
          <a:prstGeom prst="rect">
            <a:avLst/>
          </a:prstGeom>
          <a:noFill/>
          <a:ln w="19050">
            <a:solidFill>
              <a:srgbClr val="FFC000"/>
            </a:solidFill>
          </a:ln>
        </p:spPr>
        <p:txBody>
          <a:bodyPr wrap="square" rtlCol="0" anchor="ctr">
            <a:spAutoFit/>
          </a:bodyPr>
          <a:lstStyle/>
          <a:p>
            <a:pPr algn="just"/>
            <a:r>
              <a:rPr lang="it-IT" sz="1350" dirty="0">
                <a:solidFill>
                  <a:srgbClr val="3C3C3B">
                    <a:lumMod val="50000"/>
                  </a:srgbClr>
                </a:solidFill>
                <a:latin typeface="+mj-lt"/>
              </a:rPr>
              <a:t>Mira a </a:t>
            </a:r>
            <a:r>
              <a:rPr lang="it-IT" sz="1350" b="1" dirty="0">
                <a:solidFill>
                  <a:srgbClr val="3C3C3B">
                    <a:lumMod val="50000"/>
                  </a:srgbClr>
                </a:solidFill>
                <a:latin typeface="+mj-lt"/>
              </a:rPr>
              <a:t>gestire </a:t>
            </a:r>
            <a:r>
              <a:rPr lang="it-IT" sz="1350" dirty="0">
                <a:solidFill>
                  <a:srgbClr val="3C3C3B">
                    <a:lumMod val="50000"/>
                  </a:srgbClr>
                </a:solidFill>
                <a:latin typeface="+mj-lt"/>
              </a:rPr>
              <a:t>e</a:t>
            </a:r>
            <a:r>
              <a:rPr lang="it-IT" sz="1350" b="1" dirty="0">
                <a:solidFill>
                  <a:srgbClr val="3C3C3B">
                    <a:lumMod val="50000"/>
                  </a:srgbClr>
                </a:solidFill>
                <a:latin typeface="+mj-lt"/>
              </a:rPr>
              <a:t> monitorare</a:t>
            </a:r>
            <a:r>
              <a:rPr lang="it-IT" sz="1350" dirty="0">
                <a:solidFill>
                  <a:srgbClr val="3C3C3B">
                    <a:lumMod val="50000"/>
                  </a:srgbClr>
                </a:solidFill>
                <a:latin typeface="+mj-lt"/>
              </a:rPr>
              <a:t> gli accordi quadro e le convenzioni  e verificare i contratti attuativi</a:t>
            </a:r>
          </a:p>
        </p:txBody>
      </p:sp>
      <p:pic>
        <p:nvPicPr>
          <p:cNvPr id="34" name="Graphic 33" descr="Database with solid fill">
            <a:extLst>
              <a:ext uri="{FF2B5EF4-FFF2-40B4-BE49-F238E27FC236}">
                <a16:creationId xmlns:a16="http://schemas.microsoft.com/office/drawing/2014/main" id="{E9C71998-4714-CB9C-9869-1873248EF2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77627" y="3002938"/>
            <a:ext cx="504000" cy="504000"/>
          </a:xfrm>
          <a:prstGeom prst="rect">
            <a:avLst/>
          </a:prstGeom>
        </p:spPr>
      </p:pic>
      <p:pic>
        <p:nvPicPr>
          <p:cNvPr id="35" name="Graphic 34" descr="Target with solid fill">
            <a:extLst>
              <a:ext uri="{FF2B5EF4-FFF2-40B4-BE49-F238E27FC236}">
                <a16:creationId xmlns:a16="http://schemas.microsoft.com/office/drawing/2014/main" id="{CAEC3ECD-C97D-83EE-4AFE-5F8F63B3BE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4597" y="2997425"/>
            <a:ext cx="572922" cy="572922"/>
          </a:xfrm>
          <a:prstGeom prst="rect">
            <a:avLst/>
          </a:prstGeom>
        </p:spPr>
      </p:pic>
    </p:spTree>
    <p:extLst>
      <p:ext uri="{BB962C8B-B14F-4D97-AF65-F5344CB8AC3E}">
        <p14:creationId xmlns:p14="http://schemas.microsoft.com/office/powerpoint/2010/main" val="3705537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9">
            <a:extLst>
              <a:ext uri="{FF2B5EF4-FFF2-40B4-BE49-F238E27FC236}">
                <a16:creationId xmlns:a16="http://schemas.microsoft.com/office/drawing/2014/main" id="{753F2580-4221-7E8B-DEF4-84804EAEF6F6}"/>
              </a:ext>
            </a:extLst>
          </p:cNvPr>
          <p:cNvSpPr txBox="1">
            <a:spLocks/>
          </p:cNvSpPr>
          <p:nvPr/>
        </p:nvSpPr>
        <p:spPr>
          <a:xfrm>
            <a:off x="-1" y="822373"/>
            <a:ext cx="11172185" cy="758731"/>
          </a:xfrm>
          <a:prstGeom prst="rect">
            <a:avLst/>
          </a:prstGeom>
          <a:solidFill>
            <a:srgbClr val="E5F7E8"/>
          </a:solidFill>
          <a:ln>
            <a:noFill/>
          </a:ln>
        </p:spPr>
        <p:txBody>
          <a:bodyPr vert="horz" lIns="18000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it-IT" sz="1500" dirty="0">
                <a:latin typeface="+mj-lt"/>
                <a:ea typeface="Calibri" panose="020F0502020204030204" pitchFamily="34" charset="0"/>
                <a:cs typeface="Calibri" panose="020F0502020204030204" pitchFamily="34" charset="0"/>
              </a:rPr>
              <a:t>La fase di Esecuzione Contrattuale riguarda la stipulazione dei contratti attuativi e le attività successive volte alla gestione del contratto per l’intera durata dello stesso</a:t>
            </a:r>
            <a:endParaRPr lang="it-IT" sz="1500" b="1" dirty="0">
              <a:latin typeface="+mj-lt"/>
              <a:ea typeface="Calibri" panose="020F0502020204030204" pitchFamily="34" charset="0"/>
              <a:cs typeface="Calibri" panose="020F0502020204030204" pitchFamily="34" charset="0"/>
            </a:endParaRPr>
          </a:p>
        </p:txBody>
      </p:sp>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Fase di Esecuzione Contrattuale: attività (1/4)</a:t>
            </a:r>
          </a:p>
        </p:txBody>
      </p:sp>
      <p:sp>
        <p:nvSpPr>
          <p:cNvPr id="6" name="Rectangle 5">
            <a:extLst>
              <a:ext uri="{FF2B5EF4-FFF2-40B4-BE49-F238E27FC236}">
                <a16:creationId xmlns:a16="http://schemas.microsoft.com/office/drawing/2014/main" id="{DD27C0E5-8AB2-E393-BB1E-9617DD64F968}"/>
              </a:ext>
            </a:extLst>
          </p:cNvPr>
          <p:cNvSpPr/>
          <p:nvPr/>
        </p:nvSpPr>
        <p:spPr>
          <a:xfrm>
            <a:off x="1556233" y="1867557"/>
            <a:ext cx="10001743" cy="4461082"/>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98" name="TextBox 97">
            <a:extLst>
              <a:ext uri="{FF2B5EF4-FFF2-40B4-BE49-F238E27FC236}">
                <a16:creationId xmlns:a16="http://schemas.microsoft.com/office/drawing/2014/main" id="{ABF9B504-8229-F279-277A-DC900B57DE4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63495"/>
            <a:ext cx="753602" cy="753602"/>
          </a:xfrm>
          <a:prstGeom prst="rect">
            <a:avLst/>
          </a:prstGeom>
        </p:spPr>
      </p:pic>
      <p:pic>
        <p:nvPicPr>
          <p:cNvPr id="109" name="Picture 108">
            <a:extLst>
              <a:ext uri="{FF2B5EF4-FFF2-40B4-BE49-F238E27FC236}">
                <a16:creationId xmlns:a16="http://schemas.microsoft.com/office/drawing/2014/main" id="{73097CB0-334A-F40D-1E6A-DB2178A657F3}"/>
              </a:ext>
            </a:extLst>
          </p:cNvPr>
          <p:cNvPicPr>
            <a:picLocks noChangeAspect="1"/>
          </p:cNvPicPr>
          <p:nvPr/>
        </p:nvPicPr>
        <p:blipFill rotWithShape="1">
          <a:blip r:embed="rId4"/>
          <a:srcRect l="49914"/>
          <a:stretch/>
        </p:blipFill>
        <p:spPr>
          <a:xfrm>
            <a:off x="4347" y="1954621"/>
            <a:ext cx="1551886" cy="3708000"/>
          </a:xfrm>
          <a:prstGeom prst="rect">
            <a:avLst/>
          </a:prstGeom>
        </p:spPr>
      </p:pic>
      <p:sp>
        <p:nvSpPr>
          <p:cNvPr id="114" name="TextBox 113">
            <a:extLst>
              <a:ext uri="{FF2B5EF4-FFF2-40B4-BE49-F238E27FC236}">
                <a16:creationId xmlns:a16="http://schemas.microsoft.com/office/drawing/2014/main" id="{4C061162-1ADD-A61C-336F-4432B99061E9}"/>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15" name="Graphic 114" descr="Database with solid fill">
            <a:extLst>
              <a:ext uri="{FF2B5EF4-FFF2-40B4-BE49-F238E27FC236}">
                <a16:creationId xmlns:a16="http://schemas.microsoft.com/office/drawing/2014/main" id="{CAD01BEE-8986-9EE2-5D85-6916B9445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04" y="2786614"/>
            <a:ext cx="504000" cy="504000"/>
          </a:xfrm>
          <a:prstGeom prst="rect">
            <a:avLst/>
          </a:prstGeom>
        </p:spPr>
      </p:pic>
      <p:grpSp>
        <p:nvGrpSpPr>
          <p:cNvPr id="159" name="Group 158">
            <a:extLst>
              <a:ext uri="{FF2B5EF4-FFF2-40B4-BE49-F238E27FC236}">
                <a16:creationId xmlns:a16="http://schemas.microsoft.com/office/drawing/2014/main" id="{E3B9457B-A059-2DFF-F154-FFFB99B67BB4}"/>
              </a:ext>
            </a:extLst>
          </p:cNvPr>
          <p:cNvGrpSpPr/>
          <p:nvPr/>
        </p:nvGrpSpPr>
        <p:grpSpPr>
          <a:xfrm>
            <a:off x="2351442" y="2620591"/>
            <a:ext cx="2488599" cy="2526725"/>
            <a:chOff x="3115914" y="2547233"/>
            <a:chExt cx="2002396" cy="2160376"/>
          </a:xfrm>
        </p:grpSpPr>
        <p:sp>
          <p:nvSpPr>
            <p:cNvPr id="154" name="Rectangle: Diagonal Corners Snipped 153">
              <a:extLst>
                <a:ext uri="{FF2B5EF4-FFF2-40B4-BE49-F238E27FC236}">
                  <a16:creationId xmlns:a16="http://schemas.microsoft.com/office/drawing/2014/main" id="{2B8E6948-426F-CB04-804C-F907C8919D3F}"/>
                </a:ext>
              </a:extLst>
            </p:cNvPr>
            <p:cNvSpPr/>
            <p:nvPr/>
          </p:nvSpPr>
          <p:spPr>
            <a:xfrm>
              <a:off x="3115914" y="2552983"/>
              <a:ext cx="1970407" cy="2154626"/>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9" name="Rectangle 118">
              <a:extLst>
                <a:ext uri="{FF2B5EF4-FFF2-40B4-BE49-F238E27FC236}">
                  <a16:creationId xmlns:a16="http://schemas.microsoft.com/office/drawing/2014/main" id="{05AF00FF-BF96-EF67-6FF0-DCDCE5DD066D}"/>
                </a:ext>
              </a:extLst>
            </p:cNvPr>
            <p:cNvSpPr/>
            <p:nvPr/>
          </p:nvSpPr>
          <p:spPr>
            <a:xfrm>
              <a:off x="3177547" y="3423015"/>
              <a:ext cx="1940763" cy="368413"/>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STIPULA DEI CONTRATTI ATTUATIVI</a:t>
              </a:r>
            </a:p>
          </p:txBody>
        </p:sp>
        <p:sp>
          <p:nvSpPr>
            <p:cNvPr id="120" name="TextBox 119">
              <a:extLst>
                <a:ext uri="{FF2B5EF4-FFF2-40B4-BE49-F238E27FC236}">
                  <a16:creationId xmlns:a16="http://schemas.microsoft.com/office/drawing/2014/main" id="{F0DF5C5D-80A9-5281-06D3-7D879E291B3D}"/>
                </a:ext>
              </a:extLst>
            </p:cNvPr>
            <p:cNvSpPr txBox="1"/>
            <p:nvPr/>
          </p:nvSpPr>
          <p:spPr>
            <a:xfrm>
              <a:off x="3908249" y="2547233"/>
              <a:ext cx="385737" cy="58846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1</a:t>
              </a:r>
            </a:p>
          </p:txBody>
        </p:sp>
      </p:grpSp>
      <p:grpSp>
        <p:nvGrpSpPr>
          <p:cNvPr id="143" name="Group 142">
            <a:extLst>
              <a:ext uri="{FF2B5EF4-FFF2-40B4-BE49-F238E27FC236}">
                <a16:creationId xmlns:a16="http://schemas.microsoft.com/office/drawing/2014/main" id="{DAB58F2E-EE9E-ADB8-11F2-839E607D6600}"/>
              </a:ext>
            </a:extLst>
          </p:cNvPr>
          <p:cNvGrpSpPr/>
          <p:nvPr/>
        </p:nvGrpSpPr>
        <p:grpSpPr>
          <a:xfrm>
            <a:off x="1675298" y="2308769"/>
            <a:ext cx="618995" cy="3092012"/>
            <a:chOff x="2027723" y="2540142"/>
            <a:chExt cx="980385" cy="3092012"/>
          </a:xfrm>
        </p:grpSpPr>
        <p:sp>
          <p:nvSpPr>
            <p:cNvPr id="125" name="Diagonal Stripe 124">
              <a:extLst>
                <a:ext uri="{FF2B5EF4-FFF2-40B4-BE49-F238E27FC236}">
                  <a16:creationId xmlns:a16="http://schemas.microsoft.com/office/drawing/2014/main" id="{CB0B6797-09C5-BC09-3819-3EDD94D9AD7C}"/>
                </a:ext>
              </a:extLst>
            </p:cNvPr>
            <p:cNvSpPr/>
            <p:nvPr/>
          </p:nvSpPr>
          <p:spPr>
            <a:xfrm>
              <a:off x="2027724" y="4119986"/>
              <a:ext cx="980384" cy="1512168"/>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26" name="Diagonal Stripe 125">
              <a:extLst>
                <a:ext uri="{FF2B5EF4-FFF2-40B4-BE49-F238E27FC236}">
                  <a16:creationId xmlns:a16="http://schemas.microsoft.com/office/drawing/2014/main" id="{7EFA0FAB-0C14-4F8D-A3B2-A0DE27828522}"/>
                </a:ext>
              </a:extLst>
            </p:cNvPr>
            <p:cNvSpPr/>
            <p:nvPr/>
          </p:nvSpPr>
          <p:spPr>
            <a:xfrm flipV="1">
              <a:off x="2027723" y="2540142"/>
              <a:ext cx="960009" cy="1512168"/>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44" name="Group 143">
            <a:extLst>
              <a:ext uri="{FF2B5EF4-FFF2-40B4-BE49-F238E27FC236}">
                <a16:creationId xmlns:a16="http://schemas.microsoft.com/office/drawing/2014/main" id="{36CD89A7-30C2-5C69-F6C9-B132C7A15762}"/>
              </a:ext>
            </a:extLst>
          </p:cNvPr>
          <p:cNvGrpSpPr/>
          <p:nvPr/>
        </p:nvGrpSpPr>
        <p:grpSpPr>
          <a:xfrm>
            <a:off x="4984005" y="2308769"/>
            <a:ext cx="618995" cy="3092012"/>
            <a:chOff x="2027723" y="2540142"/>
            <a:chExt cx="980385" cy="3092012"/>
          </a:xfrm>
        </p:grpSpPr>
        <p:sp>
          <p:nvSpPr>
            <p:cNvPr id="145" name="Diagonal Stripe 144">
              <a:extLst>
                <a:ext uri="{FF2B5EF4-FFF2-40B4-BE49-F238E27FC236}">
                  <a16:creationId xmlns:a16="http://schemas.microsoft.com/office/drawing/2014/main" id="{6ACA685F-0C0D-E65A-4A31-DD33395D36E8}"/>
                </a:ext>
              </a:extLst>
            </p:cNvPr>
            <p:cNvSpPr/>
            <p:nvPr/>
          </p:nvSpPr>
          <p:spPr>
            <a:xfrm>
              <a:off x="2027724" y="4119986"/>
              <a:ext cx="980384" cy="1512168"/>
            </a:xfrm>
            <a:prstGeom prst="diagStripe">
              <a:avLst/>
            </a:prstGeom>
            <a:solidFill>
              <a:srgbClr val="FFE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46" name="Diagonal Stripe 145">
              <a:extLst>
                <a:ext uri="{FF2B5EF4-FFF2-40B4-BE49-F238E27FC236}">
                  <a16:creationId xmlns:a16="http://schemas.microsoft.com/office/drawing/2014/main" id="{0FB6AA82-67C9-A952-0F87-55FF17799021}"/>
                </a:ext>
              </a:extLst>
            </p:cNvPr>
            <p:cNvSpPr/>
            <p:nvPr/>
          </p:nvSpPr>
          <p:spPr>
            <a:xfrm flipV="1">
              <a:off x="2027723" y="2540142"/>
              <a:ext cx="960009" cy="1512168"/>
            </a:xfrm>
            <a:prstGeom prst="diagStripe">
              <a:avLst/>
            </a:prstGeom>
            <a:solidFill>
              <a:srgbClr val="FBE3D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47" name="Group 146">
            <a:extLst>
              <a:ext uri="{FF2B5EF4-FFF2-40B4-BE49-F238E27FC236}">
                <a16:creationId xmlns:a16="http://schemas.microsoft.com/office/drawing/2014/main" id="{F7134CA5-2193-28F2-73C2-B26FAFECB0D4}"/>
              </a:ext>
            </a:extLst>
          </p:cNvPr>
          <p:cNvGrpSpPr/>
          <p:nvPr/>
        </p:nvGrpSpPr>
        <p:grpSpPr>
          <a:xfrm>
            <a:off x="8292712" y="2308769"/>
            <a:ext cx="618995" cy="3092012"/>
            <a:chOff x="2027723" y="2540142"/>
            <a:chExt cx="980385" cy="3092012"/>
          </a:xfrm>
        </p:grpSpPr>
        <p:sp>
          <p:nvSpPr>
            <p:cNvPr id="148" name="Diagonal Stripe 147">
              <a:extLst>
                <a:ext uri="{FF2B5EF4-FFF2-40B4-BE49-F238E27FC236}">
                  <a16:creationId xmlns:a16="http://schemas.microsoft.com/office/drawing/2014/main" id="{E546BB0B-3F0C-693B-5903-232421B962A6}"/>
                </a:ext>
              </a:extLst>
            </p:cNvPr>
            <p:cNvSpPr/>
            <p:nvPr/>
          </p:nvSpPr>
          <p:spPr>
            <a:xfrm>
              <a:off x="2027724" y="4119986"/>
              <a:ext cx="980384" cy="1512168"/>
            </a:xfrm>
            <a:prstGeom prst="diagStripe">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49" name="Diagonal Stripe 148">
              <a:extLst>
                <a:ext uri="{FF2B5EF4-FFF2-40B4-BE49-F238E27FC236}">
                  <a16:creationId xmlns:a16="http://schemas.microsoft.com/office/drawing/2014/main" id="{548D562D-AF81-A4CF-7069-9B805B3D5453}"/>
                </a:ext>
              </a:extLst>
            </p:cNvPr>
            <p:cNvSpPr/>
            <p:nvPr/>
          </p:nvSpPr>
          <p:spPr>
            <a:xfrm flipV="1">
              <a:off x="2027723" y="2540142"/>
              <a:ext cx="960009" cy="1512168"/>
            </a:xfrm>
            <a:prstGeom prst="diagStripe">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58" name="Group 157">
            <a:extLst>
              <a:ext uri="{FF2B5EF4-FFF2-40B4-BE49-F238E27FC236}">
                <a16:creationId xmlns:a16="http://schemas.microsoft.com/office/drawing/2014/main" id="{BDFE8330-7171-6B44-04B4-9A7A73F3BE81}"/>
              </a:ext>
            </a:extLst>
          </p:cNvPr>
          <p:cNvGrpSpPr/>
          <p:nvPr/>
        </p:nvGrpSpPr>
        <p:grpSpPr>
          <a:xfrm>
            <a:off x="5660148" y="2608270"/>
            <a:ext cx="2464809" cy="2551366"/>
            <a:chOff x="6305416" y="2547233"/>
            <a:chExt cx="1983254" cy="2181442"/>
          </a:xfrm>
        </p:grpSpPr>
        <p:sp>
          <p:nvSpPr>
            <p:cNvPr id="155" name="Rectangle: Diagonal Corners Snipped 154">
              <a:extLst>
                <a:ext uri="{FF2B5EF4-FFF2-40B4-BE49-F238E27FC236}">
                  <a16:creationId xmlns:a16="http://schemas.microsoft.com/office/drawing/2014/main" id="{DC965A07-B6D7-28CB-DF88-8112D80BD018}"/>
                </a:ext>
              </a:extLst>
            </p:cNvPr>
            <p:cNvSpPr/>
            <p:nvPr/>
          </p:nvSpPr>
          <p:spPr>
            <a:xfrm>
              <a:off x="6305416" y="2574051"/>
              <a:ext cx="1970407" cy="2154624"/>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0" name="Rectangle 149">
              <a:extLst>
                <a:ext uri="{FF2B5EF4-FFF2-40B4-BE49-F238E27FC236}">
                  <a16:creationId xmlns:a16="http://schemas.microsoft.com/office/drawing/2014/main" id="{A19EB33B-42AF-B7E1-CF64-B036D959EA30}"/>
                </a:ext>
              </a:extLst>
            </p:cNvPr>
            <p:cNvSpPr/>
            <p:nvPr/>
          </p:nvSpPr>
          <p:spPr>
            <a:xfrm>
              <a:off x="6430853" y="3433549"/>
              <a:ext cx="1857817" cy="368412"/>
            </a:xfrm>
            <a:prstGeom prst="rect">
              <a:avLst/>
            </a:prstGeom>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GESTIONE DEGLI ACCORDI QUADRO/CONVENZIONI</a:t>
              </a:r>
              <a:endParaRPr kumimoji="0" lang="it-IT" sz="14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p:txBody>
        </p:sp>
        <p:sp>
          <p:nvSpPr>
            <p:cNvPr id="152" name="TextBox 151">
              <a:extLst>
                <a:ext uri="{FF2B5EF4-FFF2-40B4-BE49-F238E27FC236}">
                  <a16:creationId xmlns:a16="http://schemas.microsoft.com/office/drawing/2014/main" id="{E2B3D6EB-15DB-A99B-08CC-C0DAED53451F}"/>
                </a:ext>
              </a:extLst>
            </p:cNvPr>
            <p:cNvSpPr txBox="1"/>
            <p:nvPr/>
          </p:nvSpPr>
          <p:spPr>
            <a:xfrm>
              <a:off x="7097751" y="2547233"/>
              <a:ext cx="385737" cy="588465"/>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2</a:t>
              </a:r>
            </a:p>
          </p:txBody>
        </p:sp>
      </p:grpSp>
      <p:grpSp>
        <p:nvGrpSpPr>
          <p:cNvPr id="157" name="Group 156">
            <a:extLst>
              <a:ext uri="{FF2B5EF4-FFF2-40B4-BE49-F238E27FC236}">
                <a16:creationId xmlns:a16="http://schemas.microsoft.com/office/drawing/2014/main" id="{48CED43B-8C43-269C-07C3-90E8416B94A4}"/>
              </a:ext>
            </a:extLst>
          </p:cNvPr>
          <p:cNvGrpSpPr/>
          <p:nvPr/>
        </p:nvGrpSpPr>
        <p:grpSpPr>
          <a:xfrm>
            <a:off x="8968859" y="2595949"/>
            <a:ext cx="2455424" cy="2576005"/>
            <a:chOff x="9494918" y="2547232"/>
            <a:chExt cx="1975702" cy="2202515"/>
          </a:xfrm>
        </p:grpSpPr>
        <p:sp>
          <p:nvSpPr>
            <p:cNvPr id="156" name="Rectangle: Diagonal Corners Snipped 155">
              <a:extLst>
                <a:ext uri="{FF2B5EF4-FFF2-40B4-BE49-F238E27FC236}">
                  <a16:creationId xmlns:a16="http://schemas.microsoft.com/office/drawing/2014/main" id="{9015D6AB-9C55-934D-F79F-EA8226679758}"/>
                </a:ext>
              </a:extLst>
            </p:cNvPr>
            <p:cNvSpPr/>
            <p:nvPr/>
          </p:nvSpPr>
          <p:spPr>
            <a:xfrm>
              <a:off x="9494918" y="2595117"/>
              <a:ext cx="1970407" cy="2154630"/>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1" name="Rectangle 150">
              <a:extLst>
                <a:ext uri="{FF2B5EF4-FFF2-40B4-BE49-F238E27FC236}">
                  <a16:creationId xmlns:a16="http://schemas.microsoft.com/office/drawing/2014/main" id="{6788BC2C-50FA-570F-8481-9C4A0DF337C6}"/>
                </a:ext>
              </a:extLst>
            </p:cNvPr>
            <p:cNvSpPr/>
            <p:nvPr/>
          </p:nvSpPr>
          <p:spPr>
            <a:xfrm>
              <a:off x="9556507" y="3444085"/>
              <a:ext cx="1914113" cy="368414"/>
            </a:xfrm>
            <a:prstGeom prst="rect">
              <a:avLst/>
            </a:prstGeom>
          </p:spPr>
          <p:txBody>
            <a:bodyPr wrap="square" lIns="0" tIns="0" rIns="0" bIns="0" anchor="ctr">
              <a:spAutoFit/>
            </a:bodyPr>
            <a:lstStyle/>
            <a:p>
              <a:pPr algn="ctr"/>
              <a:r>
                <a:rPr lang="it-IT" sz="1400" b="1" kern="0" dirty="0">
                  <a:solidFill>
                    <a:srgbClr val="047835"/>
                  </a:solidFill>
                  <a:latin typeface="+mj-lt"/>
                  <a:cs typeface="Calibri" panose="020F0502020204030204" pitchFamily="34" charset="0"/>
                </a:rPr>
                <a:t>MONITORAGGIO  DELL’ESECUZIONE </a:t>
              </a:r>
              <a:endParaRPr lang="it-IT" sz="1200" b="1" kern="0" dirty="0">
                <a:solidFill>
                  <a:srgbClr val="047835"/>
                </a:solidFill>
                <a:latin typeface="+mj-lt"/>
                <a:cs typeface="Calibri" panose="020F0502020204030204" pitchFamily="34" charset="0"/>
              </a:endParaRPr>
            </a:p>
          </p:txBody>
        </p:sp>
        <p:sp>
          <p:nvSpPr>
            <p:cNvPr id="153" name="TextBox 152">
              <a:extLst>
                <a:ext uri="{FF2B5EF4-FFF2-40B4-BE49-F238E27FC236}">
                  <a16:creationId xmlns:a16="http://schemas.microsoft.com/office/drawing/2014/main" id="{F04C09B9-B4F2-7B20-F43A-0F99738FBFF2}"/>
                </a:ext>
              </a:extLst>
            </p:cNvPr>
            <p:cNvSpPr txBox="1"/>
            <p:nvPr/>
          </p:nvSpPr>
          <p:spPr>
            <a:xfrm>
              <a:off x="10287253" y="2547232"/>
              <a:ext cx="385737" cy="588467"/>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3</a:t>
              </a:r>
            </a:p>
          </p:txBody>
        </p:sp>
      </p:grpSp>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28</a:t>
            </a:fld>
            <a:endParaRPr lang="it-IT" altLang="it-IT"/>
          </a:p>
        </p:txBody>
      </p:sp>
      <p:pic>
        <p:nvPicPr>
          <p:cNvPr id="5" name="Picture 4">
            <a:extLst>
              <a:ext uri="{FF2B5EF4-FFF2-40B4-BE49-F238E27FC236}">
                <a16:creationId xmlns:a16="http://schemas.microsoft.com/office/drawing/2014/main" id="{77530112-CAFD-88F9-4153-F084F08B1F3E}"/>
              </a:ext>
            </a:extLst>
          </p:cNvPr>
          <p:cNvPicPr>
            <a:picLocks noChangeAspect="1"/>
          </p:cNvPicPr>
          <p:nvPr/>
        </p:nvPicPr>
        <p:blipFill>
          <a:blip r:embed="rId5"/>
          <a:stretch>
            <a:fillRect/>
          </a:stretch>
        </p:blipFill>
        <p:spPr>
          <a:xfrm>
            <a:off x="10789864" y="286509"/>
            <a:ext cx="792536" cy="811406"/>
          </a:xfrm>
          <a:prstGeom prst="rect">
            <a:avLst/>
          </a:prstGeom>
        </p:spPr>
      </p:pic>
      <p:pic>
        <p:nvPicPr>
          <p:cNvPr id="8" name="Picture 7">
            <a:extLst>
              <a:ext uri="{FF2B5EF4-FFF2-40B4-BE49-F238E27FC236}">
                <a16:creationId xmlns:a16="http://schemas.microsoft.com/office/drawing/2014/main" id="{DA980FAA-2F9F-B20C-F176-4092E20F66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97706" y="529361"/>
            <a:ext cx="325702" cy="325702"/>
          </a:xfrm>
          <a:prstGeom prst="rect">
            <a:avLst/>
          </a:prstGeom>
        </p:spPr>
      </p:pic>
    </p:spTree>
    <p:extLst>
      <p:ext uri="{BB962C8B-B14F-4D97-AF65-F5344CB8AC3E}">
        <p14:creationId xmlns:p14="http://schemas.microsoft.com/office/powerpoint/2010/main" val="2750157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7A62E58-7410-D1B8-E35F-76F356639C21}"/>
              </a:ext>
            </a:extLst>
          </p:cNvPr>
          <p:cNvGrpSpPr>
            <a:grpSpLocks noChangeAspect="1"/>
          </p:cNvGrpSpPr>
          <p:nvPr/>
        </p:nvGrpSpPr>
        <p:grpSpPr>
          <a:xfrm>
            <a:off x="6511938" y="2297662"/>
            <a:ext cx="4209743" cy="3990652"/>
            <a:chOff x="1999036" y="1236975"/>
            <a:chExt cx="5154861" cy="4886582"/>
          </a:xfrm>
        </p:grpSpPr>
        <p:sp>
          <p:nvSpPr>
            <p:cNvPr id="7" name="Oval 6">
              <a:extLst>
                <a:ext uri="{FF2B5EF4-FFF2-40B4-BE49-F238E27FC236}">
                  <a16:creationId xmlns:a16="http://schemas.microsoft.com/office/drawing/2014/main" id="{6C9F5DC6-7773-9DFC-F4C2-9FFDA3C24596}"/>
                </a:ext>
              </a:extLst>
            </p:cNvPr>
            <p:cNvSpPr/>
            <p:nvPr/>
          </p:nvSpPr>
          <p:spPr bwMode="gray">
            <a:xfrm>
              <a:off x="3180418" y="1236975"/>
              <a:ext cx="2783164" cy="2783164"/>
            </a:xfrm>
            <a:prstGeom prst="ellipse">
              <a:avLst/>
            </a:prstGeom>
            <a:solidFill>
              <a:srgbClr val="ADE0F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ptos" panose="020B0004020202020204" pitchFamily="34" charset="0"/>
              </a:endParaRPr>
            </a:p>
          </p:txBody>
        </p:sp>
        <p:sp>
          <p:nvSpPr>
            <p:cNvPr id="13" name="Oval 12">
              <a:extLst>
                <a:ext uri="{FF2B5EF4-FFF2-40B4-BE49-F238E27FC236}">
                  <a16:creationId xmlns:a16="http://schemas.microsoft.com/office/drawing/2014/main" id="{57A5BC95-1DFC-0C24-B635-1592024F71B9}"/>
                </a:ext>
              </a:extLst>
            </p:cNvPr>
            <p:cNvSpPr/>
            <p:nvPr/>
          </p:nvSpPr>
          <p:spPr bwMode="gray">
            <a:xfrm>
              <a:off x="4370733" y="3340393"/>
              <a:ext cx="2783164" cy="2783164"/>
            </a:xfrm>
            <a:prstGeom prst="ellipse">
              <a:avLst/>
            </a:prstGeom>
            <a:solidFill>
              <a:srgbClr val="B8E7A7">
                <a:alpha val="69804"/>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ptos" panose="020B0004020202020204" pitchFamily="34" charset="0"/>
              </a:endParaRPr>
            </a:p>
          </p:txBody>
        </p:sp>
        <p:sp>
          <p:nvSpPr>
            <p:cNvPr id="17" name="Oval 16">
              <a:extLst>
                <a:ext uri="{FF2B5EF4-FFF2-40B4-BE49-F238E27FC236}">
                  <a16:creationId xmlns:a16="http://schemas.microsoft.com/office/drawing/2014/main" id="{179D3276-03DF-0813-1C5A-579FC3839E2B}"/>
                </a:ext>
              </a:extLst>
            </p:cNvPr>
            <p:cNvSpPr/>
            <p:nvPr/>
          </p:nvSpPr>
          <p:spPr bwMode="gray">
            <a:xfrm>
              <a:off x="1999036" y="3340393"/>
              <a:ext cx="2783164" cy="2783164"/>
            </a:xfrm>
            <a:prstGeom prst="ellipse">
              <a:avLst/>
            </a:prstGeom>
            <a:solidFill>
              <a:srgbClr val="5B8FA7">
                <a:alpha val="69804"/>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dirty="0">
                <a:solidFill>
                  <a:schemeClr val="bg1"/>
                </a:solidFill>
                <a:latin typeface="Aptos" panose="020B0004020202020204" pitchFamily="34" charset="0"/>
              </a:endParaRPr>
            </a:p>
          </p:txBody>
        </p:sp>
      </p:grpSp>
      <p:sp>
        <p:nvSpPr>
          <p:cNvPr id="19" name="Rectangle 18">
            <a:extLst>
              <a:ext uri="{FF2B5EF4-FFF2-40B4-BE49-F238E27FC236}">
                <a16:creationId xmlns:a16="http://schemas.microsoft.com/office/drawing/2014/main" id="{5B10CF77-69E8-88E9-D0D5-9098EFF8D399}"/>
              </a:ext>
            </a:extLst>
          </p:cNvPr>
          <p:cNvSpPr/>
          <p:nvPr/>
        </p:nvSpPr>
        <p:spPr>
          <a:xfrm flipH="1">
            <a:off x="1985074" y="3053873"/>
            <a:ext cx="2910560" cy="275061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Fase di Esecuzione Contrattuale: attività (2/4)</a:t>
            </a:r>
          </a:p>
        </p:txBody>
      </p:sp>
      <p:sp>
        <p:nvSpPr>
          <p:cNvPr id="98" name="TextBox 97">
            <a:extLst>
              <a:ext uri="{FF2B5EF4-FFF2-40B4-BE49-F238E27FC236}">
                <a16:creationId xmlns:a16="http://schemas.microsoft.com/office/drawing/2014/main" id="{ABF9B504-8229-F279-277A-DC900B57DE4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63495"/>
            <a:ext cx="753602" cy="753602"/>
          </a:xfrm>
          <a:prstGeom prst="rect">
            <a:avLst/>
          </a:prstGeom>
        </p:spPr>
      </p:pic>
      <p:pic>
        <p:nvPicPr>
          <p:cNvPr id="109" name="Picture 108">
            <a:extLst>
              <a:ext uri="{FF2B5EF4-FFF2-40B4-BE49-F238E27FC236}">
                <a16:creationId xmlns:a16="http://schemas.microsoft.com/office/drawing/2014/main" id="{73097CB0-334A-F40D-1E6A-DB2178A657F3}"/>
              </a:ext>
            </a:extLst>
          </p:cNvPr>
          <p:cNvPicPr>
            <a:picLocks noChangeAspect="1"/>
          </p:cNvPicPr>
          <p:nvPr/>
        </p:nvPicPr>
        <p:blipFill rotWithShape="1">
          <a:blip r:embed="rId4"/>
          <a:srcRect l="49914"/>
          <a:stretch/>
        </p:blipFill>
        <p:spPr>
          <a:xfrm>
            <a:off x="4347" y="1954621"/>
            <a:ext cx="1551886" cy="3708000"/>
          </a:xfrm>
          <a:prstGeom prst="rect">
            <a:avLst/>
          </a:prstGeom>
        </p:spPr>
      </p:pic>
      <p:sp>
        <p:nvSpPr>
          <p:cNvPr id="114" name="TextBox 113">
            <a:extLst>
              <a:ext uri="{FF2B5EF4-FFF2-40B4-BE49-F238E27FC236}">
                <a16:creationId xmlns:a16="http://schemas.microsoft.com/office/drawing/2014/main" id="{4C061162-1ADD-A61C-336F-4432B99061E9}"/>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15" name="Graphic 114" descr="Database with solid fill">
            <a:extLst>
              <a:ext uri="{FF2B5EF4-FFF2-40B4-BE49-F238E27FC236}">
                <a16:creationId xmlns:a16="http://schemas.microsoft.com/office/drawing/2014/main" id="{CAD01BEE-8986-9EE2-5D85-6916B9445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04" y="2786614"/>
            <a:ext cx="504000" cy="504000"/>
          </a:xfrm>
          <a:prstGeom prst="rect">
            <a:avLst/>
          </a:prstGeom>
        </p:spPr>
      </p:pic>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29</a:t>
            </a:fld>
            <a:endParaRPr lang="it-IT" altLang="it-IT"/>
          </a:p>
        </p:txBody>
      </p:sp>
      <p:pic>
        <p:nvPicPr>
          <p:cNvPr id="5" name="Picture 4">
            <a:extLst>
              <a:ext uri="{FF2B5EF4-FFF2-40B4-BE49-F238E27FC236}">
                <a16:creationId xmlns:a16="http://schemas.microsoft.com/office/drawing/2014/main" id="{77530112-CAFD-88F9-4153-F084F08B1F3E}"/>
              </a:ext>
            </a:extLst>
          </p:cNvPr>
          <p:cNvPicPr>
            <a:picLocks noChangeAspect="1"/>
          </p:cNvPicPr>
          <p:nvPr/>
        </p:nvPicPr>
        <p:blipFill>
          <a:blip r:embed="rId5"/>
          <a:stretch>
            <a:fillRect/>
          </a:stretch>
        </p:blipFill>
        <p:spPr>
          <a:xfrm>
            <a:off x="10789864" y="286509"/>
            <a:ext cx="792536" cy="811406"/>
          </a:xfrm>
          <a:prstGeom prst="rect">
            <a:avLst/>
          </a:prstGeom>
        </p:spPr>
      </p:pic>
      <p:pic>
        <p:nvPicPr>
          <p:cNvPr id="8" name="Picture 7">
            <a:extLst>
              <a:ext uri="{FF2B5EF4-FFF2-40B4-BE49-F238E27FC236}">
                <a16:creationId xmlns:a16="http://schemas.microsoft.com/office/drawing/2014/main" id="{DA980FAA-2F9F-B20C-F176-4092E20F66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97706" y="529361"/>
            <a:ext cx="325702" cy="325702"/>
          </a:xfrm>
          <a:prstGeom prst="rect">
            <a:avLst/>
          </a:prstGeom>
        </p:spPr>
      </p:pic>
      <p:sp>
        <p:nvSpPr>
          <p:cNvPr id="3" name="Rectangle 2">
            <a:extLst>
              <a:ext uri="{FF2B5EF4-FFF2-40B4-BE49-F238E27FC236}">
                <a16:creationId xmlns:a16="http://schemas.microsoft.com/office/drawing/2014/main" id="{BFA74A44-114A-C106-AFD3-05BAA4BE773A}"/>
              </a:ext>
            </a:extLst>
          </p:cNvPr>
          <p:cNvSpPr/>
          <p:nvPr/>
        </p:nvSpPr>
        <p:spPr>
          <a:xfrm>
            <a:off x="2020465" y="3380814"/>
            <a:ext cx="2811162" cy="1895975"/>
          </a:xfrm>
          <a:prstGeom prst="rect">
            <a:avLst/>
          </a:prstGeom>
          <a:no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500" kern="0" dirty="0">
                <a:solidFill>
                  <a:prstClr val="black"/>
                </a:solidFill>
                <a:latin typeface="+mj-lt"/>
                <a:cs typeface="Calibri" panose="020F0502020204030204" pitchFamily="34" charset="0"/>
              </a:rPr>
              <a:t>Utilizzo degli </a:t>
            </a:r>
            <a:r>
              <a:rPr lang="it-IT" sz="1500" b="1" kern="0" dirty="0">
                <a:solidFill>
                  <a:prstClr val="black"/>
                </a:solidFill>
                <a:latin typeface="+mj-lt"/>
                <a:cs typeface="Calibri" panose="020F0502020204030204" pitchFamily="34" charset="0"/>
              </a:rPr>
              <a:t>strumenti di acquisto </a:t>
            </a:r>
            <a:r>
              <a:rPr lang="it-IT" sz="1500" kern="0" dirty="0">
                <a:solidFill>
                  <a:prstClr val="black"/>
                </a:solidFill>
                <a:latin typeface="+mj-lt"/>
                <a:cs typeface="Calibri" panose="020F0502020204030204" pitchFamily="34" charset="0"/>
              </a:rPr>
              <a:t>attraverso la stipula dei contratti attuativi. In questa fase si svolgono anche dei riscontri in merito a:</a:t>
            </a:r>
            <a:endParaRPr kumimoji="0" lang="it-IT" sz="1500" b="1" i="0" u="none" strike="noStrike" kern="0" cap="none" spc="0" normalizeH="0" baseline="0" noProof="0" dirty="0">
              <a:ln>
                <a:noFill/>
              </a:ln>
              <a:solidFill>
                <a:srgbClr val="3C3C3B"/>
              </a:solidFill>
              <a:effectLst/>
              <a:uLnTx/>
              <a:uFillTx/>
              <a:latin typeface="+mj-lt"/>
              <a:ea typeface="+mn-ea"/>
              <a:cs typeface="+mn-cs"/>
            </a:endParaRPr>
          </a:p>
        </p:txBody>
      </p:sp>
      <p:sp>
        <p:nvSpPr>
          <p:cNvPr id="4" name="Segnaposto contenuto 9">
            <a:extLst>
              <a:ext uri="{FF2B5EF4-FFF2-40B4-BE49-F238E27FC236}">
                <a16:creationId xmlns:a16="http://schemas.microsoft.com/office/drawing/2014/main" id="{1B0D3495-15B3-094E-BC45-23EDE34807E0}"/>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5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5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La stipula dei contratti attuativi </a:t>
            </a:r>
          </a:p>
        </p:txBody>
      </p:sp>
      <p:sp>
        <p:nvSpPr>
          <p:cNvPr id="9" name="Rectangle 8">
            <a:extLst>
              <a:ext uri="{FF2B5EF4-FFF2-40B4-BE49-F238E27FC236}">
                <a16:creationId xmlns:a16="http://schemas.microsoft.com/office/drawing/2014/main" id="{2A56BC14-8193-9810-6165-A73BC5E72874}"/>
              </a:ext>
            </a:extLst>
          </p:cNvPr>
          <p:cNvSpPr/>
          <p:nvPr/>
        </p:nvSpPr>
        <p:spPr>
          <a:xfrm>
            <a:off x="1874901" y="2271214"/>
            <a:ext cx="9707499" cy="40680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11" name="Arrow: Right 10">
            <a:extLst>
              <a:ext uri="{FF2B5EF4-FFF2-40B4-BE49-F238E27FC236}">
                <a16:creationId xmlns:a16="http://schemas.microsoft.com/office/drawing/2014/main" id="{28AEF760-3AA9-D3FF-66C2-FC62B7FAFAF2}"/>
              </a:ext>
            </a:extLst>
          </p:cNvPr>
          <p:cNvSpPr/>
          <p:nvPr/>
        </p:nvSpPr>
        <p:spPr>
          <a:xfrm>
            <a:off x="5398265" y="4066547"/>
            <a:ext cx="491320" cy="504000"/>
          </a:xfrm>
          <a:prstGeom prst="rightArrow">
            <a:avLst/>
          </a:prstGeom>
          <a:solidFill>
            <a:srgbClr val="FFE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2BE20F2E-5E89-6854-77D5-9F0928EEF745}"/>
              </a:ext>
            </a:extLst>
          </p:cNvPr>
          <p:cNvSpPr/>
          <p:nvPr/>
        </p:nvSpPr>
        <p:spPr>
          <a:xfrm>
            <a:off x="8599757" y="4975901"/>
            <a:ext cx="2169210" cy="270404"/>
          </a:xfrm>
          <a:prstGeom prst="snip2SameRect">
            <a:avLst>
              <a:gd name="adj1" fmla="val 44975"/>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lumMod val="95000"/>
                    <a:lumOff val="5000"/>
                  </a:schemeClr>
                </a:solidFill>
                <a:latin typeface="+mj-lt"/>
              </a:rPr>
              <a:t>Allineamento tra </a:t>
            </a:r>
            <a:r>
              <a:rPr lang="it-IT" sz="1350" b="1" dirty="0">
                <a:solidFill>
                  <a:schemeClr val="tx1">
                    <a:lumMod val="95000"/>
                    <a:lumOff val="5000"/>
                  </a:schemeClr>
                </a:solidFill>
                <a:latin typeface="+mj-lt"/>
              </a:rPr>
              <a:t>prestazioni</a:t>
            </a:r>
            <a:r>
              <a:rPr lang="it-IT" sz="1350" dirty="0">
                <a:solidFill>
                  <a:schemeClr val="tx1">
                    <a:lumMod val="95000"/>
                    <a:lumOff val="5000"/>
                  </a:schemeClr>
                </a:solidFill>
                <a:latin typeface="+mj-lt"/>
              </a:rPr>
              <a:t> e </a:t>
            </a:r>
            <a:r>
              <a:rPr lang="it-IT" sz="1350" b="1" dirty="0">
                <a:solidFill>
                  <a:schemeClr val="tx1">
                    <a:lumMod val="95000"/>
                    <a:lumOff val="5000"/>
                  </a:schemeClr>
                </a:solidFill>
                <a:latin typeface="+mj-lt"/>
              </a:rPr>
              <a:t>previsioni contrattuali</a:t>
            </a:r>
          </a:p>
        </p:txBody>
      </p:sp>
      <p:sp>
        <p:nvSpPr>
          <p:cNvPr id="16" name="Rectangle: Top Corners Snipped 15">
            <a:extLst>
              <a:ext uri="{FF2B5EF4-FFF2-40B4-BE49-F238E27FC236}">
                <a16:creationId xmlns:a16="http://schemas.microsoft.com/office/drawing/2014/main" id="{9C9E68B5-C8D8-A45D-2A8B-5D66B8EFF8E8}"/>
              </a:ext>
            </a:extLst>
          </p:cNvPr>
          <p:cNvSpPr/>
          <p:nvPr/>
        </p:nvSpPr>
        <p:spPr>
          <a:xfrm>
            <a:off x="7515152" y="3177551"/>
            <a:ext cx="2169210" cy="270404"/>
          </a:xfrm>
          <a:prstGeom prst="snip2SameRect">
            <a:avLst>
              <a:gd name="adj1" fmla="val 44975"/>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50" b="1" dirty="0">
                <a:solidFill>
                  <a:schemeClr val="tx1">
                    <a:lumMod val="95000"/>
                    <a:lumOff val="5000"/>
                  </a:schemeClr>
                </a:solidFill>
                <a:latin typeface="+mj-lt"/>
              </a:rPr>
              <a:t>Importo</a:t>
            </a:r>
            <a:r>
              <a:rPr lang="it-IT" sz="1350" dirty="0">
                <a:solidFill>
                  <a:schemeClr val="tx1">
                    <a:lumMod val="95000"/>
                    <a:lumOff val="5000"/>
                  </a:schemeClr>
                </a:solidFill>
                <a:latin typeface="+mj-lt"/>
              </a:rPr>
              <a:t> e </a:t>
            </a:r>
            <a:r>
              <a:rPr lang="it-IT" sz="1350" b="1" dirty="0">
                <a:solidFill>
                  <a:schemeClr val="tx1">
                    <a:lumMod val="95000"/>
                    <a:lumOff val="5000"/>
                  </a:schemeClr>
                </a:solidFill>
                <a:latin typeface="+mj-lt"/>
              </a:rPr>
              <a:t>amministrazioni</a:t>
            </a:r>
            <a:r>
              <a:rPr lang="it-IT" sz="1350" dirty="0">
                <a:solidFill>
                  <a:schemeClr val="tx1">
                    <a:lumMod val="95000"/>
                    <a:lumOff val="5000"/>
                  </a:schemeClr>
                </a:solidFill>
                <a:latin typeface="+mj-lt"/>
              </a:rPr>
              <a:t> che chiedono di utilizzare gli strumenti di acquisto</a:t>
            </a:r>
          </a:p>
        </p:txBody>
      </p:sp>
      <p:sp>
        <p:nvSpPr>
          <p:cNvPr id="18" name="Rectangle: Top Corners Snipped 17">
            <a:extLst>
              <a:ext uri="{FF2B5EF4-FFF2-40B4-BE49-F238E27FC236}">
                <a16:creationId xmlns:a16="http://schemas.microsoft.com/office/drawing/2014/main" id="{B67146C3-8822-9A92-C0ED-F5612C3DFBF9}"/>
              </a:ext>
            </a:extLst>
          </p:cNvPr>
          <p:cNvSpPr/>
          <p:nvPr/>
        </p:nvSpPr>
        <p:spPr>
          <a:xfrm>
            <a:off x="6499437" y="5221802"/>
            <a:ext cx="2169210" cy="270404"/>
          </a:xfrm>
          <a:prstGeom prst="snip2SameRect">
            <a:avLst>
              <a:gd name="adj1" fmla="val 44975"/>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350" dirty="0">
                <a:solidFill>
                  <a:schemeClr val="tx1">
                    <a:lumMod val="95000"/>
                    <a:lumOff val="5000"/>
                  </a:schemeClr>
                </a:solidFill>
                <a:latin typeface="+mj-lt"/>
              </a:rPr>
              <a:t>Applicazione della </a:t>
            </a:r>
            <a:r>
              <a:rPr lang="it-IT" sz="1350" b="1" dirty="0">
                <a:solidFill>
                  <a:schemeClr val="tx1">
                    <a:lumMod val="95000"/>
                    <a:lumOff val="5000"/>
                  </a:schemeClr>
                </a:solidFill>
                <a:latin typeface="+mj-lt"/>
              </a:rPr>
              <a:t>clausola di stabilità </a:t>
            </a:r>
            <a:r>
              <a:rPr lang="it-IT" sz="1350" dirty="0">
                <a:solidFill>
                  <a:schemeClr val="tx1">
                    <a:lumMod val="95000"/>
                    <a:lumOff val="5000"/>
                  </a:schemeClr>
                </a:solidFill>
                <a:latin typeface="+mj-lt"/>
              </a:rPr>
              <a:t>occupazionale con il riassorbimento del personale</a:t>
            </a:r>
          </a:p>
          <a:p>
            <a:pPr algn="ctr"/>
            <a:endParaRPr lang="it-IT" sz="1350" dirty="0">
              <a:solidFill>
                <a:schemeClr val="tx1">
                  <a:lumMod val="95000"/>
                  <a:lumOff val="5000"/>
                </a:schemeClr>
              </a:solidFill>
              <a:latin typeface="+mj-lt"/>
            </a:endParaRPr>
          </a:p>
        </p:txBody>
      </p:sp>
      <p:sp>
        <p:nvSpPr>
          <p:cNvPr id="23" name="TextBox 22">
            <a:extLst>
              <a:ext uri="{FF2B5EF4-FFF2-40B4-BE49-F238E27FC236}">
                <a16:creationId xmlns:a16="http://schemas.microsoft.com/office/drawing/2014/main" id="{1E989BFA-402E-2EFC-5BC3-22E58CA7CC19}"/>
              </a:ext>
            </a:extLst>
          </p:cNvPr>
          <p:cNvSpPr txBox="1"/>
          <p:nvPr/>
        </p:nvSpPr>
        <p:spPr>
          <a:xfrm>
            <a:off x="2598143" y="1266365"/>
            <a:ext cx="479398" cy="68825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1</a:t>
            </a:r>
          </a:p>
        </p:txBody>
      </p:sp>
    </p:spTree>
    <p:extLst>
      <p:ext uri="{BB962C8B-B14F-4D97-AF65-F5344CB8AC3E}">
        <p14:creationId xmlns:p14="http://schemas.microsoft.com/office/powerpoint/2010/main" val="33842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CICLO DI VITA DEL PROCUREMENT</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4" name="Slide Number Placeholder 3">
            <a:extLst>
              <a:ext uri="{FF2B5EF4-FFF2-40B4-BE49-F238E27FC236}">
                <a16:creationId xmlns:a16="http://schemas.microsoft.com/office/drawing/2014/main" id="{C933ADD4-449B-6CE7-5ECE-15B81427565F}"/>
              </a:ext>
            </a:extLst>
          </p:cNvPr>
          <p:cNvSpPr>
            <a:spLocks noGrp="1"/>
          </p:cNvSpPr>
          <p:nvPr>
            <p:ph type="sldNum" sz="quarter" idx="10"/>
          </p:nvPr>
        </p:nvSpPr>
        <p:spPr/>
        <p:txBody>
          <a:bodyPr/>
          <a:lstStyle/>
          <a:p>
            <a:pPr>
              <a:defRPr/>
            </a:pPr>
            <a:fld id="{7180326F-E721-41DD-ABF0-E30673304D32}" type="slidenum">
              <a:rPr lang="it-IT" altLang="it-IT" smtClean="0"/>
              <a:pPr>
                <a:defRPr/>
              </a:pPr>
              <a:t>3</a:t>
            </a:fld>
            <a:endParaRPr lang="it-IT" altLang="it-IT"/>
          </a:p>
        </p:txBody>
      </p:sp>
    </p:spTree>
    <p:extLst>
      <p:ext uri="{BB962C8B-B14F-4D97-AF65-F5344CB8AC3E}">
        <p14:creationId xmlns:p14="http://schemas.microsoft.com/office/powerpoint/2010/main" val="3054788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E72EE160-3B36-FEB5-B36C-E079720F259F}"/>
              </a:ext>
            </a:extLst>
          </p:cNvPr>
          <p:cNvGrpSpPr/>
          <p:nvPr/>
        </p:nvGrpSpPr>
        <p:grpSpPr>
          <a:xfrm>
            <a:off x="2918437" y="4692120"/>
            <a:ext cx="7478778" cy="717016"/>
            <a:chOff x="2909819" y="3234774"/>
            <a:chExt cx="7478778" cy="717016"/>
          </a:xfrm>
        </p:grpSpPr>
        <p:sp>
          <p:nvSpPr>
            <p:cNvPr id="36" name="Rectangle 35">
              <a:extLst>
                <a:ext uri="{FF2B5EF4-FFF2-40B4-BE49-F238E27FC236}">
                  <a16:creationId xmlns:a16="http://schemas.microsoft.com/office/drawing/2014/main" id="{B0593E41-D18E-91D1-791A-BB7625A7AD49}"/>
                </a:ext>
              </a:extLst>
            </p:cNvPr>
            <p:cNvSpPr/>
            <p:nvPr/>
          </p:nvSpPr>
          <p:spPr>
            <a:xfrm>
              <a:off x="2917439" y="3307097"/>
              <a:ext cx="7044177" cy="5723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B94D6BA-8737-51AB-EEF1-FD6EB02199C4}"/>
                </a:ext>
              </a:extLst>
            </p:cNvPr>
            <p:cNvSpPr/>
            <p:nvPr/>
          </p:nvSpPr>
          <p:spPr>
            <a:xfrm>
              <a:off x="2909819" y="3314282"/>
              <a:ext cx="636021" cy="558000"/>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18DBC23-FC8E-937D-48FC-5A5476035048}"/>
                </a:ext>
              </a:extLst>
            </p:cNvPr>
            <p:cNvSpPr/>
            <p:nvPr/>
          </p:nvSpPr>
          <p:spPr>
            <a:xfrm>
              <a:off x="3736823" y="3234774"/>
              <a:ext cx="6651774" cy="717016"/>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1" i="0" u="none" strike="noStrike" kern="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350" kern="0" dirty="0">
                  <a:latin typeface="+mj-lt"/>
                  <a:cs typeface="Arial" panose="020B0604020202020204" pitchFamily="34" charset="0"/>
                </a:rPr>
                <a:t>Gestione della </a:t>
              </a:r>
              <a:r>
                <a:rPr lang="it-IT" sz="1350" b="1" kern="0" dirty="0">
                  <a:latin typeface="+mj-lt"/>
                  <a:cs typeface="Arial" panose="020B0604020202020204" pitchFamily="34" charset="0"/>
                </a:rPr>
                <a:t>revisione prezzi </a:t>
              </a:r>
              <a:endParaRPr kumimoji="0" lang="it-IT" sz="1350" b="1" i="0" u="none" strike="noStrike" kern="0" cap="none" spc="0" normalizeH="0" baseline="0" noProof="0" dirty="0">
                <a:ln>
                  <a:noFill/>
                </a:ln>
                <a:effectLst/>
                <a:uLnTx/>
                <a:uFillTx/>
                <a:latin typeface="+mj-lt"/>
                <a:ea typeface="+mn-ea"/>
                <a:cs typeface="Arial" panose="020B0604020202020204" pitchFamily="34" charset="0"/>
              </a:endParaRPr>
            </a:p>
          </p:txBody>
        </p:sp>
      </p:grpSp>
      <p:grpSp>
        <p:nvGrpSpPr>
          <p:cNvPr id="30" name="Group 29">
            <a:extLst>
              <a:ext uri="{FF2B5EF4-FFF2-40B4-BE49-F238E27FC236}">
                <a16:creationId xmlns:a16="http://schemas.microsoft.com/office/drawing/2014/main" id="{65412546-B4BB-5F19-9DC5-0EB628BEC01E}"/>
              </a:ext>
            </a:extLst>
          </p:cNvPr>
          <p:cNvGrpSpPr/>
          <p:nvPr/>
        </p:nvGrpSpPr>
        <p:grpSpPr>
          <a:xfrm>
            <a:off x="2918437" y="3963447"/>
            <a:ext cx="7478778" cy="717016"/>
            <a:chOff x="2909819" y="3234774"/>
            <a:chExt cx="7478778" cy="717016"/>
          </a:xfrm>
        </p:grpSpPr>
        <p:sp>
          <p:nvSpPr>
            <p:cNvPr id="31" name="Rectangle 30">
              <a:extLst>
                <a:ext uri="{FF2B5EF4-FFF2-40B4-BE49-F238E27FC236}">
                  <a16:creationId xmlns:a16="http://schemas.microsoft.com/office/drawing/2014/main" id="{CF533FC3-E6A7-F4E5-AE34-66E626B21A21}"/>
                </a:ext>
              </a:extLst>
            </p:cNvPr>
            <p:cNvSpPr/>
            <p:nvPr/>
          </p:nvSpPr>
          <p:spPr>
            <a:xfrm>
              <a:off x="2917439" y="3307097"/>
              <a:ext cx="7044177" cy="5723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5E74B1F-1ED7-F5F7-8105-F722F01A4777}"/>
                </a:ext>
              </a:extLst>
            </p:cNvPr>
            <p:cNvSpPr/>
            <p:nvPr/>
          </p:nvSpPr>
          <p:spPr>
            <a:xfrm>
              <a:off x="2909819" y="3314282"/>
              <a:ext cx="636021" cy="558000"/>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712677B-49FF-E7FA-95BA-C8C7B4DF5F8D}"/>
                </a:ext>
              </a:extLst>
            </p:cNvPr>
            <p:cNvSpPr/>
            <p:nvPr/>
          </p:nvSpPr>
          <p:spPr>
            <a:xfrm>
              <a:off x="3736823" y="3234774"/>
              <a:ext cx="6651774" cy="717016"/>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1" i="0" u="none" strike="noStrike" kern="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350" kern="0" dirty="0">
                  <a:latin typeface="+mj-lt"/>
                  <a:cs typeface="Arial" panose="020B0604020202020204" pitchFamily="34" charset="0"/>
                </a:rPr>
                <a:t>Attivazione delle </a:t>
              </a:r>
              <a:r>
                <a:rPr lang="it-IT" sz="1350" b="1" kern="0" dirty="0">
                  <a:latin typeface="+mj-lt"/>
                  <a:cs typeface="Arial" panose="020B0604020202020204" pitchFamily="34" charset="0"/>
                </a:rPr>
                <a:t>modifiche contrattuali </a:t>
              </a:r>
            </a:p>
          </p:txBody>
        </p:sp>
      </p:grpSp>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Fase di Esecuzione Contrattuale: attività (3/4)</a:t>
            </a:r>
          </a:p>
        </p:txBody>
      </p:sp>
      <p:sp>
        <p:nvSpPr>
          <p:cNvPr id="98" name="TextBox 97">
            <a:extLst>
              <a:ext uri="{FF2B5EF4-FFF2-40B4-BE49-F238E27FC236}">
                <a16:creationId xmlns:a16="http://schemas.microsoft.com/office/drawing/2014/main" id="{ABF9B504-8229-F279-277A-DC900B57DE4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92" y="2163495"/>
            <a:ext cx="753602" cy="753602"/>
          </a:xfrm>
          <a:prstGeom prst="rect">
            <a:avLst/>
          </a:prstGeom>
        </p:spPr>
      </p:pic>
      <p:pic>
        <p:nvPicPr>
          <p:cNvPr id="109" name="Picture 108">
            <a:extLst>
              <a:ext uri="{FF2B5EF4-FFF2-40B4-BE49-F238E27FC236}">
                <a16:creationId xmlns:a16="http://schemas.microsoft.com/office/drawing/2014/main" id="{73097CB0-334A-F40D-1E6A-DB2178A657F3}"/>
              </a:ext>
            </a:extLst>
          </p:cNvPr>
          <p:cNvPicPr>
            <a:picLocks noChangeAspect="1"/>
          </p:cNvPicPr>
          <p:nvPr/>
        </p:nvPicPr>
        <p:blipFill rotWithShape="1">
          <a:blip r:embed="rId5"/>
          <a:srcRect l="49914"/>
          <a:stretch/>
        </p:blipFill>
        <p:spPr>
          <a:xfrm>
            <a:off x="4347" y="1954621"/>
            <a:ext cx="1551886" cy="3708000"/>
          </a:xfrm>
          <a:prstGeom prst="rect">
            <a:avLst/>
          </a:prstGeom>
        </p:spPr>
      </p:pic>
      <p:sp>
        <p:nvSpPr>
          <p:cNvPr id="114" name="TextBox 113">
            <a:extLst>
              <a:ext uri="{FF2B5EF4-FFF2-40B4-BE49-F238E27FC236}">
                <a16:creationId xmlns:a16="http://schemas.microsoft.com/office/drawing/2014/main" id="{4C061162-1ADD-A61C-336F-4432B99061E9}"/>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15" name="Graphic 114" descr="Database with solid fill">
            <a:extLst>
              <a:ext uri="{FF2B5EF4-FFF2-40B4-BE49-F238E27FC236}">
                <a16:creationId xmlns:a16="http://schemas.microsoft.com/office/drawing/2014/main" id="{CAD01BEE-8986-9EE2-5D85-6916B94454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004" y="2786614"/>
            <a:ext cx="504000" cy="504000"/>
          </a:xfrm>
          <a:prstGeom prst="rect">
            <a:avLst/>
          </a:prstGeom>
        </p:spPr>
      </p:pic>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30</a:t>
            </a:fld>
            <a:endParaRPr lang="it-IT" altLang="it-IT"/>
          </a:p>
        </p:txBody>
      </p:sp>
      <p:pic>
        <p:nvPicPr>
          <p:cNvPr id="5" name="Picture 4">
            <a:extLst>
              <a:ext uri="{FF2B5EF4-FFF2-40B4-BE49-F238E27FC236}">
                <a16:creationId xmlns:a16="http://schemas.microsoft.com/office/drawing/2014/main" id="{77530112-CAFD-88F9-4153-F084F08B1F3E}"/>
              </a:ext>
            </a:extLst>
          </p:cNvPr>
          <p:cNvPicPr>
            <a:picLocks noChangeAspect="1"/>
          </p:cNvPicPr>
          <p:nvPr/>
        </p:nvPicPr>
        <p:blipFill>
          <a:blip r:embed="rId6"/>
          <a:stretch>
            <a:fillRect/>
          </a:stretch>
        </p:blipFill>
        <p:spPr>
          <a:xfrm>
            <a:off x="10789864" y="286509"/>
            <a:ext cx="792536" cy="811406"/>
          </a:xfrm>
          <a:prstGeom prst="rect">
            <a:avLst/>
          </a:prstGeom>
        </p:spPr>
      </p:pic>
      <p:pic>
        <p:nvPicPr>
          <p:cNvPr id="8" name="Picture 7">
            <a:extLst>
              <a:ext uri="{FF2B5EF4-FFF2-40B4-BE49-F238E27FC236}">
                <a16:creationId xmlns:a16="http://schemas.microsoft.com/office/drawing/2014/main" id="{DA980FAA-2F9F-B20C-F176-4092E20F6615}"/>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997706" y="529361"/>
            <a:ext cx="325702" cy="325702"/>
          </a:xfrm>
          <a:prstGeom prst="rect">
            <a:avLst/>
          </a:prstGeom>
        </p:spPr>
      </p:pic>
      <p:sp>
        <p:nvSpPr>
          <p:cNvPr id="3" name="Rectangle 2">
            <a:extLst>
              <a:ext uri="{FF2B5EF4-FFF2-40B4-BE49-F238E27FC236}">
                <a16:creationId xmlns:a16="http://schemas.microsoft.com/office/drawing/2014/main" id="{BFA74A44-114A-C106-AFD3-05BAA4BE773A}"/>
              </a:ext>
            </a:extLst>
          </p:cNvPr>
          <p:cNvSpPr/>
          <p:nvPr/>
        </p:nvSpPr>
        <p:spPr>
          <a:xfrm>
            <a:off x="1948213" y="2537145"/>
            <a:ext cx="9994783" cy="4008265"/>
          </a:xfrm>
          <a:prstGeom prst="rect">
            <a:avLst/>
          </a:prstGeom>
          <a:no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Segnaposto contenuto 9">
            <a:extLst>
              <a:ext uri="{FF2B5EF4-FFF2-40B4-BE49-F238E27FC236}">
                <a16:creationId xmlns:a16="http://schemas.microsoft.com/office/drawing/2014/main" id="{1B0D3495-15B3-094E-BC45-23EDE34807E0}"/>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8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5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Gestione degli accordi quadro e convenzioni</a:t>
            </a:r>
          </a:p>
        </p:txBody>
      </p:sp>
      <p:sp>
        <p:nvSpPr>
          <p:cNvPr id="9" name="Rectangle 8">
            <a:extLst>
              <a:ext uri="{FF2B5EF4-FFF2-40B4-BE49-F238E27FC236}">
                <a16:creationId xmlns:a16="http://schemas.microsoft.com/office/drawing/2014/main" id="{2A56BC14-8193-9810-6165-A73BC5E72874}"/>
              </a:ext>
            </a:extLst>
          </p:cNvPr>
          <p:cNvSpPr/>
          <p:nvPr/>
        </p:nvSpPr>
        <p:spPr>
          <a:xfrm>
            <a:off x="1874901" y="2271213"/>
            <a:ext cx="9707499" cy="40680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2BA270C-1988-B48F-21B7-5B21F1908E85}"/>
              </a:ext>
            </a:extLst>
          </p:cNvPr>
          <p:cNvGrpSpPr/>
          <p:nvPr/>
        </p:nvGrpSpPr>
        <p:grpSpPr>
          <a:xfrm>
            <a:off x="2909819" y="3234774"/>
            <a:ext cx="7478778" cy="717016"/>
            <a:chOff x="2909819" y="3234774"/>
            <a:chExt cx="7478778" cy="717016"/>
          </a:xfrm>
        </p:grpSpPr>
        <p:sp>
          <p:nvSpPr>
            <p:cNvPr id="23" name="Rectangle 22">
              <a:extLst>
                <a:ext uri="{FF2B5EF4-FFF2-40B4-BE49-F238E27FC236}">
                  <a16:creationId xmlns:a16="http://schemas.microsoft.com/office/drawing/2014/main" id="{145F8B2F-FE59-4E9E-EBEE-934BCB7AD50E}"/>
                </a:ext>
              </a:extLst>
            </p:cNvPr>
            <p:cNvSpPr/>
            <p:nvPr/>
          </p:nvSpPr>
          <p:spPr>
            <a:xfrm>
              <a:off x="2917439" y="3307097"/>
              <a:ext cx="7044177" cy="5723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10F68A1-B8B7-5AE1-4443-38E6C77C5F2F}"/>
                </a:ext>
              </a:extLst>
            </p:cNvPr>
            <p:cNvSpPr/>
            <p:nvPr/>
          </p:nvSpPr>
          <p:spPr>
            <a:xfrm>
              <a:off x="2909819" y="3314282"/>
              <a:ext cx="636021" cy="558000"/>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863896B-529F-D48B-510D-9153DF6A53A4}"/>
                </a:ext>
              </a:extLst>
            </p:cNvPr>
            <p:cNvSpPr/>
            <p:nvPr/>
          </p:nvSpPr>
          <p:spPr>
            <a:xfrm>
              <a:off x="3736823" y="3234774"/>
              <a:ext cx="6651774" cy="717016"/>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350" b="1" i="0" u="none" strike="noStrike" kern="0" cap="none" spc="0" normalizeH="0" baseline="0" noProof="0" dirty="0">
                <a:ln>
                  <a:noFill/>
                </a:ln>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350" b="1" kern="0" dirty="0">
                  <a:latin typeface="+mj-lt"/>
                  <a:cs typeface="Arial" panose="020B0604020202020204" pitchFamily="34" charset="0"/>
                </a:rPr>
                <a:t>A</a:t>
              </a:r>
              <a:r>
                <a:rPr kumimoji="0" lang="it-IT" sz="1350" b="1" i="0" u="none" strike="noStrike" kern="0" cap="none" spc="0" normalizeH="0" baseline="0" noProof="0" dirty="0" err="1">
                  <a:ln>
                    <a:noFill/>
                  </a:ln>
                  <a:effectLst/>
                  <a:uLnTx/>
                  <a:uFillTx/>
                  <a:latin typeface="+mj-lt"/>
                  <a:ea typeface="+mn-ea"/>
                  <a:cs typeface="Arial" panose="020B0604020202020204" pitchFamily="34" charset="0"/>
                </a:rPr>
                <a:t>utorizzazioni</a:t>
              </a:r>
              <a:r>
                <a:rPr kumimoji="0" lang="it-IT" sz="1350" b="1" i="0" u="none" strike="noStrike" kern="0" cap="none" spc="0" normalizeH="0" baseline="0" noProof="0" dirty="0">
                  <a:ln>
                    <a:noFill/>
                  </a:ln>
                  <a:effectLst/>
                  <a:uLnTx/>
                  <a:uFillTx/>
                  <a:latin typeface="+mj-lt"/>
                  <a:ea typeface="+mn-ea"/>
                  <a:cs typeface="Arial" panose="020B0604020202020204" pitchFamily="34" charset="0"/>
                </a:rPr>
                <a:t> al subappalto </a:t>
              </a:r>
              <a:r>
                <a:rPr kumimoji="0" lang="it-IT" sz="1350" b="0" i="0" u="none" strike="noStrike" kern="0" cap="none" spc="0" normalizeH="0" baseline="0" noProof="0" dirty="0">
                  <a:ln>
                    <a:noFill/>
                  </a:ln>
                  <a:effectLst/>
                  <a:uLnTx/>
                  <a:uFillTx/>
                  <a:latin typeface="+mj-lt"/>
                  <a:ea typeface="+mn-ea"/>
                  <a:cs typeface="Arial" panose="020B0604020202020204" pitchFamily="34" charset="0"/>
                </a:rPr>
                <a:t>e le verifiche da effettuare relativamente ai subappaltatori </a:t>
              </a:r>
            </a:p>
          </p:txBody>
        </p:sp>
        <p:pic>
          <p:nvPicPr>
            <p:cNvPr id="18" name="Graphic 17" descr="Contract with solid fill">
              <a:extLst>
                <a:ext uri="{FF2B5EF4-FFF2-40B4-BE49-F238E27FC236}">
                  <a16:creationId xmlns:a16="http://schemas.microsoft.com/office/drawing/2014/main" id="{F666BB7C-B964-E26C-FF72-8FC9348D14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8578" y="3377282"/>
              <a:ext cx="432000" cy="432000"/>
            </a:xfrm>
            <a:prstGeom prst="rect">
              <a:avLst/>
            </a:prstGeom>
          </p:spPr>
        </p:pic>
      </p:grpSp>
      <p:pic>
        <p:nvPicPr>
          <p:cNvPr id="11" name="Graphic 10" descr="Clipboard with solid fill">
            <a:extLst>
              <a:ext uri="{FF2B5EF4-FFF2-40B4-BE49-F238E27FC236}">
                <a16:creationId xmlns:a16="http://schemas.microsoft.com/office/drawing/2014/main" id="{B2A1D2BA-87E3-A3BC-CA1D-91A5E4A7CE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19312" y="5478792"/>
            <a:ext cx="432000" cy="432000"/>
          </a:xfrm>
          <a:prstGeom prst="rect">
            <a:avLst/>
          </a:prstGeom>
        </p:spPr>
      </p:pic>
      <p:pic>
        <p:nvPicPr>
          <p:cNvPr id="13" name="Graphic 12" descr="Coins outline">
            <a:extLst>
              <a:ext uri="{FF2B5EF4-FFF2-40B4-BE49-F238E27FC236}">
                <a16:creationId xmlns:a16="http://schemas.microsoft.com/office/drawing/2014/main" id="{E3A3E3E5-065F-68A0-2339-8177B4323D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19312" y="4814611"/>
            <a:ext cx="432000" cy="432000"/>
          </a:xfrm>
          <a:prstGeom prst="rect">
            <a:avLst/>
          </a:prstGeom>
        </p:spPr>
      </p:pic>
      <p:pic>
        <p:nvPicPr>
          <p:cNvPr id="16" name="Graphic 15" descr="Folder Search with solid fill">
            <a:extLst>
              <a:ext uri="{FF2B5EF4-FFF2-40B4-BE49-F238E27FC236}">
                <a16:creationId xmlns:a16="http://schemas.microsoft.com/office/drawing/2014/main" id="{2B22CFFE-FAEB-BE52-380E-0C0B6AE158D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19312" y="4093675"/>
            <a:ext cx="432000" cy="432000"/>
          </a:xfrm>
          <a:prstGeom prst="rect">
            <a:avLst/>
          </a:prstGeom>
        </p:spPr>
      </p:pic>
      <p:grpSp>
        <p:nvGrpSpPr>
          <p:cNvPr id="40" name="Group 39">
            <a:extLst>
              <a:ext uri="{FF2B5EF4-FFF2-40B4-BE49-F238E27FC236}">
                <a16:creationId xmlns:a16="http://schemas.microsoft.com/office/drawing/2014/main" id="{6F094784-266D-17D2-56D0-22DBAD090FBB}"/>
              </a:ext>
            </a:extLst>
          </p:cNvPr>
          <p:cNvGrpSpPr/>
          <p:nvPr/>
        </p:nvGrpSpPr>
        <p:grpSpPr>
          <a:xfrm>
            <a:off x="2918437" y="5420794"/>
            <a:ext cx="7478778" cy="717016"/>
            <a:chOff x="2909819" y="3234774"/>
            <a:chExt cx="7478778" cy="717016"/>
          </a:xfrm>
        </p:grpSpPr>
        <p:sp>
          <p:nvSpPr>
            <p:cNvPr id="41" name="Rectangle 40">
              <a:extLst>
                <a:ext uri="{FF2B5EF4-FFF2-40B4-BE49-F238E27FC236}">
                  <a16:creationId xmlns:a16="http://schemas.microsoft.com/office/drawing/2014/main" id="{7F719770-196D-6848-EAB1-5994C071752E}"/>
                </a:ext>
              </a:extLst>
            </p:cNvPr>
            <p:cNvSpPr/>
            <p:nvPr/>
          </p:nvSpPr>
          <p:spPr>
            <a:xfrm>
              <a:off x="2917439" y="3307097"/>
              <a:ext cx="7044177" cy="57237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B3C762F-DE2D-63F6-7700-FB22A3752DD3}"/>
                </a:ext>
              </a:extLst>
            </p:cNvPr>
            <p:cNvSpPr/>
            <p:nvPr/>
          </p:nvSpPr>
          <p:spPr>
            <a:xfrm>
              <a:off x="2909819" y="3314282"/>
              <a:ext cx="636021" cy="558000"/>
            </a:xfrm>
            <a:prstGeom prst="rect">
              <a:avLst/>
            </a:prstGeom>
            <a:solidFill>
              <a:schemeClr val="tx2">
                <a:lumMod val="50000"/>
                <a:lumOff val="50000"/>
              </a:schemeClr>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685C7EB-24FD-8934-C01B-D39C50739944}"/>
                </a:ext>
              </a:extLst>
            </p:cNvPr>
            <p:cNvSpPr/>
            <p:nvPr/>
          </p:nvSpPr>
          <p:spPr>
            <a:xfrm>
              <a:off x="3736823" y="3234774"/>
              <a:ext cx="6651774" cy="717016"/>
            </a:xfrm>
            <a:prstGeom prst="rect">
              <a:avLst/>
            </a:prstGeom>
            <a:no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350" b="1" kern="0" dirty="0">
                  <a:latin typeface="+mj-lt"/>
                  <a:cs typeface="Arial" panose="020B0604020202020204" pitchFamily="34" charset="0"/>
                </a:rPr>
                <a:t>Monitoraggio</a:t>
              </a:r>
              <a:r>
                <a:rPr lang="it-IT" sz="1350" kern="0" dirty="0">
                  <a:latin typeface="+mj-lt"/>
                  <a:cs typeface="Arial" panose="020B0604020202020204" pitchFamily="34" charset="0"/>
                </a:rPr>
                <a:t> sull’esecuzione contrattuale tramite il rapporto con le amministrazioni e la verifica sull’applicazione delle clausole sociali (CCNL, parità di genere e generazionale)</a:t>
              </a:r>
            </a:p>
          </p:txBody>
        </p:sp>
        <p:pic>
          <p:nvPicPr>
            <p:cNvPr id="44" name="Graphic 43" descr="Contract with solid fill">
              <a:extLst>
                <a:ext uri="{FF2B5EF4-FFF2-40B4-BE49-F238E27FC236}">
                  <a16:creationId xmlns:a16="http://schemas.microsoft.com/office/drawing/2014/main" id="{E4F8E7D7-041B-E520-53E6-7FF7136EF6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98578" y="3377282"/>
              <a:ext cx="432000" cy="432000"/>
            </a:xfrm>
            <a:prstGeom prst="rect">
              <a:avLst/>
            </a:prstGeom>
          </p:spPr>
        </p:pic>
      </p:grpSp>
      <p:sp>
        <p:nvSpPr>
          <p:cNvPr id="58" name="Rectangle 57">
            <a:extLst>
              <a:ext uri="{FF2B5EF4-FFF2-40B4-BE49-F238E27FC236}">
                <a16:creationId xmlns:a16="http://schemas.microsoft.com/office/drawing/2014/main" id="{B9BBAC84-82DA-3873-20E3-24171494FDF0}"/>
              </a:ext>
            </a:extLst>
          </p:cNvPr>
          <p:cNvSpPr/>
          <p:nvPr/>
        </p:nvSpPr>
        <p:spPr>
          <a:xfrm>
            <a:off x="1948212" y="2312675"/>
            <a:ext cx="9525075" cy="667882"/>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effectLst/>
                <a:uLnTx/>
                <a:uFillTx/>
                <a:latin typeface="+mj-lt"/>
                <a:ea typeface="+mn-ea"/>
                <a:cs typeface="Arial" panose="020B0604020202020204" pitchFamily="34" charset="0"/>
              </a:rPr>
              <a:t>I soggetti aggregatori  nella fase dell’esecuzione contrattuale provvedono alla gestione di:</a:t>
            </a:r>
            <a:endParaRPr kumimoji="0" lang="it-IT" sz="1500" b="0" i="0" u="none" strike="noStrike" kern="0" cap="none" spc="0" normalizeH="0" baseline="0" noProof="0" dirty="0">
              <a:ln>
                <a:noFill/>
              </a:ln>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1C3C7B6B-CEBB-726C-536D-3B08183499D2}"/>
              </a:ext>
            </a:extLst>
          </p:cNvPr>
          <p:cNvSpPr txBox="1"/>
          <p:nvPr/>
        </p:nvSpPr>
        <p:spPr>
          <a:xfrm>
            <a:off x="2598143" y="1266365"/>
            <a:ext cx="479398" cy="68825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2</a:t>
            </a:r>
          </a:p>
        </p:txBody>
      </p:sp>
    </p:spTree>
    <p:extLst>
      <p:ext uri="{BB962C8B-B14F-4D97-AF65-F5344CB8AC3E}">
        <p14:creationId xmlns:p14="http://schemas.microsoft.com/office/powerpoint/2010/main" val="760092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Diagonal Corners Snipped 17">
            <a:extLst>
              <a:ext uri="{FF2B5EF4-FFF2-40B4-BE49-F238E27FC236}">
                <a16:creationId xmlns:a16="http://schemas.microsoft.com/office/drawing/2014/main" id="{703FDED7-4EA6-4806-B797-B32AC9D7DFE5}"/>
              </a:ext>
            </a:extLst>
          </p:cNvPr>
          <p:cNvSpPr/>
          <p:nvPr/>
        </p:nvSpPr>
        <p:spPr>
          <a:xfrm>
            <a:off x="1985230" y="3448511"/>
            <a:ext cx="3960000" cy="2808000"/>
          </a:xfrm>
          <a:prstGeom prst="snip2DiagRect">
            <a:avLst/>
          </a:prstGeom>
          <a:solidFill>
            <a:srgbClr val="FFF0C1"/>
          </a:solidFill>
          <a:ln>
            <a:solidFill>
              <a:srgbClr val="FFF0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dirty="0">
              <a:solidFill>
                <a:schemeClr val="tx1"/>
              </a:solidFill>
            </a:endParaRPr>
          </a:p>
        </p:txBody>
      </p:sp>
      <p:sp>
        <p:nvSpPr>
          <p:cNvPr id="19" name="Rectangle: Diagonal Corners Snipped 18">
            <a:extLst>
              <a:ext uri="{FF2B5EF4-FFF2-40B4-BE49-F238E27FC236}">
                <a16:creationId xmlns:a16="http://schemas.microsoft.com/office/drawing/2014/main" id="{C1E2A657-0F84-5EF3-8D7F-E670B3CA4D8B}"/>
              </a:ext>
            </a:extLst>
          </p:cNvPr>
          <p:cNvSpPr/>
          <p:nvPr/>
        </p:nvSpPr>
        <p:spPr>
          <a:xfrm>
            <a:off x="7515617" y="3464745"/>
            <a:ext cx="3960000" cy="2808000"/>
          </a:xfrm>
          <a:prstGeom prst="snip2DiagRect">
            <a:avLst/>
          </a:prstGeom>
          <a:solidFill>
            <a:srgbClr val="D9E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it-IT" sz="1400" dirty="0">
              <a:solidFill>
                <a:schemeClr val="tx1"/>
              </a:solidFill>
            </a:endParaRPr>
          </a:p>
        </p:txBody>
      </p:sp>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Fase di Esecuzione Contrattuale: attività (4/4)</a:t>
            </a:r>
          </a:p>
        </p:txBody>
      </p:sp>
      <p:sp>
        <p:nvSpPr>
          <p:cNvPr id="98" name="TextBox 97">
            <a:extLst>
              <a:ext uri="{FF2B5EF4-FFF2-40B4-BE49-F238E27FC236}">
                <a16:creationId xmlns:a16="http://schemas.microsoft.com/office/drawing/2014/main" id="{ABF9B504-8229-F279-277A-DC900B57DE4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63495"/>
            <a:ext cx="753602" cy="753602"/>
          </a:xfrm>
          <a:prstGeom prst="rect">
            <a:avLst/>
          </a:prstGeom>
        </p:spPr>
      </p:pic>
      <p:pic>
        <p:nvPicPr>
          <p:cNvPr id="109" name="Picture 108">
            <a:extLst>
              <a:ext uri="{FF2B5EF4-FFF2-40B4-BE49-F238E27FC236}">
                <a16:creationId xmlns:a16="http://schemas.microsoft.com/office/drawing/2014/main" id="{73097CB0-334A-F40D-1E6A-DB2178A657F3}"/>
              </a:ext>
            </a:extLst>
          </p:cNvPr>
          <p:cNvPicPr>
            <a:picLocks noChangeAspect="1"/>
          </p:cNvPicPr>
          <p:nvPr/>
        </p:nvPicPr>
        <p:blipFill rotWithShape="1">
          <a:blip r:embed="rId4"/>
          <a:srcRect l="49914"/>
          <a:stretch/>
        </p:blipFill>
        <p:spPr>
          <a:xfrm>
            <a:off x="4347" y="1954621"/>
            <a:ext cx="1551886" cy="3708000"/>
          </a:xfrm>
          <a:prstGeom prst="rect">
            <a:avLst/>
          </a:prstGeom>
        </p:spPr>
      </p:pic>
      <p:sp>
        <p:nvSpPr>
          <p:cNvPr id="114" name="TextBox 113">
            <a:extLst>
              <a:ext uri="{FF2B5EF4-FFF2-40B4-BE49-F238E27FC236}">
                <a16:creationId xmlns:a16="http://schemas.microsoft.com/office/drawing/2014/main" id="{4C061162-1ADD-A61C-336F-4432B99061E9}"/>
              </a:ext>
            </a:extLst>
          </p:cNvPr>
          <p:cNvSpPr txBox="1"/>
          <p:nvPr/>
        </p:nvSpPr>
        <p:spPr>
          <a:xfrm>
            <a:off x="-117850" y="3429000"/>
            <a:ext cx="138112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ATTIVITÀ</a:t>
            </a:r>
          </a:p>
        </p:txBody>
      </p:sp>
      <p:pic>
        <p:nvPicPr>
          <p:cNvPr id="115" name="Graphic 114" descr="Database with solid fill">
            <a:extLst>
              <a:ext uri="{FF2B5EF4-FFF2-40B4-BE49-F238E27FC236}">
                <a16:creationId xmlns:a16="http://schemas.microsoft.com/office/drawing/2014/main" id="{CAD01BEE-8986-9EE2-5D85-6916B9445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04" y="2786614"/>
            <a:ext cx="504000" cy="504000"/>
          </a:xfrm>
          <a:prstGeom prst="rect">
            <a:avLst/>
          </a:prstGeom>
        </p:spPr>
      </p:pic>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31</a:t>
            </a:fld>
            <a:endParaRPr lang="it-IT" altLang="it-IT"/>
          </a:p>
        </p:txBody>
      </p:sp>
      <p:pic>
        <p:nvPicPr>
          <p:cNvPr id="5" name="Picture 4">
            <a:extLst>
              <a:ext uri="{FF2B5EF4-FFF2-40B4-BE49-F238E27FC236}">
                <a16:creationId xmlns:a16="http://schemas.microsoft.com/office/drawing/2014/main" id="{77530112-CAFD-88F9-4153-F084F08B1F3E}"/>
              </a:ext>
            </a:extLst>
          </p:cNvPr>
          <p:cNvPicPr>
            <a:picLocks noChangeAspect="1"/>
          </p:cNvPicPr>
          <p:nvPr/>
        </p:nvPicPr>
        <p:blipFill>
          <a:blip r:embed="rId5"/>
          <a:stretch>
            <a:fillRect/>
          </a:stretch>
        </p:blipFill>
        <p:spPr>
          <a:xfrm>
            <a:off x="10789864" y="286509"/>
            <a:ext cx="792536" cy="811406"/>
          </a:xfrm>
          <a:prstGeom prst="rect">
            <a:avLst/>
          </a:prstGeom>
        </p:spPr>
      </p:pic>
      <p:pic>
        <p:nvPicPr>
          <p:cNvPr id="8" name="Picture 7">
            <a:extLst>
              <a:ext uri="{FF2B5EF4-FFF2-40B4-BE49-F238E27FC236}">
                <a16:creationId xmlns:a16="http://schemas.microsoft.com/office/drawing/2014/main" id="{DA980FAA-2F9F-B20C-F176-4092E20F66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97706" y="529361"/>
            <a:ext cx="325702" cy="325702"/>
          </a:xfrm>
          <a:prstGeom prst="rect">
            <a:avLst/>
          </a:prstGeom>
        </p:spPr>
      </p:pic>
      <p:sp>
        <p:nvSpPr>
          <p:cNvPr id="3" name="Rectangle 2">
            <a:extLst>
              <a:ext uri="{FF2B5EF4-FFF2-40B4-BE49-F238E27FC236}">
                <a16:creationId xmlns:a16="http://schemas.microsoft.com/office/drawing/2014/main" id="{BFA74A44-114A-C106-AFD3-05BAA4BE773A}"/>
              </a:ext>
            </a:extLst>
          </p:cNvPr>
          <p:cNvSpPr/>
          <p:nvPr/>
        </p:nvSpPr>
        <p:spPr>
          <a:xfrm>
            <a:off x="1948213" y="2537145"/>
            <a:ext cx="9994783" cy="4008265"/>
          </a:xfrm>
          <a:prstGeom prst="rect">
            <a:avLst/>
          </a:prstGeom>
          <a:no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Segnaposto contenuto 9">
            <a:extLst>
              <a:ext uri="{FF2B5EF4-FFF2-40B4-BE49-F238E27FC236}">
                <a16:creationId xmlns:a16="http://schemas.microsoft.com/office/drawing/2014/main" id="{1B0D3495-15B3-094E-BC45-23EDE34807E0}"/>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8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5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Monitoraggio  dell’esecuzione </a:t>
            </a:r>
          </a:p>
        </p:txBody>
      </p:sp>
      <p:sp>
        <p:nvSpPr>
          <p:cNvPr id="9" name="Rectangle 8">
            <a:extLst>
              <a:ext uri="{FF2B5EF4-FFF2-40B4-BE49-F238E27FC236}">
                <a16:creationId xmlns:a16="http://schemas.microsoft.com/office/drawing/2014/main" id="{2A56BC14-8193-9810-6165-A73BC5E72874}"/>
              </a:ext>
            </a:extLst>
          </p:cNvPr>
          <p:cNvSpPr/>
          <p:nvPr/>
        </p:nvSpPr>
        <p:spPr>
          <a:xfrm>
            <a:off x="1874901" y="2271213"/>
            <a:ext cx="9707499" cy="40680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18E8017-DF84-0D37-FFE3-40C819316C49}"/>
              </a:ext>
            </a:extLst>
          </p:cNvPr>
          <p:cNvSpPr/>
          <p:nvPr/>
        </p:nvSpPr>
        <p:spPr>
          <a:xfrm>
            <a:off x="1948212" y="2312675"/>
            <a:ext cx="9525075" cy="667882"/>
          </a:xfrm>
          <a:prstGeom prst="rect">
            <a:avLst/>
          </a:prstGeom>
          <a:noFill/>
          <a:ln w="9525"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0" normalizeH="0" baseline="0" noProof="0" dirty="0">
                <a:ln>
                  <a:noFill/>
                </a:ln>
                <a:effectLst/>
                <a:uLnTx/>
                <a:uFillTx/>
                <a:latin typeface="+mj-lt"/>
                <a:ea typeface="+mn-ea"/>
                <a:cs typeface="Arial" panose="020B0604020202020204" pitchFamily="34" charset="0"/>
              </a:rPr>
              <a:t>Il monitoraggio  ha  lo scopo  di  assicurare che i contratti di servizio vengano eseguiti correttamente e che gli </a:t>
            </a:r>
            <a:r>
              <a:rPr kumimoji="0" lang="it-IT" sz="1500" b="1" i="0" u="none" strike="noStrike" kern="1200" cap="none" spc="0" normalizeH="0" baseline="0" noProof="0" dirty="0">
                <a:ln>
                  <a:noFill/>
                </a:ln>
                <a:effectLst/>
                <a:uLnTx/>
                <a:uFillTx/>
                <a:latin typeface="+mj-lt"/>
                <a:ea typeface="+mn-ea"/>
                <a:cs typeface="Arial" panose="020B0604020202020204" pitchFamily="34" charset="0"/>
              </a:rPr>
              <a:t>standard di qualità </a:t>
            </a:r>
            <a:r>
              <a:rPr kumimoji="0" lang="it-IT" sz="1500" b="0" i="0" u="none" strike="noStrike" kern="1200" cap="none" spc="0" normalizeH="0" baseline="0" noProof="0" dirty="0">
                <a:ln>
                  <a:noFill/>
                </a:ln>
                <a:effectLst/>
                <a:uLnTx/>
                <a:uFillTx/>
                <a:latin typeface="+mj-lt"/>
                <a:ea typeface="+mn-ea"/>
                <a:cs typeface="Arial" panose="020B0604020202020204" pitchFamily="34" charset="0"/>
              </a:rPr>
              <a:t>definiti siano mantenuti attraverso  il riscontro sul </a:t>
            </a:r>
            <a:r>
              <a:rPr kumimoji="0" lang="it-IT" sz="1500" b="1" i="0" u="none" strike="noStrike" kern="1200" cap="none" spc="0" normalizeH="0" baseline="0" noProof="0" dirty="0">
                <a:ln>
                  <a:noFill/>
                </a:ln>
                <a:effectLst/>
                <a:uLnTx/>
                <a:uFillTx/>
                <a:latin typeface="+mj-lt"/>
                <a:ea typeface="+mn-ea"/>
                <a:cs typeface="Arial" panose="020B0604020202020204" pitchFamily="34" charset="0"/>
              </a:rPr>
              <a:t>grado di soddisfazione </a:t>
            </a:r>
            <a:r>
              <a:rPr kumimoji="0" lang="it-IT" sz="1500" b="0" i="0" u="none" strike="noStrike" kern="1200" cap="none" spc="0" normalizeH="0" baseline="0" noProof="0" dirty="0">
                <a:ln>
                  <a:noFill/>
                </a:ln>
                <a:effectLst/>
                <a:uLnTx/>
                <a:uFillTx/>
                <a:latin typeface="+mj-lt"/>
                <a:ea typeface="+mn-ea"/>
                <a:cs typeface="Arial" panose="020B0604020202020204" pitchFamily="34" charset="0"/>
              </a:rPr>
              <a:t>in termini di  rispetto (es. tempi di risposta, indici di gradimento degli utenti, report sulla qualità delle prestazioni):</a:t>
            </a:r>
            <a:endParaRPr kumimoji="0" lang="it-IT" sz="1500" b="0" i="0" u="none" strike="noStrike" kern="0" cap="none" spc="0" normalizeH="0" baseline="0" noProof="0" dirty="0">
              <a:ln>
                <a:noFill/>
              </a:ln>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effectLst/>
              <a:uLnTx/>
              <a:uFillTx/>
              <a:latin typeface="Arial" panose="020B0604020202020204"/>
              <a:ea typeface="+mn-ea"/>
              <a:cs typeface="+mn-cs"/>
            </a:endParaRPr>
          </a:p>
        </p:txBody>
      </p:sp>
      <p:pic>
        <p:nvPicPr>
          <p:cNvPr id="17" name="Graphic 16" descr="Network diagram with solid fill">
            <a:extLst>
              <a:ext uri="{FF2B5EF4-FFF2-40B4-BE49-F238E27FC236}">
                <a16:creationId xmlns:a16="http://schemas.microsoft.com/office/drawing/2014/main" id="{6228E7CA-808F-F4BC-1C7B-90F9A21471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77230" y="3454181"/>
            <a:ext cx="576000" cy="576000"/>
          </a:xfrm>
          <a:prstGeom prst="rect">
            <a:avLst/>
          </a:prstGeom>
        </p:spPr>
      </p:pic>
      <p:pic>
        <p:nvPicPr>
          <p:cNvPr id="15" name="Graphic 14" descr="Document with solid fill">
            <a:extLst>
              <a:ext uri="{FF2B5EF4-FFF2-40B4-BE49-F238E27FC236}">
                <a16:creationId xmlns:a16="http://schemas.microsoft.com/office/drawing/2014/main" id="{F6774170-1FA9-B937-8E92-DE41E159FF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71617" y="3463806"/>
            <a:ext cx="576000" cy="576000"/>
          </a:xfrm>
          <a:prstGeom prst="rect">
            <a:avLst/>
          </a:prstGeom>
        </p:spPr>
      </p:pic>
      <p:sp>
        <p:nvSpPr>
          <p:cNvPr id="28" name="Arrow: Left-Right 27">
            <a:extLst>
              <a:ext uri="{FF2B5EF4-FFF2-40B4-BE49-F238E27FC236}">
                <a16:creationId xmlns:a16="http://schemas.microsoft.com/office/drawing/2014/main" id="{48BC3594-27A8-80FE-396E-12B0C5CD6165}"/>
              </a:ext>
            </a:extLst>
          </p:cNvPr>
          <p:cNvSpPr/>
          <p:nvPr/>
        </p:nvSpPr>
        <p:spPr>
          <a:xfrm>
            <a:off x="6111147" y="4541277"/>
            <a:ext cx="1235007" cy="648000"/>
          </a:xfrm>
          <a:prstGeom prst="leftRightArrow">
            <a:avLst/>
          </a:prstGeom>
          <a:solidFill>
            <a:srgbClr val="196B24"/>
          </a:solidFill>
          <a:ln>
            <a:solidFill>
              <a:srgbClr val="196B2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B6848B3-B3CC-3FF8-FCAB-13E6C9B43C75}"/>
              </a:ext>
            </a:extLst>
          </p:cNvPr>
          <p:cNvSpPr txBox="1"/>
          <p:nvPr/>
        </p:nvSpPr>
        <p:spPr>
          <a:xfrm>
            <a:off x="2598143" y="1266365"/>
            <a:ext cx="479398" cy="688256"/>
          </a:xfrm>
          <a:prstGeom prst="rect">
            <a:avLst/>
          </a:prstGeom>
          <a:noFill/>
        </p:spPr>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3</a:t>
            </a:r>
          </a:p>
        </p:txBody>
      </p:sp>
      <p:sp>
        <p:nvSpPr>
          <p:cNvPr id="30" name="Rectangle: Diagonal Corners Snipped 29">
            <a:extLst>
              <a:ext uri="{FF2B5EF4-FFF2-40B4-BE49-F238E27FC236}">
                <a16:creationId xmlns:a16="http://schemas.microsoft.com/office/drawing/2014/main" id="{8BCBBC54-7587-4FC9-DBB5-6338AE5D484B}"/>
              </a:ext>
            </a:extLst>
          </p:cNvPr>
          <p:cNvSpPr/>
          <p:nvPr/>
        </p:nvSpPr>
        <p:spPr>
          <a:xfrm>
            <a:off x="7346153" y="3483351"/>
            <a:ext cx="4402163" cy="2736000"/>
          </a:xfrm>
          <a:prstGeom prst="snip2DiagRect">
            <a:avLst>
              <a:gd name="adj1" fmla="val 0"/>
              <a:gd name="adj2" fmla="val 1526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endParaRPr lang="it-IT" sz="1400" dirty="0">
              <a:solidFill>
                <a:schemeClr val="tx1"/>
              </a:solidFill>
            </a:endParaRPr>
          </a:p>
          <a:p>
            <a:pPr algn="ctr"/>
            <a:r>
              <a:rPr lang="it-IT" sz="1400" b="1" dirty="0">
                <a:solidFill>
                  <a:schemeClr val="tx1"/>
                </a:solidFill>
              </a:rPr>
              <a:t>Relazione</a:t>
            </a:r>
            <a:r>
              <a:rPr lang="it-IT" sz="1400" dirty="0">
                <a:solidFill>
                  <a:schemeClr val="tx1"/>
                </a:solidFill>
              </a:rPr>
              <a:t> e </a:t>
            </a:r>
            <a:r>
              <a:rPr lang="it-IT" sz="1400" b="1" dirty="0">
                <a:solidFill>
                  <a:schemeClr val="tx1"/>
                </a:solidFill>
              </a:rPr>
              <a:t>collaborazione post-aggiudicazione</a:t>
            </a:r>
          </a:p>
          <a:p>
            <a:pPr algn="just"/>
            <a:r>
              <a:rPr lang="it-IT" sz="1400" dirty="0">
                <a:solidFill>
                  <a:schemeClr val="tx1"/>
                </a:solidFill>
              </a:rPr>
              <a:t>Importanza di costruire una relazione costruttiva tra amministrazione, il Soggetto Aggregatore e il fornitore di servizi per una gestione collaborativa del contratto, la risoluzione proattiva dei problemi e la gestione dei rischi, al fine di massimizzare il valore del servizio erogato per tutte le parti</a:t>
            </a:r>
          </a:p>
        </p:txBody>
      </p:sp>
      <p:sp>
        <p:nvSpPr>
          <p:cNvPr id="31" name="Rectangle: Diagonal Corners Snipped 30">
            <a:extLst>
              <a:ext uri="{FF2B5EF4-FFF2-40B4-BE49-F238E27FC236}">
                <a16:creationId xmlns:a16="http://schemas.microsoft.com/office/drawing/2014/main" id="{02B867BE-3FCB-8EBC-6DFF-57EF7CE8C530}"/>
              </a:ext>
            </a:extLst>
          </p:cNvPr>
          <p:cNvSpPr/>
          <p:nvPr/>
        </p:nvSpPr>
        <p:spPr>
          <a:xfrm>
            <a:off x="1784962" y="2835326"/>
            <a:ext cx="4402163" cy="2736000"/>
          </a:xfrm>
          <a:prstGeom prst="snip2DiagRect">
            <a:avLst>
              <a:gd name="adj1" fmla="val 0"/>
              <a:gd name="adj2" fmla="val 1526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r>
              <a:rPr lang="it-IT" sz="1400" dirty="0">
                <a:solidFill>
                  <a:schemeClr val="tx1"/>
                </a:solidFill>
              </a:rPr>
              <a:t>Previsione </a:t>
            </a:r>
            <a:r>
              <a:rPr lang="it-IT" sz="1400" b="1" dirty="0">
                <a:solidFill>
                  <a:schemeClr val="tx1"/>
                </a:solidFill>
              </a:rPr>
              <a:t>di  sistemi di monitoraggio</a:t>
            </a:r>
            <a:r>
              <a:rPr lang="it-IT" sz="1400" dirty="0">
                <a:solidFill>
                  <a:schemeClr val="tx1"/>
                </a:solidFill>
              </a:rPr>
              <a:t> e di modalità per  gestire efficacemente eventuali non conformità o variazioni che possono emergere durante l'erogazione del servizio</a:t>
            </a:r>
          </a:p>
        </p:txBody>
      </p:sp>
    </p:spTree>
    <p:extLst>
      <p:ext uri="{BB962C8B-B14F-4D97-AF65-F5344CB8AC3E}">
        <p14:creationId xmlns:p14="http://schemas.microsoft.com/office/powerpoint/2010/main" val="3872721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egnaposto contenuto 9">
            <a:extLst>
              <a:ext uri="{FF2B5EF4-FFF2-40B4-BE49-F238E27FC236}">
                <a16:creationId xmlns:a16="http://schemas.microsoft.com/office/drawing/2014/main" id="{71B0C414-D1A7-55BC-2A39-568D890E403D}"/>
              </a:ext>
            </a:extLst>
          </p:cNvPr>
          <p:cNvSpPr txBox="1">
            <a:spLocks/>
          </p:cNvSpPr>
          <p:nvPr/>
        </p:nvSpPr>
        <p:spPr>
          <a:xfrm>
            <a:off x="-1" y="822373"/>
            <a:ext cx="11172185" cy="758731"/>
          </a:xfrm>
          <a:prstGeom prst="rect">
            <a:avLst/>
          </a:prstGeom>
          <a:solidFill>
            <a:srgbClr val="FFE181"/>
          </a:solidFill>
          <a:ln>
            <a:noFill/>
          </a:ln>
        </p:spPr>
        <p:txBody>
          <a:bodyPr vert="horz" lIns="18000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it-IT" sz="1500" dirty="0">
                <a:latin typeface="+mj-lt"/>
                <a:ea typeface="Calibri" panose="020F0502020204030204" pitchFamily="34" charset="0"/>
                <a:cs typeface="Calibri" panose="020F0502020204030204" pitchFamily="34" charset="0"/>
              </a:rPr>
              <a:t>La fase di Esecuzione Contrattuale mira ad implementare i seguenti punti:</a:t>
            </a:r>
            <a:endParaRPr lang="it-IT" sz="1500" b="1" dirty="0">
              <a:latin typeface="+mj-lt"/>
              <a:ea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32</a:t>
            </a:fld>
            <a:endParaRPr lang="it-IT" altLang="it-IT"/>
          </a:p>
        </p:txBody>
      </p:sp>
      <p:cxnSp>
        <p:nvCxnSpPr>
          <p:cNvPr id="11" name="Straight Connector 10">
            <a:extLst>
              <a:ext uri="{FF2B5EF4-FFF2-40B4-BE49-F238E27FC236}">
                <a16:creationId xmlns:a16="http://schemas.microsoft.com/office/drawing/2014/main" id="{70DA1125-3E26-5205-C80E-A54B412B5AF1}"/>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sp>
        <p:nvSpPr>
          <p:cNvPr id="12" name="TextBox 11">
            <a:extLst>
              <a:ext uri="{FF2B5EF4-FFF2-40B4-BE49-F238E27FC236}">
                <a16:creationId xmlns:a16="http://schemas.microsoft.com/office/drawing/2014/main" id="{AB0EE0FE-59BD-BD11-EB8E-FAD4079A9900}"/>
              </a:ext>
            </a:extLst>
          </p:cNvPr>
          <p:cNvSpPr txBox="1"/>
          <p:nvPr/>
        </p:nvSpPr>
        <p:spPr>
          <a:xfrm>
            <a:off x="-553089"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13" name="Graphic 12" descr="Database with solid fill">
            <a:extLst>
              <a:ext uri="{FF2B5EF4-FFF2-40B4-BE49-F238E27FC236}">
                <a16:creationId xmlns:a16="http://schemas.microsoft.com/office/drawing/2014/main" id="{9414F740-1698-2919-55BE-EBF47263AE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529248"/>
            <a:ext cx="753602" cy="753602"/>
          </a:xfrm>
          <a:prstGeom prst="rect">
            <a:avLst/>
          </a:prstGeom>
        </p:spPr>
      </p:pic>
      <p:pic>
        <p:nvPicPr>
          <p:cNvPr id="16" name="Picture 15">
            <a:extLst>
              <a:ext uri="{FF2B5EF4-FFF2-40B4-BE49-F238E27FC236}">
                <a16:creationId xmlns:a16="http://schemas.microsoft.com/office/drawing/2014/main" id="{8E1ABC2C-9CA3-62F9-2036-0649A68B3371}"/>
              </a:ext>
            </a:extLst>
          </p:cNvPr>
          <p:cNvPicPr>
            <a:picLocks noChangeAspect="1"/>
          </p:cNvPicPr>
          <p:nvPr/>
        </p:nvPicPr>
        <p:blipFill rotWithShape="1">
          <a:blip r:embed="rId4"/>
          <a:srcRect l="49772"/>
          <a:stretch/>
        </p:blipFill>
        <p:spPr>
          <a:xfrm>
            <a:off x="2989" y="2320374"/>
            <a:ext cx="1554603" cy="3708000"/>
          </a:xfrm>
          <a:prstGeom prst="rect">
            <a:avLst/>
          </a:prstGeom>
        </p:spPr>
      </p:pic>
      <p:sp>
        <p:nvSpPr>
          <p:cNvPr id="20" name="TextBox 19">
            <a:extLst>
              <a:ext uri="{FF2B5EF4-FFF2-40B4-BE49-F238E27FC236}">
                <a16:creationId xmlns:a16="http://schemas.microsoft.com/office/drawing/2014/main" id="{9113DEF2-1E2C-A288-4CC2-2CFB17232065}"/>
              </a:ext>
            </a:extLst>
          </p:cNvPr>
          <p:cNvSpPr txBox="1"/>
          <p:nvPr/>
        </p:nvSpPr>
        <p:spPr>
          <a:xfrm>
            <a:off x="-553089" y="4057975"/>
            <a:ext cx="2096139"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300" b="1" i="0" u="none" strike="noStrike" kern="1200" cap="none" spc="0" normalizeH="0" baseline="0" noProof="0" dirty="0">
                <a:ln>
                  <a:noFill/>
                </a:ln>
                <a:solidFill>
                  <a:srgbClr val="FFFFFF"/>
                </a:solidFill>
                <a:effectLst/>
                <a:uLnTx/>
                <a:uFillTx/>
                <a:latin typeface="Arial" panose="020B0604020202020204"/>
                <a:ea typeface="+mn-ea"/>
                <a:cs typeface="+mn-cs"/>
              </a:rPr>
              <a:t>OBIETTIVI</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21" name="Graphic 20" descr="Target with solid fill">
            <a:extLst>
              <a:ext uri="{FF2B5EF4-FFF2-40B4-BE49-F238E27FC236}">
                <a16:creationId xmlns:a16="http://schemas.microsoft.com/office/drawing/2014/main" id="{0D71B7EF-F7D9-4C64-C7C7-4A293F78C5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439" y="3230515"/>
            <a:ext cx="572922" cy="572922"/>
          </a:xfrm>
          <a:prstGeom prst="rect">
            <a:avLst/>
          </a:prstGeom>
        </p:spPr>
      </p:pic>
      <p:sp>
        <p:nvSpPr>
          <p:cNvPr id="22" name="Rectangle 21">
            <a:extLst>
              <a:ext uri="{FF2B5EF4-FFF2-40B4-BE49-F238E27FC236}">
                <a16:creationId xmlns:a16="http://schemas.microsoft.com/office/drawing/2014/main" id="{08CA7BB8-363E-4357-291A-9B9694BF13C1}"/>
              </a:ext>
            </a:extLst>
          </p:cNvPr>
          <p:cNvSpPr/>
          <p:nvPr/>
        </p:nvSpPr>
        <p:spPr>
          <a:xfrm>
            <a:off x="1874901" y="2271213"/>
            <a:ext cx="9683075" cy="4068000"/>
          </a:xfrm>
          <a:prstGeom prst="rect">
            <a:avLst/>
          </a:prstGeom>
          <a:noFill/>
          <a:ln>
            <a:solidFill>
              <a:srgbClr val="FFFFFF">
                <a:lumMod val="75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F7B6B692-0545-EF60-521F-56025EBCDE77}"/>
              </a:ext>
            </a:extLst>
          </p:cNvPr>
          <p:cNvPicPr>
            <a:picLocks noChangeAspect="1"/>
          </p:cNvPicPr>
          <p:nvPr/>
        </p:nvPicPr>
        <p:blipFill>
          <a:blip r:embed="rId7"/>
          <a:stretch>
            <a:fillRect/>
          </a:stretch>
        </p:blipFill>
        <p:spPr>
          <a:xfrm>
            <a:off x="10789864" y="286509"/>
            <a:ext cx="792536" cy="811406"/>
          </a:xfrm>
          <a:prstGeom prst="rect">
            <a:avLst/>
          </a:prstGeom>
        </p:spPr>
      </p:pic>
      <p:pic>
        <p:nvPicPr>
          <p:cNvPr id="24" name="Picture 23">
            <a:extLst>
              <a:ext uri="{FF2B5EF4-FFF2-40B4-BE49-F238E27FC236}">
                <a16:creationId xmlns:a16="http://schemas.microsoft.com/office/drawing/2014/main" id="{4C83CF9B-7455-D21E-E0BB-E6819DDF141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997706" y="529361"/>
            <a:ext cx="325702" cy="325702"/>
          </a:xfrm>
          <a:prstGeom prst="rect">
            <a:avLst/>
          </a:prstGeom>
        </p:spPr>
      </p:pic>
      <p:sp>
        <p:nvSpPr>
          <p:cNvPr id="26" name="Titolo 1">
            <a:extLst>
              <a:ext uri="{FF2B5EF4-FFF2-40B4-BE49-F238E27FC236}">
                <a16:creationId xmlns:a16="http://schemas.microsoft.com/office/drawing/2014/main" id="{43E85C02-B961-ACAB-4A9F-75E360710382}"/>
              </a:ext>
            </a:extLst>
          </p:cNvPr>
          <p:cNvSpPr>
            <a:spLocks noGrp="1"/>
          </p:cNvSpPr>
          <p:nvPr>
            <p:ph type="ctrTitle"/>
          </p:nvPr>
        </p:nvSpPr>
        <p:spPr>
          <a:xfrm>
            <a:off x="67950" y="157303"/>
            <a:ext cx="10363200" cy="584776"/>
          </a:xfrm>
        </p:spPr>
        <p:txBody>
          <a:bodyPr>
            <a:normAutofit/>
          </a:bodyPr>
          <a:lstStyle/>
          <a:p>
            <a:r>
              <a:rPr lang="it-IT" b="1" dirty="0"/>
              <a:t>Fase di Esecuzione Contrattuale: obiettivi chiave</a:t>
            </a:r>
          </a:p>
        </p:txBody>
      </p:sp>
      <p:cxnSp>
        <p:nvCxnSpPr>
          <p:cNvPr id="27" name="Straight Connector 26">
            <a:extLst>
              <a:ext uri="{FF2B5EF4-FFF2-40B4-BE49-F238E27FC236}">
                <a16:creationId xmlns:a16="http://schemas.microsoft.com/office/drawing/2014/main" id="{812C17CB-E47F-C524-D1E9-10A747E330CB}"/>
              </a:ext>
            </a:extLst>
          </p:cNvPr>
          <p:cNvCxnSpPr>
            <a:cxnSpLocks/>
          </p:cNvCxnSpPr>
          <p:nvPr/>
        </p:nvCxnSpPr>
        <p:spPr>
          <a:xfrm flipH="1" flipV="1">
            <a:off x="2757904" y="2912298"/>
            <a:ext cx="3060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30" name="Text Placeholder 4">
            <a:extLst>
              <a:ext uri="{FF2B5EF4-FFF2-40B4-BE49-F238E27FC236}">
                <a16:creationId xmlns:a16="http://schemas.microsoft.com/office/drawing/2014/main" id="{9F17E800-9BCA-7CEF-B45B-555FEFD98840}"/>
              </a:ext>
            </a:extLst>
          </p:cNvPr>
          <p:cNvSpPr txBox="1">
            <a:spLocks/>
          </p:cNvSpPr>
          <p:nvPr/>
        </p:nvSpPr>
        <p:spPr>
          <a:xfrm>
            <a:off x="2062100" y="2588546"/>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dirty="0">
              <a:solidFill>
                <a:schemeClr val="bg1"/>
              </a:solidFill>
              <a:latin typeface="Aptos" panose="020B0004020202020204" pitchFamily="34" charset="0"/>
              <a:ea typeface="Open Sans" panose="020B0606030504020204" pitchFamily="34" charset="0"/>
            </a:endParaRPr>
          </a:p>
        </p:txBody>
      </p:sp>
      <p:sp>
        <p:nvSpPr>
          <p:cNvPr id="31" name="Text Placeholder 19" descr="Title for the first box (top left):&#10;        - Must be in green color&#10;        - Should be 2-4 words&#10;        - Must be clear and descriptive">
            <a:extLst>
              <a:ext uri="{FF2B5EF4-FFF2-40B4-BE49-F238E27FC236}">
                <a16:creationId xmlns:a16="http://schemas.microsoft.com/office/drawing/2014/main" id="{0338336F-1384-47C4-719C-9CD58F518E8F}"/>
              </a:ext>
            </a:extLst>
          </p:cNvPr>
          <p:cNvSpPr txBox="1">
            <a:spLocks/>
          </p:cNvSpPr>
          <p:nvPr/>
        </p:nvSpPr>
        <p:spPr>
          <a:xfrm>
            <a:off x="2841316" y="3001829"/>
            <a:ext cx="7473053" cy="358952"/>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320" b="0" dirty="0">
                <a:solidFill>
                  <a:schemeClr val="tx1"/>
                </a:solidFill>
                <a:latin typeface="+mj-lt"/>
                <a:cs typeface="Arial" panose="020B0604020202020204" pitchFamily="34" charset="0"/>
              </a:rPr>
              <a:t>Gestione degli accordi quadro /convenzioni  e dei contratti attuativi  nel rispetto delle condizioni contrattuali </a:t>
            </a:r>
          </a:p>
        </p:txBody>
      </p:sp>
      <p:cxnSp>
        <p:nvCxnSpPr>
          <p:cNvPr id="32" name="Straight Connector 31">
            <a:extLst>
              <a:ext uri="{FF2B5EF4-FFF2-40B4-BE49-F238E27FC236}">
                <a16:creationId xmlns:a16="http://schemas.microsoft.com/office/drawing/2014/main" id="{2630439D-68B1-0DF4-98C3-A0527F547A73}"/>
              </a:ext>
            </a:extLst>
          </p:cNvPr>
          <p:cNvCxnSpPr>
            <a:cxnSpLocks/>
          </p:cNvCxnSpPr>
          <p:nvPr/>
        </p:nvCxnSpPr>
        <p:spPr>
          <a:xfrm flipH="1">
            <a:off x="1959876" y="3451978"/>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cxnSp>
        <p:nvCxnSpPr>
          <p:cNvPr id="33" name="Straight Connector 32">
            <a:extLst>
              <a:ext uri="{FF2B5EF4-FFF2-40B4-BE49-F238E27FC236}">
                <a16:creationId xmlns:a16="http://schemas.microsoft.com/office/drawing/2014/main" id="{A5123B63-40D0-DC47-5E5A-5A6FD474CDA8}"/>
              </a:ext>
            </a:extLst>
          </p:cNvPr>
          <p:cNvCxnSpPr>
            <a:cxnSpLocks/>
          </p:cNvCxnSpPr>
          <p:nvPr/>
        </p:nvCxnSpPr>
        <p:spPr>
          <a:xfrm flipH="1" flipV="1">
            <a:off x="2757893" y="4138060"/>
            <a:ext cx="3060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34" name="Text Placeholder 4">
            <a:extLst>
              <a:ext uri="{FF2B5EF4-FFF2-40B4-BE49-F238E27FC236}">
                <a16:creationId xmlns:a16="http://schemas.microsoft.com/office/drawing/2014/main" id="{203C5351-524C-B316-DF2C-A2AF7B9FDD65}"/>
              </a:ext>
            </a:extLst>
          </p:cNvPr>
          <p:cNvSpPr txBox="1">
            <a:spLocks/>
          </p:cNvSpPr>
          <p:nvPr/>
        </p:nvSpPr>
        <p:spPr>
          <a:xfrm>
            <a:off x="2062089" y="3814308"/>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cxnSp>
        <p:nvCxnSpPr>
          <p:cNvPr id="35" name="Straight Connector 34">
            <a:extLst>
              <a:ext uri="{FF2B5EF4-FFF2-40B4-BE49-F238E27FC236}">
                <a16:creationId xmlns:a16="http://schemas.microsoft.com/office/drawing/2014/main" id="{09193E85-5EDF-DFD8-6219-F008A7D1CF5C}"/>
              </a:ext>
            </a:extLst>
          </p:cNvPr>
          <p:cNvCxnSpPr>
            <a:cxnSpLocks/>
          </p:cNvCxnSpPr>
          <p:nvPr/>
        </p:nvCxnSpPr>
        <p:spPr>
          <a:xfrm flipH="1">
            <a:off x="1959865" y="4677740"/>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cxnSp>
        <p:nvCxnSpPr>
          <p:cNvPr id="36" name="Straight Connector 35">
            <a:extLst>
              <a:ext uri="{FF2B5EF4-FFF2-40B4-BE49-F238E27FC236}">
                <a16:creationId xmlns:a16="http://schemas.microsoft.com/office/drawing/2014/main" id="{6B5EBC6D-774C-CA2A-0DD8-55617C6C07F7}"/>
              </a:ext>
            </a:extLst>
          </p:cNvPr>
          <p:cNvCxnSpPr>
            <a:cxnSpLocks/>
          </p:cNvCxnSpPr>
          <p:nvPr/>
        </p:nvCxnSpPr>
        <p:spPr>
          <a:xfrm flipH="1" flipV="1">
            <a:off x="2757882" y="5363822"/>
            <a:ext cx="3060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37" name="Text Placeholder 4">
            <a:extLst>
              <a:ext uri="{FF2B5EF4-FFF2-40B4-BE49-F238E27FC236}">
                <a16:creationId xmlns:a16="http://schemas.microsoft.com/office/drawing/2014/main" id="{6E833A0F-11CD-5723-6590-9FBEC25083E6}"/>
              </a:ext>
            </a:extLst>
          </p:cNvPr>
          <p:cNvSpPr txBox="1">
            <a:spLocks/>
          </p:cNvSpPr>
          <p:nvPr/>
        </p:nvSpPr>
        <p:spPr>
          <a:xfrm>
            <a:off x="2062078" y="5040070"/>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dirty="0">
              <a:solidFill>
                <a:schemeClr val="bg1"/>
              </a:solidFill>
              <a:latin typeface="Aptos" panose="020B0004020202020204" pitchFamily="34" charset="0"/>
              <a:ea typeface="Open Sans" panose="020B0606030504020204" pitchFamily="34" charset="0"/>
            </a:endParaRPr>
          </a:p>
        </p:txBody>
      </p:sp>
      <p:sp>
        <p:nvSpPr>
          <p:cNvPr id="38" name="Text Placeholder 19" descr="Title for the first box (top left):&#10;        - Must be in green color&#10;        - Should be 2-4 words&#10;        - Must be clear and descriptive">
            <a:extLst>
              <a:ext uri="{FF2B5EF4-FFF2-40B4-BE49-F238E27FC236}">
                <a16:creationId xmlns:a16="http://schemas.microsoft.com/office/drawing/2014/main" id="{29A73206-A2BE-F192-1C84-F7BCF909DE7D}"/>
              </a:ext>
            </a:extLst>
          </p:cNvPr>
          <p:cNvSpPr txBox="1">
            <a:spLocks/>
          </p:cNvSpPr>
          <p:nvPr/>
        </p:nvSpPr>
        <p:spPr>
          <a:xfrm>
            <a:off x="2841316" y="2624325"/>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500" b="1" dirty="0">
                <a:latin typeface="+mj-lt"/>
              </a:rPr>
              <a:t>GESTIONE DEL CONTRATTO </a:t>
            </a:r>
            <a:endParaRPr sz="1500" b="1" dirty="0">
              <a:latin typeface="+mj-lt"/>
            </a:endParaRPr>
          </a:p>
        </p:txBody>
      </p:sp>
      <p:sp>
        <p:nvSpPr>
          <p:cNvPr id="39" name="Text Placeholder 19" descr="Title for the first box (top left):&#10;        - Must be in green color&#10;        - Should be 2-4 words&#10;        - Must be clear and descriptive">
            <a:extLst>
              <a:ext uri="{FF2B5EF4-FFF2-40B4-BE49-F238E27FC236}">
                <a16:creationId xmlns:a16="http://schemas.microsoft.com/office/drawing/2014/main" id="{BF998F9F-1AAD-44B5-36A7-5E9C05D095A8}"/>
              </a:ext>
            </a:extLst>
          </p:cNvPr>
          <p:cNvSpPr txBox="1">
            <a:spLocks/>
          </p:cNvSpPr>
          <p:nvPr/>
        </p:nvSpPr>
        <p:spPr>
          <a:xfrm>
            <a:off x="2841316" y="3862069"/>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500" b="1" dirty="0">
                <a:latin typeface="+mj-lt"/>
              </a:rPr>
              <a:t>MONITORAGGIO DELL’ESECUZIONE</a:t>
            </a:r>
            <a:endParaRPr sz="1500" b="1" dirty="0">
              <a:latin typeface="+mj-lt"/>
            </a:endParaRPr>
          </a:p>
        </p:txBody>
      </p:sp>
      <p:sp>
        <p:nvSpPr>
          <p:cNvPr id="40" name="Text Placeholder 19" descr="Title for the first box (top left):&#10;        - Must be in green color&#10;        - Should be 2-4 words&#10;        - Must be clear and descriptive">
            <a:extLst>
              <a:ext uri="{FF2B5EF4-FFF2-40B4-BE49-F238E27FC236}">
                <a16:creationId xmlns:a16="http://schemas.microsoft.com/office/drawing/2014/main" id="{B4B8C859-5848-C245-6953-026842D5F399}"/>
              </a:ext>
            </a:extLst>
          </p:cNvPr>
          <p:cNvSpPr txBox="1">
            <a:spLocks/>
          </p:cNvSpPr>
          <p:nvPr/>
        </p:nvSpPr>
        <p:spPr>
          <a:xfrm>
            <a:off x="2841316" y="5079265"/>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500" b="1" dirty="0">
                <a:latin typeface="+mj-lt"/>
              </a:rPr>
              <a:t>VERIFICA DEGLI IMPEGNI</a:t>
            </a:r>
            <a:endParaRPr sz="1500" b="1" dirty="0">
              <a:latin typeface="+mj-lt"/>
            </a:endParaRPr>
          </a:p>
        </p:txBody>
      </p:sp>
      <p:sp>
        <p:nvSpPr>
          <p:cNvPr id="41" name="Text Placeholder 19" descr="Title for the first box (top left):&#10;        - Must be in green color&#10;        - Should be 2-4 words&#10;        - Must be clear and descriptive">
            <a:extLst>
              <a:ext uri="{FF2B5EF4-FFF2-40B4-BE49-F238E27FC236}">
                <a16:creationId xmlns:a16="http://schemas.microsoft.com/office/drawing/2014/main" id="{97FBC3E2-08BD-BD7F-E911-9E12CF90DF7B}"/>
              </a:ext>
            </a:extLst>
          </p:cNvPr>
          <p:cNvSpPr txBox="1">
            <a:spLocks/>
          </p:cNvSpPr>
          <p:nvPr/>
        </p:nvSpPr>
        <p:spPr>
          <a:xfrm>
            <a:off x="2841316" y="4210986"/>
            <a:ext cx="7473053" cy="358952"/>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320" b="0" dirty="0">
                <a:solidFill>
                  <a:schemeClr val="tx1"/>
                </a:solidFill>
                <a:latin typeface="+mj-lt"/>
                <a:cs typeface="Arial" panose="020B0604020202020204" pitchFamily="34" charset="0"/>
              </a:rPr>
              <a:t>Monitoraggio del grado di soddisfazione e gli standard di qualità al fine di  orientare  l’attività in relazione a nuove procedure </a:t>
            </a:r>
          </a:p>
        </p:txBody>
      </p:sp>
      <p:sp>
        <p:nvSpPr>
          <p:cNvPr id="42" name="Text Placeholder 19" descr="Title for the first box (top left):&#10;        - Must be in green color&#10;        - Should be 2-4 words&#10;        - Must be clear and descriptive">
            <a:extLst>
              <a:ext uri="{FF2B5EF4-FFF2-40B4-BE49-F238E27FC236}">
                <a16:creationId xmlns:a16="http://schemas.microsoft.com/office/drawing/2014/main" id="{1B381164-6F0A-454C-FA88-3EF443A0A3A3}"/>
              </a:ext>
            </a:extLst>
          </p:cNvPr>
          <p:cNvSpPr txBox="1">
            <a:spLocks/>
          </p:cNvSpPr>
          <p:nvPr/>
        </p:nvSpPr>
        <p:spPr>
          <a:xfrm>
            <a:off x="2841316" y="5438312"/>
            <a:ext cx="7473053" cy="358952"/>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320" b="0" dirty="0">
                <a:solidFill>
                  <a:schemeClr val="tx1"/>
                </a:solidFill>
                <a:latin typeface="+mj-lt"/>
                <a:cs typeface="Arial" panose="020B0604020202020204" pitchFamily="34" charset="0"/>
              </a:rPr>
              <a:t>Verifica del rispetto degli impegni assunti dal fornitore in sede di presentazione delle offerte</a:t>
            </a:r>
          </a:p>
        </p:txBody>
      </p:sp>
      <p:pic>
        <p:nvPicPr>
          <p:cNvPr id="43" name="Graphic 42" descr="Folder Search with solid fill">
            <a:extLst>
              <a:ext uri="{FF2B5EF4-FFF2-40B4-BE49-F238E27FC236}">
                <a16:creationId xmlns:a16="http://schemas.microsoft.com/office/drawing/2014/main" id="{0B90FCDF-34BD-6836-481A-60D8B17BC7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31158" y="5109822"/>
            <a:ext cx="540000" cy="540000"/>
          </a:xfrm>
          <a:prstGeom prst="rect">
            <a:avLst/>
          </a:prstGeom>
        </p:spPr>
      </p:pic>
      <p:pic>
        <p:nvPicPr>
          <p:cNvPr id="44" name="Graphic 43" descr="Checkbox Checked with solid fill">
            <a:extLst>
              <a:ext uri="{FF2B5EF4-FFF2-40B4-BE49-F238E27FC236}">
                <a16:creationId xmlns:a16="http://schemas.microsoft.com/office/drawing/2014/main" id="{76B1FD04-90B2-9CF5-489A-BFD9335C1C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46685" y="3861108"/>
            <a:ext cx="540000" cy="540000"/>
          </a:xfrm>
          <a:prstGeom prst="rect">
            <a:avLst/>
          </a:prstGeom>
        </p:spPr>
      </p:pic>
      <p:pic>
        <p:nvPicPr>
          <p:cNvPr id="45" name="Graphic 44" descr="Pie chart with solid fill">
            <a:extLst>
              <a:ext uri="{FF2B5EF4-FFF2-40B4-BE49-F238E27FC236}">
                <a16:creationId xmlns:a16="http://schemas.microsoft.com/office/drawing/2014/main" id="{F2A340F4-7173-21C1-F3E6-BF61DBC452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48653" y="2641943"/>
            <a:ext cx="540000" cy="540000"/>
          </a:xfrm>
          <a:prstGeom prst="rect">
            <a:avLst/>
          </a:prstGeom>
        </p:spPr>
      </p:pic>
    </p:spTree>
    <p:extLst>
      <p:ext uri="{BB962C8B-B14F-4D97-AF65-F5344CB8AC3E}">
        <p14:creationId xmlns:p14="http://schemas.microsoft.com/office/powerpoint/2010/main" val="3133563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DIGITALIZZAZIONE</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4" name="Slide Number Placeholder 3">
            <a:extLst>
              <a:ext uri="{FF2B5EF4-FFF2-40B4-BE49-F238E27FC236}">
                <a16:creationId xmlns:a16="http://schemas.microsoft.com/office/drawing/2014/main" id="{3A0AFBE3-48EA-E098-0D1C-C896EC09F7C7}"/>
              </a:ext>
            </a:extLst>
          </p:cNvPr>
          <p:cNvSpPr>
            <a:spLocks noGrp="1"/>
          </p:cNvSpPr>
          <p:nvPr>
            <p:ph type="sldNum" sz="quarter" idx="10"/>
          </p:nvPr>
        </p:nvSpPr>
        <p:spPr/>
        <p:txBody>
          <a:bodyPr/>
          <a:lstStyle/>
          <a:p>
            <a:pPr>
              <a:defRPr/>
            </a:pPr>
            <a:fld id="{7180326F-E721-41DD-ABF0-E30673304D32}" type="slidenum">
              <a:rPr lang="it-IT" altLang="it-IT" smtClean="0"/>
              <a:pPr>
                <a:defRPr/>
              </a:pPr>
              <a:t>33</a:t>
            </a:fld>
            <a:endParaRPr lang="it-IT" altLang="it-IT"/>
          </a:p>
        </p:txBody>
      </p:sp>
    </p:spTree>
    <p:extLst>
      <p:ext uri="{BB962C8B-B14F-4D97-AF65-F5344CB8AC3E}">
        <p14:creationId xmlns:p14="http://schemas.microsoft.com/office/powerpoint/2010/main" val="2371850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DB53CA-EFE0-1543-9819-85C062ECAA55}"/>
              </a:ext>
            </a:extLst>
          </p:cNvPr>
          <p:cNvGrpSpPr/>
          <p:nvPr/>
        </p:nvGrpSpPr>
        <p:grpSpPr>
          <a:xfrm>
            <a:off x="10789864" y="286509"/>
            <a:ext cx="792536" cy="811406"/>
            <a:chOff x="10789864" y="286509"/>
            <a:chExt cx="792536" cy="811406"/>
          </a:xfrm>
        </p:grpSpPr>
        <p:pic>
          <p:nvPicPr>
            <p:cNvPr id="3" name="Picture 2">
              <a:extLst>
                <a:ext uri="{FF2B5EF4-FFF2-40B4-BE49-F238E27FC236}">
                  <a16:creationId xmlns:a16="http://schemas.microsoft.com/office/drawing/2014/main" id="{FE42AEB0-6B96-F224-09FB-F72D0F9B323F}"/>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2" name="Picture 1">
              <a:extLst>
                <a:ext uri="{FF2B5EF4-FFF2-40B4-BE49-F238E27FC236}">
                  <a16:creationId xmlns:a16="http://schemas.microsoft.com/office/drawing/2014/main" id="{0EA85186-1402-50A3-B010-EE135FE393D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7" name="Rectangle 3">
            <a:extLst>
              <a:ext uri="{FF2B5EF4-FFF2-40B4-BE49-F238E27FC236}">
                <a16:creationId xmlns:a16="http://schemas.microsoft.com/office/drawing/2014/main" id="{B993F5CC-9808-6DED-CBC5-75CCDBF81DFD}"/>
              </a:ext>
            </a:extLst>
          </p:cNvPr>
          <p:cNvSpPr txBox="1">
            <a:spLocks noChangeArrowheads="1"/>
          </p:cNvSpPr>
          <p:nvPr/>
        </p:nvSpPr>
        <p:spPr bwMode="auto">
          <a:xfrm>
            <a:off x="587375" y="1094857"/>
            <a:ext cx="10980738" cy="1077218"/>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Il </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Codice degli Appalti </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(d.lgs. n. 36/2023) prevede la </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completa digitalizzazione del ciclo di vita dei contratti pubblici (programmazione, progettazione, pubblicazione, affidamento ed esecuzione)</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 e istituisce l’</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Ecosistema nazionale di approvvigionamento digitale</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 un insieme di piattaforme e servizi digitali infrastrutturali abilitanti la gestione del ciclo di vita dei contratti pubblici, con cui le </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piattaforme di approvvigionamento digitale (PAD) </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delle Stazioni Appaltanti interagiscono.</a:t>
            </a:r>
          </a:p>
        </p:txBody>
      </p:sp>
      <p:sp>
        <p:nvSpPr>
          <p:cNvPr id="9" name="Rectangle 97">
            <a:extLst>
              <a:ext uri="{FF2B5EF4-FFF2-40B4-BE49-F238E27FC236}">
                <a16:creationId xmlns:a16="http://schemas.microsoft.com/office/drawing/2014/main" id="{DBF3D1FB-AC87-73A9-E7E7-292E3F306FD5}"/>
              </a:ext>
            </a:extLst>
          </p:cNvPr>
          <p:cNvSpPr/>
          <p:nvPr/>
        </p:nvSpPr>
        <p:spPr>
          <a:xfrm>
            <a:off x="-288758" y="2796988"/>
            <a:ext cx="12861758" cy="3455893"/>
          </a:xfrm>
          <a:prstGeom prst="rect">
            <a:avLst/>
          </a:prstGeom>
          <a:solidFill>
            <a:schemeClr val="tx2">
              <a:lumMod val="10000"/>
              <a:lumOff val="90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0" name="Rectangle: Rounded Corners 100">
            <a:extLst>
              <a:ext uri="{FF2B5EF4-FFF2-40B4-BE49-F238E27FC236}">
                <a16:creationId xmlns:a16="http://schemas.microsoft.com/office/drawing/2014/main" id="{0616A342-DC65-9489-5FA0-E2322457AD37}"/>
              </a:ext>
            </a:extLst>
          </p:cNvPr>
          <p:cNvSpPr/>
          <p:nvPr/>
        </p:nvSpPr>
        <p:spPr bwMode="auto">
          <a:xfrm>
            <a:off x="8139401" y="2950931"/>
            <a:ext cx="1642789" cy="1309494"/>
          </a:xfrm>
          <a:prstGeom prst="roundRect">
            <a:avLst>
              <a:gd name="adj" fmla="val 5611"/>
            </a:avLst>
          </a:prstGeom>
          <a:solidFill>
            <a:schemeClr val="accent4">
              <a:lumMod val="40000"/>
              <a:lumOff val="60000"/>
            </a:schemeClr>
          </a:solidFill>
          <a:ln w="9525"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15" name="Rectangle: Rounded Corners 9">
            <a:extLst>
              <a:ext uri="{FF2B5EF4-FFF2-40B4-BE49-F238E27FC236}">
                <a16:creationId xmlns:a16="http://schemas.microsoft.com/office/drawing/2014/main" id="{5CEFA1CD-E753-40A3-3E0F-1308431CB387}"/>
              </a:ext>
            </a:extLst>
          </p:cNvPr>
          <p:cNvSpPr/>
          <p:nvPr/>
        </p:nvSpPr>
        <p:spPr bwMode="auto">
          <a:xfrm rot="5400000">
            <a:off x="2994863" y="1817788"/>
            <a:ext cx="3009640" cy="5379415"/>
          </a:xfrm>
          <a:prstGeom prst="roundRect">
            <a:avLst>
              <a:gd name="adj" fmla="val 4028"/>
            </a:avLst>
          </a:prstGeom>
          <a:solidFill>
            <a:schemeClr val="accent6">
              <a:lumMod val="20000"/>
              <a:lumOff val="80000"/>
            </a:schemeClr>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16" name="Rectangle: Rounded Corners 10">
            <a:extLst>
              <a:ext uri="{FF2B5EF4-FFF2-40B4-BE49-F238E27FC236}">
                <a16:creationId xmlns:a16="http://schemas.microsoft.com/office/drawing/2014/main" id="{5C3455E8-E5DC-5931-1DBE-85A1962AB990}"/>
              </a:ext>
            </a:extLst>
          </p:cNvPr>
          <p:cNvSpPr/>
          <p:nvPr/>
        </p:nvSpPr>
        <p:spPr bwMode="auto">
          <a:xfrm>
            <a:off x="1938740" y="4195970"/>
            <a:ext cx="5122968" cy="1738924"/>
          </a:xfrm>
          <a:prstGeom prst="roundRect">
            <a:avLst>
              <a:gd name="adj" fmla="val 5611"/>
            </a:avLst>
          </a:prstGeom>
          <a:solidFill>
            <a:schemeClr val="accent6">
              <a:lumMod val="40000"/>
              <a:lumOff val="60000"/>
            </a:schemeClr>
          </a:solidFill>
          <a:ln w="9525"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17" name="Rectangle 11">
            <a:extLst>
              <a:ext uri="{FF2B5EF4-FFF2-40B4-BE49-F238E27FC236}">
                <a16:creationId xmlns:a16="http://schemas.microsoft.com/office/drawing/2014/main" id="{1BA2304F-1A72-E4BB-A00C-4B9CAE41F585}"/>
              </a:ext>
            </a:extLst>
          </p:cNvPr>
          <p:cNvSpPr/>
          <p:nvPr/>
        </p:nvSpPr>
        <p:spPr bwMode="auto">
          <a:xfrm>
            <a:off x="2772578" y="4233745"/>
            <a:ext cx="3455292" cy="307777"/>
          </a:xfrm>
          <a:prstGeom prst="rect">
            <a:avLst/>
          </a:prstGeom>
          <a:solidFill>
            <a:schemeClr val="accent6">
              <a:lumMod val="40000"/>
              <a:lumOff val="60000"/>
            </a:schemeClr>
          </a:solidFill>
          <a:ln>
            <a:noFill/>
          </a:ln>
        </p:spPr>
        <p:txBody>
          <a:bodyPr vert="horz" wrap="square" lIns="0" tIns="45720" rIns="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a:ln>
                  <a:noFill/>
                </a:ln>
                <a:solidFill>
                  <a:srgbClr val="3C3C3B"/>
                </a:solidFill>
                <a:effectLst/>
                <a:uLnTx/>
                <a:uFillTx/>
                <a:latin typeface="+mj-lt"/>
                <a:ea typeface="+mn-ea"/>
                <a:cs typeface="Arial" panose="020B0604020202020204" pitchFamily="34" charset="0"/>
              </a:rPr>
              <a:t>Piattaforma Contratti Pubblici</a:t>
            </a:r>
          </a:p>
        </p:txBody>
      </p:sp>
      <p:grpSp>
        <p:nvGrpSpPr>
          <p:cNvPr id="18" name="Group 12">
            <a:extLst>
              <a:ext uri="{FF2B5EF4-FFF2-40B4-BE49-F238E27FC236}">
                <a16:creationId xmlns:a16="http://schemas.microsoft.com/office/drawing/2014/main" id="{F42D9FED-B9B9-3B5B-CB8C-414EE3BFF941}"/>
              </a:ext>
            </a:extLst>
          </p:cNvPr>
          <p:cNvGrpSpPr/>
          <p:nvPr/>
        </p:nvGrpSpPr>
        <p:grpSpPr>
          <a:xfrm>
            <a:off x="2113082" y="4684177"/>
            <a:ext cx="1563033" cy="1177911"/>
            <a:chOff x="1941101" y="3810323"/>
            <a:chExt cx="1563033" cy="1177911"/>
          </a:xfrm>
        </p:grpSpPr>
        <p:sp>
          <p:nvSpPr>
            <p:cNvPr id="66" name="TextBox 13">
              <a:extLst>
                <a:ext uri="{FF2B5EF4-FFF2-40B4-BE49-F238E27FC236}">
                  <a16:creationId xmlns:a16="http://schemas.microsoft.com/office/drawing/2014/main" id="{17844D72-EE76-2B7C-6482-4CC9B2540492}"/>
                </a:ext>
              </a:extLst>
            </p:cNvPr>
            <p:cNvSpPr txBox="1"/>
            <p:nvPr/>
          </p:nvSpPr>
          <p:spPr>
            <a:xfrm>
              <a:off x="1941101" y="4341903"/>
              <a:ext cx="1563033"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Fascicolo Virtuale Operatore Economico</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68" name="Picture 15">
              <a:extLst>
                <a:ext uri="{FF2B5EF4-FFF2-40B4-BE49-F238E27FC236}">
                  <a16:creationId xmlns:a16="http://schemas.microsoft.com/office/drawing/2014/main" id="{3C791AFB-ABCB-627D-C77B-18C6ACB7A1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70617" y="3810323"/>
              <a:ext cx="504000" cy="504000"/>
            </a:xfrm>
            <a:prstGeom prst="rect">
              <a:avLst/>
            </a:prstGeom>
          </p:spPr>
        </p:pic>
      </p:grpSp>
      <p:grpSp>
        <p:nvGrpSpPr>
          <p:cNvPr id="19" name="Group 17">
            <a:extLst>
              <a:ext uri="{FF2B5EF4-FFF2-40B4-BE49-F238E27FC236}">
                <a16:creationId xmlns:a16="http://schemas.microsoft.com/office/drawing/2014/main" id="{E5682427-321B-FD0D-05DB-C89E8CEEFC83}"/>
              </a:ext>
            </a:extLst>
          </p:cNvPr>
          <p:cNvGrpSpPr/>
          <p:nvPr/>
        </p:nvGrpSpPr>
        <p:grpSpPr>
          <a:xfrm>
            <a:off x="5528789" y="4684175"/>
            <a:ext cx="1420939" cy="942236"/>
            <a:chOff x="5579369" y="2235524"/>
            <a:chExt cx="1498207" cy="992074"/>
          </a:xfrm>
        </p:grpSpPr>
        <p:sp>
          <p:nvSpPr>
            <p:cNvPr id="62" name="TextBox 18">
              <a:extLst>
                <a:ext uri="{FF2B5EF4-FFF2-40B4-BE49-F238E27FC236}">
                  <a16:creationId xmlns:a16="http://schemas.microsoft.com/office/drawing/2014/main" id="{3A57069B-94E8-8EBB-2231-DE5B59F58A4F}"/>
                </a:ext>
              </a:extLst>
            </p:cNvPr>
            <p:cNvSpPr txBox="1"/>
            <p:nvPr/>
          </p:nvSpPr>
          <p:spPr>
            <a:xfrm>
              <a:off x="5579369" y="2773920"/>
              <a:ext cx="1498207" cy="45367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Nuova Piattaforma Appalti</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nvGrpSpPr>
            <p:cNvPr id="63" name="Group 19">
              <a:extLst>
                <a:ext uri="{FF2B5EF4-FFF2-40B4-BE49-F238E27FC236}">
                  <a16:creationId xmlns:a16="http://schemas.microsoft.com/office/drawing/2014/main" id="{DA2BFC93-1EE8-09EA-5B3F-A8CCD2645543}"/>
                </a:ext>
              </a:extLst>
            </p:cNvPr>
            <p:cNvGrpSpPr/>
            <p:nvPr/>
          </p:nvGrpSpPr>
          <p:grpSpPr>
            <a:xfrm>
              <a:off x="6066538" y="2235524"/>
              <a:ext cx="523869" cy="518115"/>
              <a:chOff x="2270067" y="2249663"/>
              <a:chExt cx="523869" cy="518115"/>
            </a:xfrm>
          </p:grpSpPr>
          <p:pic>
            <p:nvPicPr>
              <p:cNvPr id="64" name="Picture 20">
                <a:extLst>
                  <a:ext uri="{FF2B5EF4-FFF2-40B4-BE49-F238E27FC236}">
                    <a16:creationId xmlns:a16="http://schemas.microsoft.com/office/drawing/2014/main" id="{812BDD65-6616-26AC-AB86-49B09141AA23}"/>
                  </a:ext>
                </a:extLst>
              </p:cNvPr>
              <p:cNvPicPr>
                <a:picLocks noChangeAspect="1"/>
              </p:cNvPicPr>
              <p:nvPr/>
            </p:nvPicPr>
            <p:blipFill>
              <a:blip r:embed="rId6"/>
              <a:stretch>
                <a:fillRect/>
              </a:stretch>
            </p:blipFill>
            <p:spPr>
              <a:xfrm>
                <a:off x="2270067" y="2249663"/>
                <a:ext cx="523869" cy="518115"/>
              </a:xfrm>
              <a:prstGeom prst="rect">
                <a:avLst/>
              </a:prstGeom>
              <a:noFill/>
            </p:spPr>
          </p:pic>
          <p:sp>
            <p:nvSpPr>
              <p:cNvPr id="65" name="Rectangle: Rounded Corners 21">
                <a:extLst>
                  <a:ext uri="{FF2B5EF4-FFF2-40B4-BE49-F238E27FC236}">
                    <a16:creationId xmlns:a16="http://schemas.microsoft.com/office/drawing/2014/main" id="{30E67A93-0C7E-4D70-ED84-6ACA137C63DE}"/>
                  </a:ext>
                </a:extLst>
              </p:cNvPr>
              <p:cNvSpPr/>
              <p:nvPr/>
            </p:nvSpPr>
            <p:spPr bwMode="auto">
              <a:xfrm>
                <a:off x="2382005" y="2361105"/>
                <a:ext cx="303844" cy="294708"/>
              </a:xfrm>
              <a:prstGeom prst="roundRect">
                <a:avLst>
                  <a:gd name="adj" fmla="val 13847"/>
                </a:avLst>
              </a:prstGeom>
              <a:solidFill>
                <a:srgbClr val="B4E5A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20" name="Group 22">
            <a:extLst>
              <a:ext uri="{FF2B5EF4-FFF2-40B4-BE49-F238E27FC236}">
                <a16:creationId xmlns:a16="http://schemas.microsoft.com/office/drawing/2014/main" id="{4695AC2B-C8CD-2C07-FC13-12B507BCF9B6}"/>
              </a:ext>
            </a:extLst>
          </p:cNvPr>
          <p:cNvGrpSpPr/>
          <p:nvPr/>
        </p:nvGrpSpPr>
        <p:grpSpPr>
          <a:xfrm>
            <a:off x="3900471" y="4684176"/>
            <a:ext cx="1372154" cy="1014954"/>
            <a:chOff x="3738987" y="2282070"/>
            <a:chExt cx="1446770" cy="1068638"/>
          </a:xfrm>
        </p:grpSpPr>
        <p:sp>
          <p:nvSpPr>
            <p:cNvPr id="58" name="TextBox 23">
              <a:extLst>
                <a:ext uri="{FF2B5EF4-FFF2-40B4-BE49-F238E27FC236}">
                  <a16:creationId xmlns:a16="http://schemas.microsoft.com/office/drawing/2014/main" id="{8225804F-C555-57DC-3109-94C1CD7C0D1B}"/>
                </a:ext>
              </a:extLst>
            </p:cNvPr>
            <p:cNvSpPr txBox="1"/>
            <p:nvPr/>
          </p:nvSpPr>
          <p:spPr>
            <a:xfrm>
              <a:off x="3738987" y="2897030"/>
              <a:ext cx="1446770" cy="45367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Fascicolo Virtuale Appalto</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60" name="Picture 25">
              <a:extLst>
                <a:ext uri="{FF2B5EF4-FFF2-40B4-BE49-F238E27FC236}">
                  <a16:creationId xmlns:a16="http://schemas.microsoft.com/office/drawing/2014/main" id="{622655EF-6CB5-64A3-FDF9-7DEF2AB4473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96669" y="2282070"/>
              <a:ext cx="531407" cy="530658"/>
            </a:xfrm>
            <a:prstGeom prst="rect">
              <a:avLst/>
            </a:prstGeom>
          </p:spPr>
        </p:pic>
      </p:grpSp>
      <p:grpSp>
        <p:nvGrpSpPr>
          <p:cNvPr id="21" name="Group 29">
            <a:extLst>
              <a:ext uri="{FF2B5EF4-FFF2-40B4-BE49-F238E27FC236}">
                <a16:creationId xmlns:a16="http://schemas.microsoft.com/office/drawing/2014/main" id="{9DAF8E25-072D-FBC9-29D0-3F59E6385431}"/>
              </a:ext>
            </a:extLst>
          </p:cNvPr>
          <p:cNvGrpSpPr/>
          <p:nvPr/>
        </p:nvGrpSpPr>
        <p:grpSpPr>
          <a:xfrm>
            <a:off x="2013603" y="3094182"/>
            <a:ext cx="1291257" cy="964843"/>
            <a:chOff x="2008473" y="3084410"/>
            <a:chExt cx="1291257" cy="964843"/>
          </a:xfrm>
        </p:grpSpPr>
        <p:sp>
          <p:nvSpPr>
            <p:cNvPr id="55" name="TextBox 31">
              <a:extLst>
                <a:ext uri="{FF2B5EF4-FFF2-40B4-BE49-F238E27FC236}">
                  <a16:creationId xmlns:a16="http://schemas.microsoft.com/office/drawing/2014/main" id="{015CAC06-0144-35C5-9293-DA92CCC9777D}"/>
                </a:ext>
              </a:extLst>
            </p:cNvPr>
            <p:cNvSpPr txBox="1"/>
            <p:nvPr/>
          </p:nvSpPr>
          <p:spPr>
            <a:xfrm>
              <a:off x="2008473" y="3618366"/>
              <a:ext cx="129125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3C3C3B"/>
                  </a:solidFill>
                  <a:effectLst/>
                  <a:uLnTx/>
                  <a:uFillTx/>
                  <a:latin typeface="+mj-lt"/>
                  <a:ea typeface="+mn-ea"/>
                  <a:cs typeface="Arial" panose="020B0604020202020204" pitchFamily="34" charset="0"/>
                </a:rPr>
                <a:t>Pubblicità a Valore Legale</a:t>
              </a:r>
              <a:endParaRPr kumimoji="0" lang="en-US" sz="1400" b="0" i="0" u="none" strike="noStrike" kern="1200" cap="none" spc="0" normalizeH="0" baseline="0" noProof="0" dirty="0">
                <a:ln>
                  <a:noFill/>
                </a:ln>
                <a:solidFill>
                  <a:srgbClr val="3C3C3B"/>
                </a:solidFill>
                <a:effectLst/>
                <a:uLnTx/>
                <a:uFillTx/>
                <a:latin typeface="+mj-lt"/>
                <a:ea typeface="+mn-ea"/>
                <a:cs typeface="Arial" panose="020B0604020202020204" pitchFamily="34" charset="0"/>
              </a:endParaRPr>
            </a:p>
          </p:txBody>
        </p:sp>
        <p:pic>
          <p:nvPicPr>
            <p:cNvPr id="56" name="Picture 32">
              <a:extLst>
                <a:ext uri="{FF2B5EF4-FFF2-40B4-BE49-F238E27FC236}">
                  <a16:creationId xmlns:a16="http://schemas.microsoft.com/office/drawing/2014/main" id="{9174F32A-8175-F208-8FAE-796DC2FB54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02101" y="3084410"/>
              <a:ext cx="504000" cy="504000"/>
            </a:xfrm>
            <a:prstGeom prst="rect">
              <a:avLst/>
            </a:prstGeom>
          </p:spPr>
        </p:pic>
      </p:grpSp>
      <p:grpSp>
        <p:nvGrpSpPr>
          <p:cNvPr id="22" name="Group 34">
            <a:extLst>
              <a:ext uri="{FF2B5EF4-FFF2-40B4-BE49-F238E27FC236}">
                <a16:creationId xmlns:a16="http://schemas.microsoft.com/office/drawing/2014/main" id="{14343BD1-700D-5CD6-77DF-BFD342EE628C}"/>
              </a:ext>
            </a:extLst>
          </p:cNvPr>
          <p:cNvGrpSpPr/>
          <p:nvPr/>
        </p:nvGrpSpPr>
        <p:grpSpPr>
          <a:xfrm>
            <a:off x="841997" y="4244391"/>
            <a:ext cx="582333" cy="734403"/>
            <a:chOff x="725937" y="3507014"/>
            <a:chExt cx="613999" cy="773246"/>
          </a:xfrm>
        </p:grpSpPr>
        <p:sp>
          <p:nvSpPr>
            <p:cNvPr id="52" name="TextBox 35">
              <a:extLst>
                <a:ext uri="{FF2B5EF4-FFF2-40B4-BE49-F238E27FC236}">
                  <a16:creationId xmlns:a16="http://schemas.microsoft.com/office/drawing/2014/main" id="{B457CA39-1977-EA92-8DB8-2D2633F127BD}"/>
                </a:ext>
              </a:extLst>
            </p:cNvPr>
            <p:cNvSpPr txBox="1"/>
            <p:nvPr/>
          </p:nvSpPr>
          <p:spPr>
            <a:xfrm>
              <a:off x="725937" y="4053421"/>
              <a:ext cx="613999" cy="2268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TED</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53" name="Picture 36">
              <a:extLst>
                <a:ext uri="{FF2B5EF4-FFF2-40B4-BE49-F238E27FC236}">
                  <a16:creationId xmlns:a16="http://schemas.microsoft.com/office/drawing/2014/main" id="{E9684FF1-4BEE-585B-0673-BAB337F115A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67233" y="3507014"/>
              <a:ext cx="531406" cy="530657"/>
            </a:xfrm>
            <a:prstGeom prst="rect">
              <a:avLst/>
            </a:prstGeom>
          </p:spPr>
        </p:pic>
      </p:grpSp>
      <p:grpSp>
        <p:nvGrpSpPr>
          <p:cNvPr id="23" name="Group 38">
            <a:extLst>
              <a:ext uri="{FF2B5EF4-FFF2-40B4-BE49-F238E27FC236}">
                <a16:creationId xmlns:a16="http://schemas.microsoft.com/office/drawing/2014/main" id="{57D4A14B-9C96-BCCC-E216-A7E79EECF80D}"/>
              </a:ext>
            </a:extLst>
          </p:cNvPr>
          <p:cNvGrpSpPr/>
          <p:nvPr/>
        </p:nvGrpSpPr>
        <p:grpSpPr>
          <a:xfrm>
            <a:off x="4675894" y="3094182"/>
            <a:ext cx="1050137" cy="764312"/>
            <a:chOff x="3662833" y="2479691"/>
            <a:chExt cx="1107242" cy="804737"/>
          </a:xfrm>
        </p:grpSpPr>
        <p:sp>
          <p:nvSpPr>
            <p:cNvPr id="50" name="TextBox 39">
              <a:extLst>
                <a:ext uri="{FF2B5EF4-FFF2-40B4-BE49-F238E27FC236}">
                  <a16:creationId xmlns:a16="http://schemas.microsoft.com/office/drawing/2014/main" id="{A0B8FAD6-8F9F-5DDE-33F4-577D0BD3D303}"/>
                </a:ext>
              </a:extLst>
            </p:cNvPr>
            <p:cNvSpPr txBox="1"/>
            <p:nvPr/>
          </p:nvSpPr>
          <p:spPr>
            <a:xfrm>
              <a:off x="3662833" y="3057589"/>
              <a:ext cx="1107242" cy="2268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Anagrafe OE</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51" name="Picture 40">
              <a:extLst>
                <a:ext uri="{FF2B5EF4-FFF2-40B4-BE49-F238E27FC236}">
                  <a16:creationId xmlns:a16="http://schemas.microsoft.com/office/drawing/2014/main" id="{5CAC3480-0BD6-2585-DA44-D5763AE4AD0B}"/>
                </a:ext>
              </a:extLst>
            </p:cNvPr>
            <p:cNvPicPr>
              <a:picLocks noChangeAspect="1"/>
            </p:cNvPicPr>
            <p:nvPr/>
          </p:nvPicPr>
          <p:blipFill>
            <a:blip r:embed="rId7"/>
            <a:stretch>
              <a:fillRect/>
            </a:stretch>
          </p:blipFill>
          <p:spPr>
            <a:xfrm>
              <a:off x="3968505" y="2479691"/>
              <a:ext cx="495899" cy="551194"/>
            </a:xfrm>
            <a:prstGeom prst="rect">
              <a:avLst/>
            </a:prstGeom>
            <a:noFill/>
          </p:spPr>
        </p:pic>
      </p:grpSp>
      <p:grpSp>
        <p:nvGrpSpPr>
          <p:cNvPr id="24" name="Group 41">
            <a:extLst>
              <a:ext uri="{FF2B5EF4-FFF2-40B4-BE49-F238E27FC236}">
                <a16:creationId xmlns:a16="http://schemas.microsoft.com/office/drawing/2014/main" id="{A578C098-36D9-0AEA-B9D8-1289103B175F}"/>
              </a:ext>
            </a:extLst>
          </p:cNvPr>
          <p:cNvGrpSpPr/>
          <p:nvPr/>
        </p:nvGrpSpPr>
        <p:grpSpPr>
          <a:xfrm>
            <a:off x="3565484" y="3094182"/>
            <a:ext cx="802082" cy="773370"/>
            <a:chOff x="2494923" y="2470157"/>
            <a:chExt cx="845698" cy="814274"/>
          </a:xfrm>
        </p:grpSpPr>
        <p:sp>
          <p:nvSpPr>
            <p:cNvPr id="48" name="TextBox 42">
              <a:extLst>
                <a:ext uri="{FF2B5EF4-FFF2-40B4-BE49-F238E27FC236}">
                  <a16:creationId xmlns:a16="http://schemas.microsoft.com/office/drawing/2014/main" id="{22E73942-04D5-296E-CC46-E4A52A1527D9}"/>
                </a:ext>
              </a:extLst>
            </p:cNvPr>
            <p:cNvSpPr txBox="1"/>
            <p:nvPr/>
          </p:nvSpPr>
          <p:spPr>
            <a:xfrm>
              <a:off x="2494923" y="3057592"/>
              <a:ext cx="845698" cy="22683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AUSA</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49" name="Picture 43">
              <a:extLst>
                <a:ext uri="{FF2B5EF4-FFF2-40B4-BE49-F238E27FC236}">
                  <a16:creationId xmlns:a16="http://schemas.microsoft.com/office/drawing/2014/main" id="{24824C15-358B-3398-4F42-92797832053D}"/>
                </a:ext>
              </a:extLst>
            </p:cNvPr>
            <p:cNvPicPr>
              <a:picLocks noChangeAspect="1"/>
            </p:cNvPicPr>
            <p:nvPr/>
          </p:nvPicPr>
          <p:blipFill>
            <a:blip r:embed="rId7"/>
            <a:stretch>
              <a:fillRect/>
            </a:stretch>
          </p:blipFill>
          <p:spPr>
            <a:xfrm>
              <a:off x="2669823" y="2470157"/>
              <a:ext cx="495899" cy="551194"/>
            </a:xfrm>
            <a:prstGeom prst="rect">
              <a:avLst/>
            </a:prstGeom>
            <a:noFill/>
          </p:spPr>
        </p:pic>
      </p:grpSp>
      <p:cxnSp>
        <p:nvCxnSpPr>
          <p:cNvPr id="25" name="Straight Arrow Connector 44">
            <a:extLst>
              <a:ext uri="{FF2B5EF4-FFF2-40B4-BE49-F238E27FC236}">
                <a16:creationId xmlns:a16="http://schemas.microsoft.com/office/drawing/2014/main" id="{83EB3115-A3D5-B00E-A462-81784C4591D7}"/>
              </a:ext>
            </a:extLst>
          </p:cNvPr>
          <p:cNvCxnSpPr>
            <a:cxnSpLocks/>
          </p:cNvCxnSpPr>
          <p:nvPr/>
        </p:nvCxnSpPr>
        <p:spPr bwMode="auto">
          <a:xfrm flipH="1" flipV="1">
            <a:off x="8961583" y="4389113"/>
            <a:ext cx="6980" cy="631404"/>
          </a:xfrm>
          <a:prstGeom prst="straightConnector1">
            <a:avLst/>
          </a:prstGeom>
          <a:solidFill>
            <a:schemeClr val="accent1"/>
          </a:solidFill>
          <a:ln w="9525" cap="flat" cmpd="sng" algn="ctr">
            <a:solidFill>
              <a:schemeClr val="tx1"/>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45">
            <a:extLst>
              <a:ext uri="{FF2B5EF4-FFF2-40B4-BE49-F238E27FC236}">
                <a16:creationId xmlns:a16="http://schemas.microsoft.com/office/drawing/2014/main" id="{43501C14-EF90-C8C6-CE2A-3B9EC8F57357}"/>
              </a:ext>
            </a:extLst>
          </p:cNvPr>
          <p:cNvCxnSpPr>
            <a:cxnSpLocks/>
          </p:cNvCxnSpPr>
          <p:nvPr/>
        </p:nvCxnSpPr>
        <p:spPr bwMode="auto">
          <a:xfrm>
            <a:off x="7234328" y="5261415"/>
            <a:ext cx="1404000" cy="1581"/>
          </a:xfrm>
          <a:prstGeom prst="straightConnector1">
            <a:avLst/>
          </a:prstGeom>
          <a:solidFill>
            <a:schemeClr val="accent1"/>
          </a:solidFill>
          <a:ln w="9525" cap="flat" cmpd="sng" algn="ctr">
            <a:solidFill>
              <a:schemeClr val="tx1"/>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Arrow Connector 46">
            <a:extLst>
              <a:ext uri="{FF2B5EF4-FFF2-40B4-BE49-F238E27FC236}">
                <a16:creationId xmlns:a16="http://schemas.microsoft.com/office/drawing/2014/main" id="{8960254D-11C4-78A5-42A1-CF6DBBBF606E}"/>
              </a:ext>
            </a:extLst>
          </p:cNvPr>
          <p:cNvCxnSpPr>
            <a:cxnSpLocks/>
          </p:cNvCxnSpPr>
          <p:nvPr/>
        </p:nvCxnSpPr>
        <p:spPr bwMode="auto">
          <a:xfrm flipV="1">
            <a:off x="7269203" y="4400539"/>
            <a:ext cx="1476000" cy="693203"/>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8" name="Group 47">
            <a:extLst>
              <a:ext uri="{FF2B5EF4-FFF2-40B4-BE49-F238E27FC236}">
                <a16:creationId xmlns:a16="http://schemas.microsoft.com/office/drawing/2014/main" id="{03DFCF64-5017-8735-AB90-91DA2FE47EB6}"/>
              </a:ext>
            </a:extLst>
          </p:cNvPr>
          <p:cNvGrpSpPr/>
          <p:nvPr/>
        </p:nvGrpSpPr>
        <p:grpSpPr>
          <a:xfrm>
            <a:off x="7977602" y="3051640"/>
            <a:ext cx="1966387" cy="1208786"/>
            <a:chOff x="-1698835" y="3412996"/>
            <a:chExt cx="2073316" cy="1272722"/>
          </a:xfrm>
        </p:grpSpPr>
        <p:sp>
          <p:nvSpPr>
            <p:cNvPr id="45" name="TextBox 48">
              <a:extLst>
                <a:ext uri="{FF2B5EF4-FFF2-40B4-BE49-F238E27FC236}">
                  <a16:creationId xmlns:a16="http://schemas.microsoft.com/office/drawing/2014/main" id="{F96E4650-C0B5-F2B9-B197-04D4F9B4A2C0}"/>
                </a:ext>
              </a:extLst>
            </p:cNvPr>
            <p:cNvSpPr txBox="1"/>
            <p:nvPr/>
          </p:nvSpPr>
          <p:spPr>
            <a:xfrm>
              <a:off x="-1698835" y="4005201"/>
              <a:ext cx="2073316" cy="68051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Piattaforma di Approvvigionamento Digitale</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46" name="Picture 49">
              <a:extLst>
                <a:ext uri="{FF2B5EF4-FFF2-40B4-BE49-F238E27FC236}">
                  <a16:creationId xmlns:a16="http://schemas.microsoft.com/office/drawing/2014/main" id="{51F79991-626D-FE72-6178-8A67FC4F7A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7881" y="3412996"/>
              <a:ext cx="531407" cy="530658"/>
            </a:xfrm>
            <a:prstGeom prst="rect">
              <a:avLst/>
            </a:prstGeom>
          </p:spPr>
        </p:pic>
      </p:grpSp>
      <p:grpSp>
        <p:nvGrpSpPr>
          <p:cNvPr id="29" name="Group 51">
            <a:extLst>
              <a:ext uri="{FF2B5EF4-FFF2-40B4-BE49-F238E27FC236}">
                <a16:creationId xmlns:a16="http://schemas.microsoft.com/office/drawing/2014/main" id="{02E369A7-D858-35BB-00D0-CE306E75EE40}"/>
              </a:ext>
            </a:extLst>
          </p:cNvPr>
          <p:cNvGrpSpPr/>
          <p:nvPr/>
        </p:nvGrpSpPr>
        <p:grpSpPr>
          <a:xfrm>
            <a:off x="8070488" y="5020521"/>
            <a:ext cx="1789171" cy="950959"/>
            <a:chOff x="-476128" y="3507014"/>
            <a:chExt cx="1886464" cy="1001256"/>
          </a:xfrm>
        </p:grpSpPr>
        <p:sp>
          <p:nvSpPr>
            <p:cNvPr id="42" name="TextBox 52">
              <a:extLst>
                <a:ext uri="{FF2B5EF4-FFF2-40B4-BE49-F238E27FC236}">
                  <a16:creationId xmlns:a16="http://schemas.microsoft.com/office/drawing/2014/main" id="{98BCCD00-B510-F950-D4B5-2AFF70059995}"/>
                </a:ext>
              </a:extLst>
            </p:cNvPr>
            <p:cNvSpPr txBox="1"/>
            <p:nvPr/>
          </p:nvSpPr>
          <p:spPr>
            <a:xfrm>
              <a:off x="-476128" y="4053421"/>
              <a:ext cx="1886464" cy="45484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Piattaforma Digitale Nazionale Dati</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43" name="Picture 53">
              <a:extLst>
                <a:ext uri="{FF2B5EF4-FFF2-40B4-BE49-F238E27FC236}">
                  <a16:creationId xmlns:a16="http://schemas.microsoft.com/office/drawing/2014/main" id="{89809086-3877-8347-E4F8-B19BAE2EF93D}"/>
                </a:ext>
              </a:extLst>
            </p:cNvPr>
            <p:cNvPicPr>
              <a:picLocks noChangeAspect="1"/>
            </p:cNvPicPr>
            <p:nvPr/>
          </p:nvPicPr>
          <p:blipFill>
            <a:blip r:embed="rId6"/>
            <a:stretch>
              <a:fillRect/>
            </a:stretch>
          </p:blipFill>
          <p:spPr>
            <a:xfrm>
              <a:off x="205168" y="3507014"/>
              <a:ext cx="523869" cy="518115"/>
            </a:xfrm>
            <a:prstGeom prst="rect">
              <a:avLst/>
            </a:prstGeom>
            <a:noFill/>
          </p:spPr>
        </p:pic>
        <p:sp>
          <p:nvSpPr>
            <p:cNvPr id="44" name="Rectangle: Rounded Corners 54">
              <a:extLst>
                <a:ext uri="{FF2B5EF4-FFF2-40B4-BE49-F238E27FC236}">
                  <a16:creationId xmlns:a16="http://schemas.microsoft.com/office/drawing/2014/main" id="{255E3000-BC25-3E84-68B8-A7B89E13773D}"/>
                </a:ext>
              </a:extLst>
            </p:cNvPr>
            <p:cNvSpPr/>
            <p:nvPr/>
          </p:nvSpPr>
          <p:spPr bwMode="auto">
            <a:xfrm>
              <a:off x="315180" y="3618717"/>
              <a:ext cx="303844" cy="294708"/>
            </a:xfrm>
            <a:prstGeom prst="roundRect">
              <a:avLst>
                <a:gd name="adj" fmla="val 13847"/>
              </a:avLst>
            </a:prstGeom>
            <a:solidFill>
              <a:srgbClr val="E5EFF9"/>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sp>
        <p:nvSpPr>
          <p:cNvPr id="30" name="TextBox 57">
            <a:extLst>
              <a:ext uri="{FF2B5EF4-FFF2-40B4-BE49-F238E27FC236}">
                <a16:creationId xmlns:a16="http://schemas.microsoft.com/office/drawing/2014/main" id="{144E6F40-85B2-BB01-9E51-29D334F632EB}"/>
              </a:ext>
            </a:extLst>
          </p:cNvPr>
          <p:cNvSpPr txBox="1"/>
          <p:nvPr/>
        </p:nvSpPr>
        <p:spPr>
          <a:xfrm>
            <a:off x="10093764" y="4796010"/>
            <a:ext cx="1489678" cy="523220"/>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PA / Stazione Appaltante</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nvGrpSpPr>
          <p:cNvPr id="31" name="Group 58">
            <a:extLst>
              <a:ext uri="{FF2B5EF4-FFF2-40B4-BE49-F238E27FC236}">
                <a16:creationId xmlns:a16="http://schemas.microsoft.com/office/drawing/2014/main" id="{0FEABEED-3E9B-69FF-DADD-110B7E505AA1}"/>
              </a:ext>
            </a:extLst>
          </p:cNvPr>
          <p:cNvGrpSpPr/>
          <p:nvPr/>
        </p:nvGrpSpPr>
        <p:grpSpPr>
          <a:xfrm>
            <a:off x="10217798" y="3034964"/>
            <a:ext cx="1241610" cy="1019029"/>
            <a:chOff x="10403586" y="2068721"/>
            <a:chExt cx="1241610" cy="1019029"/>
          </a:xfrm>
        </p:grpSpPr>
        <p:pic>
          <p:nvPicPr>
            <p:cNvPr id="40" name="Picture 59">
              <a:extLst>
                <a:ext uri="{FF2B5EF4-FFF2-40B4-BE49-F238E27FC236}">
                  <a16:creationId xmlns:a16="http://schemas.microsoft.com/office/drawing/2014/main" id="{5179584F-30B3-B53A-95BC-3A458C7EC29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774327" y="2068721"/>
              <a:ext cx="500129" cy="500835"/>
            </a:xfrm>
            <a:prstGeom prst="rect">
              <a:avLst/>
            </a:prstGeom>
          </p:spPr>
        </p:pic>
        <p:sp>
          <p:nvSpPr>
            <p:cNvPr id="41" name="TextBox 60">
              <a:extLst>
                <a:ext uri="{FF2B5EF4-FFF2-40B4-BE49-F238E27FC236}">
                  <a16:creationId xmlns:a16="http://schemas.microsoft.com/office/drawing/2014/main" id="{1A020B00-363D-6839-5B7C-477948E9B189}"/>
                </a:ext>
              </a:extLst>
            </p:cNvPr>
            <p:cNvSpPr txBox="1"/>
            <p:nvPr/>
          </p:nvSpPr>
          <p:spPr>
            <a:xfrm>
              <a:off x="10403586" y="2564530"/>
              <a:ext cx="12416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Operatore Economico</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cxnSp>
        <p:nvCxnSpPr>
          <p:cNvPr id="32" name="Connector: Curved 61">
            <a:extLst>
              <a:ext uri="{FF2B5EF4-FFF2-40B4-BE49-F238E27FC236}">
                <a16:creationId xmlns:a16="http://schemas.microsoft.com/office/drawing/2014/main" id="{CE7C6496-6D62-B33C-7A50-F8EDA8FE8189}"/>
              </a:ext>
            </a:extLst>
          </p:cNvPr>
          <p:cNvCxnSpPr>
            <a:cxnSpLocks/>
          </p:cNvCxnSpPr>
          <p:nvPr/>
        </p:nvCxnSpPr>
        <p:spPr bwMode="auto">
          <a:xfrm rot="5400000">
            <a:off x="9829039" y="3620238"/>
            <a:ext cx="323464" cy="828000"/>
          </a:xfrm>
          <a:prstGeom prst="curvedConnector2">
            <a:avLst/>
          </a:prstGeom>
          <a:solidFill>
            <a:schemeClr val="accent1"/>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3" name="Connector: Curved 62">
            <a:extLst>
              <a:ext uri="{FF2B5EF4-FFF2-40B4-BE49-F238E27FC236}">
                <a16:creationId xmlns:a16="http://schemas.microsoft.com/office/drawing/2014/main" id="{EEFC1090-3748-02B6-3CAE-DCDE3667B22B}"/>
              </a:ext>
            </a:extLst>
          </p:cNvPr>
          <p:cNvCxnSpPr>
            <a:cxnSpLocks/>
          </p:cNvCxnSpPr>
          <p:nvPr/>
        </p:nvCxnSpPr>
        <p:spPr bwMode="auto">
          <a:xfrm rot="10800000">
            <a:off x="9296336" y="4390384"/>
            <a:ext cx="936000" cy="432000"/>
          </a:xfrm>
          <a:prstGeom prst="curvedConnector2">
            <a:avLst/>
          </a:prstGeom>
          <a:solidFill>
            <a:schemeClr val="accent1"/>
          </a:solidFill>
          <a:ln w="9525" cap="flat" cmpd="sng" algn="ctr">
            <a:solidFill>
              <a:schemeClr val="tx1"/>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34" name="Group 94">
            <a:extLst>
              <a:ext uri="{FF2B5EF4-FFF2-40B4-BE49-F238E27FC236}">
                <a16:creationId xmlns:a16="http://schemas.microsoft.com/office/drawing/2014/main" id="{1A11B934-A7EF-23B0-FE29-FBA18DF16CCA}"/>
              </a:ext>
            </a:extLst>
          </p:cNvPr>
          <p:cNvGrpSpPr/>
          <p:nvPr/>
        </p:nvGrpSpPr>
        <p:grpSpPr>
          <a:xfrm>
            <a:off x="5962800" y="3102133"/>
            <a:ext cx="1050137" cy="795089"/>
            <a:chOff x="3662833" y="2479691"/>
            <a:chExt cx="1107242" cy="837142"/>
          </a:xfrm>
        </p:grpSpPr>
        <p:sp>
          <p:nvSpPr>
            <p:cNvPr id="37" name="TextBox 95">
              <a:extLst>
                <a:ext uri="{FF2B5EF4-FFF2-40B4-BE49-F238E27FC236}">
                  <a16:creationId xmlns:a16="http://schemas.microsoft.com/office/drawing/2014/main" id="{3A5FED40-1BA9-91F8-8D95-20FACF78ADA6}"/>
                </a:ext>
              </a:extLst>
            </p:cNvPr>
            <p:cNvSpPr txBox="1"/>
            <p:nvPr/>
          </p:nvSpPr>
          <p:spPr>
            <a:xfrm>
              <a:off x="3662833" y="3057589"/>
              <a:ext cx="1107242" cy="2592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3C3C3B"/>
                  </a:solidFill>
                  <a:effectLst/>
                  <a:uLnTx/>
                  <a:uFillTx/>
                  <a:latin typeface="+mj-lt"/>
                  <a:ea typeface="+mn-ea"/>
                  <a:cs typeface="Arial" panose="020B0604020202020204" pitchFamily="34" charset="0"/>
                </a:rPr>
                <a:t>BDNCP</a:t>
              </a:r>
              <a:endParaRPr kumimoji="0" lang="en-US" sz="1600" b="1"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39" name="Picture 96">
              <a:extLst>
                <a:ext uri="{FF2B5EF4-FFF2-40B4-BE49-F238E27FC236}">
                  <a16:creationId xmlns:a16="http://schemas.microsoft.com/office/drawing/2014/main" id="{BD910846-BCD1-37D1-600F-B64462B9745B}"/>
                </a:ext>
              </a:extLst>
            </p:cNvPr>
            <p:cNvPicPr>
              <a:picLocks noChangeAspect="1"/>
            </p:cNvPicPr>
            <p:nvPr/>
          </p:nvPicPr>
          <p:blipFill>
            <a:blip r:embed="rId7"/>
            <a:stretch>
              <a:fillRect/>
            </a:stretch>
          </p:blipFill>
          <p:spPr>
            <a:xfrm>
              <a:off x="3968505" y="2479691"/>
              <a:ext cx="495899" cy="551194"/>
            </a:xfrm>
            <a:prstGeom prst="rect">
              <a:avLst/>
            </a:prstGeom>
            <a:noFill/>
          </p:spPr>
        </p:pic>
      </p:grpSp>
      <p:grpSp>
        <p:nvGrpSpPr>
          <p:cNvPr id="5" name="Group 4">
            <a:extLst>
              <a:ext uri="{FF2B5EF4-FFF2-40B4-BE49-F238E27FC236}">
                <a16:creationId xmlns:a16="http://schemas.microsoft.com/office/drawing/2014/main" id="{88C87223-540F-6ECE-6ED8-AB0F720F41CC}"/>
              </a:ext>
            </a:extLst>
          </p:cNvPr>
          <p:cNvGrpSpPr/>
          <p:nvPr/>
        </p:nvGrpSpPr>
        <p:grpSpPr>
          <a:xfrm>
            <a:off x="547586" y="5126724"/>
            <a:ext cx="1171154" cy="966015"/>
            <a:chOff x="547586" y="5126724"/>
            <a:chExt cx="1171154" cy="966015"/>
          </a:xfrm>
        </p:grpSpPr>
        <p:sp>
          <p:nvSpPr>
            <p:cNvPr id="11" name="TextBox 4">
              <a:extLst>
                <a:ext uri="{FF2B5EF4-FFF2-40B4-BE49-F238E27FC236}">
                  <a16:creationId xmlns:a16="http://schemas.microsoft.com/office/drawing/2014/main" id="{B4D0C019-AECB-D24A-844C-84A7ED19AC1E}"/>
                </a:ext>
              </a:extLst>
            </p:cNvPr>
            <p:cNvSpPr txBox="1"/>
            <p:nvPr/>
          </p:nvSpPr>
          <p:spPr>
            <a:xfrm>
              <a:off x="547586" y="5569519"/>
              <a:ext cx="117115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a:ln>
                    <a:noFill/>
                  </a:ln>
                  <a:solidFill>
                    <a:srgbClr val="3C3C3B"/>
                  </a:solidFill>
                  <a:effectLst/>
                  <a:uLnTx/>
                  <a:uFillTx/>
                  <a:latin typeface="+mj-lt"/>
                  <a:ea typeface="+mn-ea"/>
                  <a:cs typeface="Arial" panose="020B0604020202020204" pitchFamily="34" charset="0"/>
                </a:rPr>
                <a:t>Enti certificanti</a:t>
              </a:r>
              <a:endParaRPr kumimoji="0" lang="en-US" sz="14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pic>
          <p:nvPicPr>
            <p:cNvPr id="35" name="Picture 2" descr="Museum">
              <a:extLst>
                <a:ext uri="{FF2B5EF4-FFF2-40B4-BE49-F238E27FC236}">
                  <a16:creationId xmlns:a16="http://schemas.microsoft.com/office/drawing/2014/main" id="{78D9CD27-1284-7898-926A-5290D251DE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163" y="5126724"/>
              <a:ext cx="432000"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2" descr="Museum">
            <a:extLst>
              <a:ext uri="{FF2B5EF4-FFF2-40B4-BE49-F238E27FC236}">
                <a16:creationId xmlns:a16="http://schemas.microsoft.com/office/drawing/2014/main" id="{853E5F48-7758-D60F-2956-0331882003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6603" y="4293062"/>
            <a:ext cx="504000" cy="504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6">
            <a:extLst>
              <a:ext uri="{FF2B5EF4-FFF2-40B4-BE49-F238E27FC236}">
                <a16:creationId xmlns:a16="http://schemas.microsoft.com/office/drawing/2014/main" id="{18C4BE87-F671-6BF3-4393-382D132CBFF9}"/>
              </a:ext>
            </a:extLst>
          </p:cNvPr>
          <p:cNvCxnSpPr>
            <a:cxnSpLocks/>
          </p:cNvCxnSpPr>
          <p:nvPr/>
        </p:nvCxnSpPr>
        <p:spPr bwMode="auto">
          <a:xfrm flipV="1">
            <a:off x="1396746" y="4487552"/>
            <a:ext cx="541994" cy="2303"/>
          </a:xfrm>
          <a:prstGeom prst="straightConnector1">
            <a:avLst/>
          </a:prstGeom>
          <a:solidFill>
            <a:schemeClr val="accent1"/>
          </a:solidFill>
          <a:ln w="9525" cap="flat" cmpd="sng" algn="ctr">
            <a:solidFill>
              <a:schemeClr val="tx1"/>
            </a:solidFill>
            <a:prstDash val="solid"/>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Arrow Connector 7">
            <a:extLst>
              <a:ext uri="{FF2B5EF4-FFF2-40B4-BE49-F238E27FC236}">
                <a16:creationId xmlns:a16="http://schemas.microsoft.com/office/drawing/2014/main" id="{13A8DADD-DD24-3241-1EB0-3BAA7FF3950C}"/>
              </a:ext>
            </a:extLst>
          </p:cNvPr>
          <p:cNvCxnSpPr>
            <a:cxnSpLocks/>
          </p:cNvCxnSpPr>
          <p:nvPr/>
        </p:nvCxnSpPr>
        <p:spPr bwMode="auto">
          <a:xfrm flipH="1">
            <a:off x="1396746" y="5361454"/>
            <a:ext cx="541994" cy="0"/>
          </a:xfrm>
          <a:prstGeom prst="straightConnector1">
            <a:avLst/>
          </a:prstGeom>
          <a:ln w="9525" cap="flat" cmpd="sng" algn="ctr">
            <a:solidFill>
              <a:schemeClr val="tx1"/>
            </a:solidFill>
            <a:prstDash val="solid"/>
            <a:round/>
            <a:headEnd type="triangle" w="med" len="med"/>
            <a:tailEnd type="triangl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tx1"/>
          </a:fontRef>
        </p:style>
      </p:cxnSp>
      <p:sp>
        <p:nvSpPr>
          <p:cNvPr id="59" name="Title 58">
            <a:extLst>
              <a:ext uri="{FF2B5EF4-FFF2-40B4-BE49-F238E27FC236}">
                <a16:creationId xmlns:a16="http://schemas.microsoft.com/office/drawing/2014/main" id="{CA41BD50-AEC9-BF18-FD7D-846BE5BCF9F2}"/>
              </a:ext>
            </a:extLst>
          </p:cNvPr>
          <p:cNvSpPr>
            <a:spLocks noGrp="1"/>
          </p:cNvSpPr>
          <p:nvPr>
            <p:ph type="ctrTitle"/>
          </p:nvPr>
        </p:nvSpPr>
        <p:spPr/>
        <p:txBody>
          <a:bodyPr>
            <a:normAutofit/>
          </a:bodyPr>
          <a:lstStyle/>
          <a:p>
            <a:r>
              <a:rPr lang="it-IT" dirty="0"/>
              <a:t>Digitalizzazione: Ecosistema nazionale di approvvigionamento digitale</a:t>
            </a:r>
          </a:p>
        </p:txBody>
      </p:sp>
      <p:sp>
        <p:nvSpPr>
          <p:cNvPr id="8" name="Slide Number Placeholder 7">
            <a:extLst>
              <a:ext uri="{FF2B5EF4-FFF2-40B4-BE49-F238E27FC236}">
                <a16:creationId xmlns:a16="http://schemas.microsoft.com/office/drawing/2014/main" id="{F38CAA1D-4BB0-C970-2A3B-2FD802CA52B1}"/>
              </a:ext>
            </a:extLst>
          </p:cNvPr>
          <p:cNvSpPr>
            <a:spLocks noGrp="1"/>
          </p:cNvSpPr>
          <p:nvPr>
            <p:ph type="sldNum" sz="quarter" idx="10"/>
          </p:nvPr>
        </p:nvSpPr>
        <p:spPr/>
        <p:txBody>
          <a:bodyPr/>
          <a:lstStyle/>
          <a:p>
            <a:pPr>
              <a:defRPr/>
            </a:pPr>
            <a:fld id="{7180326F-E721-41DD-ABF0-E30673304D32}" type="slidenum">
              <a:rPr lang="it-IT" altLang="it-IT" smtClean="0"/>
              <a:pPr>
                <a:defRPr/>
              </a:pPr>
              <a:t>34</a:t>
            </a:fld>
            <a:endParaRPr lang="it-IT" altLang="it-IT"/>
          </a:p>
        </p:txBody>
      </p:sp>
    </p:spTree>
    <p:extLst>
      <p:ext uri="{BB962C8B-B14F-4D97-AF65-F5344CB8AC3E}">
        <p14:creationId xmlns:p14="http://schemas.microsoft.com/office/powerpoint/2010/main" val="4063546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82DA37E-A872-8334-E78E-1A33E2019DA5}"/>
              </a:ext>
            </a:extLst>
          </p:cNvPr>
          <p:cNvCxnSpPr>
            <a:cxnSpLocks/>
          </p:cNvCxnSpPr>
          <p:nvPr/>
        </p:nvCxnSpPr>
        <p:spPr>
          <a:xfrm flipH="1">
            <a:off x="1847795" y="4370705"/>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grpSp>
        <p:nvGrpSpPr>
          <p:cNvPr id="109" name="Group 108">
            <a:extLst>
              <a:ext uri="{FF2B5EF4-FFF2-40B4-BE49-F238E27FC236}">
                <a16:creationId xmlns:a16="http://schemas.microsoft.com/office/drawing/2014/main" id="{3C4E1199-D719-CC6B-799A-7C8E828BEE1E}"/>
              </a:ext>
            </a:extLst>
          </p:cNvPr>
          <p:cNvGrpSpPr/>
          <p:nvPr/>
        </p:nvGrpSpPr>
        <p:grpSpPr>
          <a:xfrm>
            <a:off x="895486" y="3159375"/>
            <a:ext cx="2704730" cy="2962660"/>
            <a:chOff x="931372" y="3383026"/>
            <a:chExt cx="2704730" cy="2962660"/>
          </a:xfrm>
        </p:grpSpPr>
        <p:pic>
          <p:nvPicPr>
            <p:cNvPr id="119" name="Picture 118">
              <a:extLst>
                <a:ext uri="{FF2B5EF4-FFF2-40B4-BE49-F238E27FC236}">
                  <a16:creationId xmlns:a16="http://schemas.microsoft.com/office/drawing/2014/main" id="{987DFB89-7DE7-6D24-40E0-1CF5FD4EA20B}"/>
                </a:ext>
              </a:extLst>
            </p:cNvPr>
            <p:cNvPicPr>
              <a:picLocks noChangeAspect="1"/>
            </p:cNvPicPr>
            <p:nvPr/>
          </p:nvPicPr>
          <p:blipFill>
            <a:blip r:embed="rId3"/>
            <a:stretch>
              <a:fillRect/>
            </a:stretch>
          </p:blipFill>
          <p:spPr>
            <a:xfrm>
              <a:off x="2959616" y="3383026"/>
              <a:ext cx="621053" cy="648231"/>
            </a:xfrm>
            <a:prstGeom prst="rect">
              <a:avLst/>
            </a:prstGeom>
          </p:spPr>
        </p:pic>
        <p:grpSp>
          <p:nvGrpSpPr>
            <p:cNvPr id="120" name="Group 119">
              <a:extLst>
                <a:ext uri="{FF2B5EF4-FFF2-40B4-BE49-F238E27FC236}">
                  <a16:creationId xmlns:a16="http://schemas.microsoft.com/office/drawing/2014/main" id="{C31C132D-0399-9155-A0AC-0FCCCB261F09}"/>
                </a:ext>
              </a:extLst>
            </p:cNvPr>
            <p:cNvGrpSpPr/>
            <p:nvPr/>
          </p:nvGrpSpPr>
          <p:grpSpPr>
            <a:xfrm>
              <a:off x="932482" y="3385645"/>
              <a:ext cx="2663451" cy="2960041"/>
              <a:chOff x="689061" y="3249502"/>
              <a:chExt cx="2382038" cy="2281317"/>
            </a:xfrm>
          </p:grpSpPr>
          <p:sp>
            <p:nvSpPr>
              <p:cNvPr id="169" name="Freeform: Shape 168">
                <a:extLst>
                  <a:ext uri="{FF2B5EF4-FFF2-40B4-BE49-F238E27FC236}">
                    <a16:creationId xmlns:a16="http://schemas.microsoft.com/office/drawing/2014/main" id="{ED3617C0-7B97-78E6-EB8E-EDF4C6868D5C}"/>
                  </a:ext>
                </a:extLst>
              </p:cNvPr>
              <p:cNvSpPr/>
              <p:nvPr/>
            </p:nvSpPr>
            <p:spPr>
              <a:xfrm>
                <a:off x="689061" y="3756694"/>
                <a:ext cx="2381301" cy="1774125"/>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solidFill>
                <a:schemeClr val="bg1"/>
              </a:solidFill>
              <a:ln>
                <a:noFill/>
              </a:ln>
              <a:effectLst>
                <a:outerShdw blurRad="228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ctr">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C3C3B">
                      <a:lumMod val="65000"/>
                      <a:lumOff val="35000"/>
                    </a:srgbClr>
                  </a:solidFill>
                  <a:effectLst/>
                  <a:uLnTx/>
                  <a:uFillTx/>
                  <a:latin typeface="+mj-lt"/>
                  <a:ea typeface="+mn-ea"/>
                  <a:cs typeface="Arial" panose="020B0604020202020204" pitchFamily="34" charset="0"/>
                </a:endParaRPr>
              </a:p>
            </p:txBody>
          </p:sp>
          <p:sp>
            <p:nvSpPr>
              <p:cNvPr id="170" name="Freeform: Shape 169">
                <a:extLst>
                  <a:ext uri="{FF2B5EF4-FFF2-40B4-BE49-F238E27FC236}">
                    <a16:creationId xmlns:a16="http://schemas.microsoft.com/office/drawing/2014/main" id="{5A193E9E-D49A-6CAE-20F6-C1C17811A20B}"/>
                  </a:ext>
                </a:extLst>
              </p:cNvPr>
              <p:cNvSpPr/>
              <p:nvPr/>
            </p:nvSpPr>
            <p:spPr>
              <a:xfrm>
                <a:off x="689798" y="3249502"/>
                <a:ext cx="2381301" cy="549358"/>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274320" rtlCol="0" anchor="ctr">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grpSp>
        <p:sp>
          <p:nvSpPr>
            <p:cNvPr id="121" name="TextBox 44">
              <a:extLst>
                <a:ext uri="{FF2B5EF4-FFF2-40B4-BE49-F238E27FC236}">
                  <a16:creationId xmlns:a16="http://schemas.microsoft.com/office/drawing/2014/main" id="{9F67C2F9-7DC3-E2CD-F236-6AEF4F993329}"/>
                </a:ext>
              </a:extLst>
            </p:cNvPr>
            <p:cNvSpPr txBox="1"/>
            <p:nvPr/>
          </p:nvSpPr>
          <p:spPr>
            <a:xfrm>
              <a:off x="931372" y="3449378"/>
              <a:ext cx="2697401" cy="58477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FFFFFF"/>
                  </a:solidFill>
                  <a:effectLst/>
                  <a:uLnTx/>
                  <a:uFillTx/>
                  <a:latin typeface="+mj-lt"/>
                  <a:ea typeface="+mn-ea"/>
                  <a:cs typeface="Arial" panose="020B0604020202020204" pitchFamily="34" charset="0"/>
                </a:rPr>
                <a:t>52 Componenti certificate </a:t>
              </a:r>
              <a:r>
                <a:rPr kumimoji="0" lang="it-IT" sz="1600" b="0" i="0" u="none" strike="noStrike" kern="1200" cap="none" spc="0" normalizeH="0" baseline="0" noProof="0">
                  <a:ln>
                    <a:noFill/>
                  </a:ln>
                  <a:solidFill>
                    <a:srgbClr val="FFFFFF"/>
                  </a:solidFill>
                  <a:effectLst/>
                  <a:uLnTx/>
                  <a:uFillTx/>
                  <a:latin typeface="+mj-lt"/>
                  <a:ea typeface="+mn-ea"/>
                  <a:cs typeface="Arial" panose="020B0604020202020204" pitchFamily="34" charset="0"/>
                </a:rPr>
                <a:t>per famiglie di funzionalità</a:t>
              </a:r>
            </a:p>
          </p:txBody>
        </p:sp>
        <p:sp>
          <p:nvSpPr>
            <p:cNvPr id="122" name="TextBox 45">
              <a:extLst>
                <a:ext uri="{FF2B5EF4-FFF2-40B4-BE49-F238E27FC236}">
                  <a16:creationId xmlns:a16="http://schemas.microsoft.com/office/drawing/2014/main" id="{11A25348-3580-3CD9-8338-86209426019D}"/>
                </a:ext>
              </a:extLst>
            </p:cNvPr>
            <p:cNvSpPr txBox="1"/>
            <p:nvPr/>
          </p:nvSpPr>
          <p:spPr>
            <a:xfrm>
              <a:off x="1623061" y="4179676"/>
              <a:ext cx="2013041" cy="204158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4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Pianificazione (15)</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Pubblicazione (42)</a:t>
              </a:r>
              <a:endParaRPr kumimoji="0" lang="en-US"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Affidamento (39)</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Aggiudicazione (45)</a:t>
              </a:r>
            </a:p>
            <a:p>
              <a:pPr marL="0" marR="0" lvl="0" indent="0" algn="l" defTabSz="914400" rtl="0" eaLnBrk="1" fontAlgn="auto" latinLnBrk="0" hangingPunct="1">
                <a:lnSpc>
                  <a:spcPct val="100000"/>
                </a:lnSpc>
                <a:spcBef>
                  <a:spcPts val="0"/>
                </a:spcBef>
                <a:spcAft>
                  <a:spcPts val="14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Esecuzione (34)</a:t>
              </a:r>
            </a:p>
          </p:txBody>
        </p:sp>
        <p:grpSp>
          <p:nvGrpSpPr>
            <p:cNvPr id="123" name="Group 122">
              <a:extLst>
                <a:ext uri="{FF2B5EF4-FFF2-40B4-BE49-F238E27FC236}">
                  <a16:creationId xmlns:a16="http://schemas.microsoft.com/office/drawing/2014/main" id="{39156D55-4A5C-CD6A-0E97-700BA3239B15}"/>
                </a:ext>
              </a:extLst>
            </p:cNvPr>
            <p:cNvGrpSpPr>
              <a:grpSpLocks noChangeAspect="1"/>
            </p:cNvGrpSpPr>
            <p:nvPr/>
          </p:nvGrpSpPr>
          <p:grpSpPr bwMode="auto">
            <a:xfrm>
              <a:off x="1211154" y="4631668"/>
              <a:ext cx="261567" cy="275794"/>
              <a:chOff x="1743075" y="152400"/>
              <a:chExt cx="558801" cy="561975"/>
            </a:xfrm>
            <a:solidFill>
              <a:srgbClr val="156082"/>
            </a:solidFill>
          </p:grpSpPr>
          <p:sp>
            <p:nvSpPr>
              <p:cNvPr id="163" name="Freeform 9">
                <a:extLst>
                  <a:ext uri="{FF2B5EF4-FFF2-40B4-BE49-F238E27FC236}">
                    <a16:creationId xmlns:a16="http://schemas.microsoft.com/office/drawing/2014/main" id="{78BB204E-A046-41B4-DCC1-729C5965A465}"/>
                  </a:ext>
                </a:extLst>
              </p:cNvPr>
              <p:cNvSpPr>
                <a:spLocks/>
              </p:cNvSpPr>
              <p:nvPr/>
            </p:nvSpPr>
            <p:spPr bwMode="auto">
              <a:xfrm>
                <a:off x="1830388" y="568325"/>
                <a:ext cx="196850" cy="22225"/>
              </a:xfrm>
              <a:custGeom>
                <a:avLst/>
                <a:gdLst>
                  <a:gd name="T0" fmla="*/ 187008 w 80"/>
                  <a:gd name="T1" fmla="*/ 0 h 9"/>
                  <a:gd name="T2" fmla="*/ 12303 w 80"/>
                  <a:gd name="T3" fmla="*/ 0 h 9"/>
                  <a:gd name="T4" fmla="*/ 0 w 80"/>
                  <a:gd name="T5" fmla="*/ 9878 h 9"/>
                  <a:gd name="T6" fmla="*/ 12303 w 80"/>
                  <a:gd name="T7" fmla="*/ 22225 h 9"/>
                  <a:gd name="T8" fmla="*/ 187008 w 80"/>
                  <a:gd name="T9" fmla="*/ 22225 h 9"/>
                  <a:gd name="T10" fmla="*/ 196850 w 80"/>
                  <a:gd name="T11" fmla="*/ 9878 h 9"/>
                  <a:gd name="T12" fmla="*/ 187008 w 8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
                    <a:moveTo>
                      <a:pt x="76" y="0"/>
                    </a:moveTo>
                    <a:cubicBezTo>
                      <a:pt x="5" y="0"/>
                      <a:pt x="5" y="0"/>
                      <a:pt x="5" y="0"/>
                    </a:cubicBezTo>
                    <a:cubicBezTo>
                      <a:pt x="2" y="0"/>
                      <a:pt x="0" y="2"/>
                      <a:pt x="0" y="4"/>
                    </a:cubicBezTo>
                    <a:cubicBezTo>
                      <a:pt x="0" y="7"/>
                      <a:pt x="2" y="9"/>
                      <a:pt x="5" y="9"/>
                    </a:cubicBezTo>
                    <a:cubicBezTo>
                      <a:pt x="76" y="9"/>
                      <a:pt x="76" y="9"/>
                      <a:pt x="76" y="9"/>
                    </a:cubicBezTo>
                    <a:cubicBezTo>
                      <a:pt x="78" y="9"/>
                      <a:pt x="80" y="7"/>
                      <a:pt x="80" y="4"/>
                    </a:cubicBezTo>
                    <a:cubicBezTo>
                      <a:pt x="80" y="2"/>
                      <a:pt x="78"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4" name="Freeform 10">
                <a:extLst>
                  <a:ext uri="{FF2B5EF4-FFF2-40B4-BE49-F238E27FC236}">
                    <a16:creationId xmlns:a16="http://schemas.microsoft.com/office/drawing/2014/main" id="{F2B5F099-C7F1-BB9C-F95A-89BBAAE43057}"/>
                  </a:ext>
                </a:extLst>
              </p:cNvPr>
              <p:cNvSpPr>
                <a:spLocks/>
              </p:cNvSpPr>
              <p:nvPr/>
            </p:nvSpPr>
            <p:spPr bwMode="auto">
              <a:xfrm>
                <a:off x="1830388" y="488950"/>
                <a:ext cx="196850" cy="22225"/>
              </a:xfrm>
              <a:custGeom>
                <a:avLst/>
                <a:gdLst>
                  <a:gd name="T0" fmla="*/ 187008 w 80"/>
                  <a:gd name="T1" fmla="*/ 0 h 9"/>
                  <a:gd name="T2" fmla="*/ 12303 w 80"/>
                  <a:gd name="T3" fmla="*/ 0 h 9"/>
                  <a:gd name="T4" fmla="*/ 0 w 80"/>
                  <a:gd name="T5" fmla="*/ 9878 h 9"/>
                  <a:gd name="T6" fmla="*/ 12303 w 80"/>
                  <a:gd name="T7" fmla="*/ 22225 h 9"/>
                  <a:gd name="T8" fmla="*/ 187008 w 80"/>
                  <a:gd name="T9" fmla="*/ 22225 h 9"/>
                  <a:gd name="T10" fmla="*/ 196850 w 80"/>
                  <a:gd name="T11" fmla="*/ 9878 h 9"/>
                  <a:gd name="T12" fmla="*/ 187008 w 8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
                    <a:moveTo>
                      <a:pt x="76" y="0"/>
                    </a:moveTo>
                    <a:cubicBezTo>
                      <a:pt x="5" y="0"/>
                      <a:pt x="5" y="0"/>
                      <a:pt x="5" y="0"/>
                    </a:cubicBezTo>
                    <a:cubicBezTo>
                      <a:pt x="2" y="0"/>
                      <a:pt x="0" y="2"/>
                      <a:pt x="0" y="4"/>
                    </a:cubicBezTo>
                    <a:cubicBezTo>
                      <a:pt x="0" y="7"/>
                      <a:pt x="2" y="9"/>
                      <a:pt x="5" y="9"/>
                    </a:cubicBezTo>
                    <a:cubicBezTo>
                      <a:pt x="76" y="9"/>
                      <a:pt x="76" y="9"/>
                      <a:pt x="76" y="9"/>
                    </a:cubicBezTo>
                    <a:cubicBezTo>
                      <a:pt x="78" y="9"/>
                      <a:pt x="80" y="7"/>
                      <a:pt x="80" y="4"/>
                    </a:cubicBezTo>
                    <a:cubicBezTo>
                      <a:pt x="80" y="2"/>
                      <a:pt x="78"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5" name="Freeform 11">
                <a:extLst>
                  <a:ext uri="{FF2B5EF4-FFF2-40B4-BE49-F238E27FC236}">
                    <a16:creationId xmlns:a16="http://schemas.microsoft.com/office/drawing/2014/main" id="{D2403CF8-4FE9-3180-BD6A-6CF3D8A55CD3}"/>
                  </a:ext>
                </a:extLst>
              </p:cNvPr>
              <p:cNvSpPr>
                <a:spLocks/>
              </p:cNvSpPr>
              <p:nvPr/>
            </p:nvSpPr>
            <p:spPr bwMode="auto">
              <a:xfrm>
                <a:off x="1830388" y="409575"/>
                <a:ext cx="196850" cy="23813"/>
              </a:xfrm>
              <a:custGeom>
                <a:avLst/>
                <a:gdLst>
                  <a:gd name="T0" fmla="*/ 187008 w 80"/>
                  <a:gd name="T1" fmla="*/ 0 h 10"/>
                  <a:gd name="T2" fmla="*/ 12303 w 80"/>
                  <a:gd name="T3" fmla="*/ 0 h 10"/>
                  <a:gd name="T4" fmla="*/ 0 w 80"/>
                  <a:gd name="T5" fmla="*/ 11907 h 10"/>
                  <a:gd name="T6" fmla="*/ 12303 w 80"/>
                  <a:gd name="T7" fmla="*/ 23813 h 10"/>
                  <a:gd name="T8" fmla="*/ 187008 w 80"/>
                  <a:gd name="T9" fmla="*/ 23813 h 10"/>
                  <a:gd name="T10" fmla="*/ 196850 w 80"/>
                  <a:gd name="T11" fmla="*/ 11907 h 10"/>
                  <a:gd name="T12" fmla="*/ 187008 w 8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0">
                    <a:moveTo>
                      <a:pt x="76" y="0"/>
                    </a:moveTo>
                    <a:cubicBezTo>
                      <a:pt x="5" y="0"/>
                      <a:pt x="5" y="0"/>
                      <a:pt x="5" y="0"/>
                    </a:cubicBezTo>
                    <a:cubicBezTo>
                      <a:pt x="2" y="0"/>
                      <a:pt x="0" y="2"/>
                      <a:pt x="0" y="5"/>
                    </a:cubicBezTo>
                    <a:cubicBezTo>
                      <a:pt x="0" y="7"/>
                      <a:pt x="2" y="10"/>
                      <a:pt x="5" y="10"/>
                    </a:cubicBezTo>
                    <a:cubicBezTo>
                      <a:pt x="76" y="10"/>
                      <a:pt x="76" y="10"/>
                      <a:pt x="76" y="10"/>
                    </a:cubicBezTo>
                    <a:cubicBezTo>
                      <a:pt x="78" y="10"/>
                      <a:pt x="80" y="7"/>
                      <a:pt x="80" y="5"/>
                    </a:cubicBezTo>
                    <a:cubicBezTo>
                      <a:pt x="80" y="2"/>
                      <a:pt x="78"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6" name="Freeform 12">
                <a:extLst>
                  <a:ext uri="{FF2B5EF4-FFF2-40B4-BE49-F238E27FC236}">
                    <a16:creationId xmlns:a16="http://schemas.microsoft.com/office/drawing/2014/main" id="{33F4A5C0-FA21-54A4-843C-79C957B81546}"/>
                  </a:ext>
                </a:extLst>
              </p:cNvPr>
              <p:cNvSpPr>
                <a:spLocks/>
              </p:cNvSpPr>
              <p:nvPr/>
            </p:nvSpPr>
            <p:spPr bwMode="auto">
              <a:xfrm>
                <a:off x="1830388" y="330200"/>
                <a:ext cx="85725" cy="22225"/>
              </a:xfrm>
              <a:custGeom>
                <a:avLst/>
                <a:gdLst>
                  <a:gd name="T0" fmla="*/ 12246 w 35"/>
                  <a:gd name="T1" fmla="*/ 22225 h 9"/>
                  <a:gd name="T2" fmla="*/ 75928 w 35"/>
                  <a:gd name="T3" fmla="*/ 22225 h 9"/>
                  <a:gd name="T4" fmla="*/ 85725 w 35"/>
                  <a:gd name="T5" fmla="*/ 12347 h 9"/>
                  <a:gd name="T6" fmla="*/ 75928 w 35"/>
                  <a:gd name="T7" fmla="*/ 0 h 9"/>
                  <a:gd name="T8" fmla="*/ 12246 w 35"/>
                  <a:gd name="T9" fmla="*/ 0 h 9"/>
                  <a:gd name="T10" fmla="*/ 0 w 35"/>
                  <a:gd name="T11" fmla="*/ 12347 h 9"/>
                  <a:gd name="T12" fmla="*/ 12246 w 35"/>
                  <a:gd name="T13" fmla="*/ 22225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9">
                    <a:moveTo>
                      <a:pt x="5" y="9"/>
                    </a:moveTo>
                    <a:cubicBezTo>
                      <a:pt x="31" y="9"/>
                      <a:pt x="31" y="9"/>
                      <a:pt x="31" y="9"/>
                    </a:cubicBezTo>
                    <a:cubicBezTo>
                      <a:pt x="33" y="9"/>
                      <a:pt x="35" y="7"/>
                      <a:pt x="35" y="5"/>
                    </a:cubicBezTo>
                    <a:cubicBezTo>
                      <a:pt x="35" y="2"/>
                      <a:pt x="33" y="0"/>
                      <a:pt x="31" y="0"/>
                    </a:cubicBezTo>
                    <a:cubicBezTo>
                      <a:pt x="5" y="0"/>
                      <a:pt x="5" y="0"/>
                      <a:pt x="5" y="0"/>
                    </a:cubicBezTo>
                    <a:cubicBezTo>
                      <a:pt x="2" y="0"/>
                      <a:pt x="0" y="2"/>
                      <a:pt x="0" y="5"/>
                    </a:cubicBezTo>
                    <a:cubicBezTo>
                      <a:pt x="0" y="7"/>
                      <a:pt x="2"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7" name="Freeform 13">
                <a:extLst>
                  <a:ext uri="{FF2B5EF4-FFF2-40B4-BE49-F238E27FC236}">
                    <a16:creationId xmlns:a16="http://schemas.microsoft.com/office/drawing/2014/main" id="{33C5649B-8607-A818-D79B-7420E54F07A0}"/>
                  </a:ext>
                </a:extLst>
              </p:cNvPr>
              <p:cNvSpPr>
                <a:spLocks noEditPoints="1"/>
              </p:cNvSpPr>
              <p:nvPr/>
            </p:nvSpPr>
            <p:spPr bwMode="auto">
              <a:xfrm>
                <a:off x="1743075" y="152400"/>
                <a:ext cx="381000" cy="561975"/>
              </a:xfrm>
              <a:custGeom>
                <a:avLst/>
                <a:gdLst>
                  <a:gd name="T0" fmla="*/ 293077 w 156"/>
                  <a:gd name="T1" fmla="*/ 9773 h 230"/>
                  <a:gd name="T2" fmla="*/ 273538 w 156"/>
                  <a:gd name="T3" fmla="*/ 0 h 230"/>
                  <a:gd name="T4" fmla="*/ 273538 w 156"/>
                  <a:gd name="T5" fmla="*/ 0 h 230"/>
                  <a:gd name="T6" fmla="*/ 29308 w 156"/>
                  <a:gd name="T7" fmla="*/ 0 h 230"/>
                  <a:gd name="T8" fmla="*/ 0 w 156"/>
                  <a:gd name="T9" fmla="*/ 31764 h 230"/>
                  <a:gd name="T10" fmla="*/ 0 w 156"/>
                  <a:gd name="T11" fmla="*/ 530211 h 230"/>
                  <a:gd name="T12" fmla="*/ 29308 w 156"/>
                  <a:gd name="T13" fmla="*/ 561975 h 230"/>
                  <a:gd name="T14" fmla="*/ 351692 w 156"/>
                  <a:gd name="T15" fmla="*/ 561975 h 230"/>
                  <a:gd name="T16" fmla="*/ 381000 w 156"/>
                  <a:gd name="T17" fmla="*/ 530211 h 230"/>
                  <a:gd name="T18" fmla="*/ 381000 w 156"/>
                  <a:gd name="T19" fmla="*/ 107508 h 230"/>
                  <a:gd name="T20" fmla="*/ 371231 w 156"/>
                  <a:gd name="T21" fmla="*/ 87961 h 230"/>
                  <a:gd name="T22" fmla="*/ 293077 w 156"/>
                  <a:gd name="T23" fmla="*/ 9773 h 230"/>
                  <a:gd name="T24" fmla="*/ 349250 w 156"/>
                  <a:gd name="T25" fmla="*/ 97735 h 230"/>
                  <a:gd name="T26" fmla="*/ 283308 w 156"/>
                  <a:gd name="T27" fmla="*/ 97735 h 230"/>
                  <a:gd name="T28" fmla="*/ 283308 w 156"/>
                  <a:gd name="T29" fmla="*/ 31764 h 230"/>
                  <a:gd name="T30" fmla="*/ 349250 w 156"/>
                  <a:gd name="T31" fmla="*/ 97735 h 230"/>
                  <a:gd name="T32" fmla="*/ 351692 w 156"/>
                  <a:gd name="T33" fmla="*/ 537541 h 230"/>
                  <a:gd name="T34" fmla="*/ 29308 w 156"/>
                  <a:gd name="T35" fmla="*/ 537541 h 230"/>
                  <a:gd name="T36" fmla="*/ 21981 w 156"/>
                  <a:gd name="T37" fmla="*/ 530211 h 230"/>
                  <a:gd name="T38" fmla="*/ 21981 w 156"/>
                  <a:gd name="T39" fmla="*/ 31764 h 230"/>
                  <a:gd name="T40" fmla="*/ 29308 w 156"/>
                  <a:gd name="T41" fmla="*/ 24434 h 230"/>
                  <a:gd name="T42" fmla="*/ 261327 w 156"/>
                  <a:gd name="T43" fmla="*/ 24434 h 230"/>
                  <a:gd name="T44" fmla="*/ 261327 w 156"/>
                  <a:gd name="T45" fmla="*/ 107508 h 230"/>
                  <a:gd name="T46" fmla="*/ 273538 w 156"/>
                  <a:gd name="T47" fmla="*/ 119725 h 230"/>
                  <a:gd name="T48" fmla="*/ 359019 w 156"/>
                  <a:gd name="T49" fmla="*/ 119725 h 230"/>
                  <a:gd name="T50" fmla="*/ 359019 w 156"/>
                  <a:gd name="T51" fmla="*/ 530211 h 230"/>
                  <a:gd name="T52" fmla="*/ 351692 w 156"/>
                  <a:gd name="T53" fmla="*/ 537541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6" h="230">
                    <a:moveTo>
                      <a:pt x="120" y="4"/>
                    </a:moveTo>
                    <a:cubicBezTo>
                      <a:pt x="118" y="2"/>
                      <a:pt x="115" y="0"/>
                      <a:pt x="112" y="0"/>
                    </a:cubicBezTo>
                    <a:cubicBezTo>
                      <a:pt x="112" y="0"/>
                      <a:pt x="112" y="0"/>
                      <a:pt x="112" y="0"/>
                    </a:cubicBezTo>
                    <a:cubicBezTo>
                      <a:pt x="12" y="0"/>
                      <a:pt x="12" y="0"/>
                      <a:pt x="12" y="0"/>
                    </a:cubicBezTo>
                    <a:cubicBezTo>
                      <a:pt x="6" y="0"/>
                      <a:pt x="0" y="6"/>
                      <a:pt x="0" y="13"/>
                    </a:cubicBezTo>
                    <a:cubicBezTo>
                      <a:pt x="0" y="217"/>
                      <a:pt x="0" y="217"/>
                      <a:pt x="0" y="217"/>
                    </a:cubicBezTo>
                    <a:cubicBezTo>
                      <a:pt x="0" y="224"/>
                      <a:pt x="6" y="230"/>
                      <a:pt x="12" y="230"/>
                    </a:cubicBezTo>
                    <a:cubicBezTo>
                      <a:pt x="144" y="230"/>
                      <a:pt x="144" y="230"/>
                      <a:pt x="144" y="230"/>
                    </a:cubicBezTo>
                    <a:cubicBezTo>
                      <a:pt x="151" y="230"/>
                      <a:pt x="156" y="224"/>
                      <a:pt x="156" y="217"/>
                    </a:cubicBezTo>
                    <a:cubicBezTo>
                      <a:pt x="156" y="44"/>
                      <a:pt x="156" y="44"/>
                      <a:pt x="156" y="44"/>
                    </a:cubicBezTo>
                    <a:cubicBezTo>
                      <a:pt x="156" y="41"/>
                      <a:pt x="155" y="38"/>
                      <a:pt x="152" y="36"/>
                    </a:cubicBezTo>
                    <a:lnTo>
                      <a:pt x="120" y="4"/>
                    </a:lnTo>
                    <a:close/>
                    <a:moveTo>
                      <a:pt x="143" y="40"/>
                    </a:moveTo>
                    <a:cubicBezTo>
                      <a:pt x="116" y="40"/>
                      <a:pt x="116" y="40"/>
                      <a:pt x="116" y="40"/>
                    </a:cubicBezTo>
                    <a:cubicBezTo>
                      <a:pt x="116" y="13"/>
                      <a:pt x="116" y="13"/>
                      <a:pt x="116" y="13"/>
                    </a:cubicBezTo>
                    <a:lnTo>
                      <a:pt x="143" y="40"/>
                    </a:lnTo>
                    <a:close/>
                    <a:moveTo>
                      <a:pt x="144" y="220"/>
                    </a:moveTo>
                    <a:cubicBezTo>
                      <a:pt x="12" y="220"/>
                      <a:pt x="12" y="220"/>
                      <a:pt x="12" y="220"/>
                    </a:cubicBezTo>
                    <a:cubicBezTo>
                      <a:pt x="11" y="220"/>
                      <a:pt x="9" y="219"/>
                      <a:pt x="9" y="217"/>
                    </a:cubicBezTo>
                    <a:cubicBezTo>
                      <a:pt x="9" y="13"/>
                      <a:pt x="9" y="13"/>
                      <a:pt x="9" y="13"/>
                    </a:cubicBezTo>
                    <a:cubicBezTo>
                      <a:pt x="9" y="11"/>
                      <a:pt x="11" y="10"/>
                      <a:pt x="12" y="10"/>
                    </a:cubicBezTo>
                    <a:cubicBezTo>
                      <a:pt x="107" y="10"/>
                      <a:pt x="107" y="10"/>
                      <a:pt x="107" y="10"/>
                    </a:cubicBezTo>
                    <a:cubicBezTo>
                      <a:pt x="107" y="44"/>
                      <a:pt x="107" y="44"/>
                      <a:pt x="107" y="44"/>
                    </a:cubicBezTo>
                    <a:cubicBezTo>
                      <a:pt x="107" y="47"/>
                      <a:pt x="109" y="49"/>
                      <a:pt x="112" y="49"/>
                    </a:cubicBezTo>
                    <a:cubicBezTo>
                      <a:pt x="147" y="49"/>
                      <a:pt x="147" y="49"/>
                      <a:pt x="147" y="49"/>
                    </a:cubicBezTo>
                    <a:cubicBezTo>
                      <a:pt x="147" y="217"/>
                      <a:pt x="147" y="217"/>
                      <a:pt x="147" y="217"/>
                    </a:cubicBezTo>
                    <a:cubicBezTo>
                      <a:pt x="147" y="219"/>
                      <a:pt x="145" y="220"/>
                      <a:pt x="144"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8" name="Freeform 14">
                <a:extLst>
                  <a:ext uri="{FF2B5EF4-FFF2-40B4-BE49-F238E27FC236}">
                    <a16:creationId xmlns:a16="http://schemas.microsoft.com/office/drawing/2014/main" id="{BB7499C8-68E5-5686-D3F7-0591A494DC5E}"/>
                  </a:ext>
                </a:extLst>
              </p:cNvPr>
              <p:cNvSpPr>
                <a:spLocks noEditPoints="1"/>
              </p:cNvSpPr>
              <p:nvPr/>
            </p:nvSpPr>
            <p:spPr bwMode="auto">
              <a:xfrm>
                <a:off x="2179638" y="152400"/>
                <a:ext cx="122238" cy="554038"/>
              </a:xfrm>
              <a:custGeom>
                <a:avLst/>
                <a:gdLst>
                  <a:gd name="T0" fmla="*/ 117348 w 50"/>
                  <a:gd name="T1" fmla="*/ 9763 h 227"/>
                  <a:gd name="T2" fmla="*/ 100235 w 50"/>
                  <a:gd name="T3" fmla="*/ 0 h 227"/>
                  <a:gd name="T4" fmla="*/ 22003 w 50"/>
                  <a:gd name="T5" fmla="*/ 0 h 227"/>
                  <a:gd name="T6" fmla="*/ 4890 w 50"/>
                  <a:gd name="T7" fmla="*/ 9763 h 227"/>
                  <a:gd name="T8" fmla="*/ 0 w 50"/>
                  <a:gd name="T9" fmla="*/ 29288 h 227"/>
                  <a:gd name="T10" fmla="*/ 0 w 50"/>
                  <a:gd name="T11" fmla="*/ 390511 h 227"/>
                  <a:gd name="T12" fmla="*/ 2445 w 50"/>
                  <a:gd name="T13" fmla="*/ 400274 h 227"/>
                  <a:gd name="T14" fmla="*/ 41561 w 50"/>
                  <a:gd name="T15" fmla="*/ 536953 h 227"/>
                  <a:gd name="T16" fmla="*/ 61119 w 50"/>
                  <a:gd name="T17" fmla="*/ 554038 h 227"/>
                  <a:gd name="T18" fmla="*/ 61119 w 50"/>
                  <a:gd name="T19" fmla="*/ 546716 h 227"/>
                  <a:gd name="T20" fmla="*/ 61119 w 50"/>
                  <a:gd name="T21" fmla="*/ 546716 h 227"/>
                  <a:gd name="T22" fmla="*/ 61119 w 50"/>
                  <a:gd name="T23" fmla="*/ 554038 h 227"/>
                  <a:gd name="T24" fmla="*/ 61119 w 50"/>
                  <a:gd name="T25" fmla="*/ 554038 h 227"/>
                  <a:gd name="T26" fmla="*/ 78232 w 50"/>
                  <a:gd name="T27" fmla="*/ 544275 h 227"/>
                  <a:gd name="T28" fmla="*/ 83122 w 50"/>
                  <a:gd name="T29" fmla="*/ 536953 h 227"/>
                  <a:gd name="T30" fmla="*/ 122238 w 50"/>
                  <a:gd name="T31" fmla="*/ 400274 h 227"/>
                  <a:gd name="T32" fmla="*/ 122238 w 50"/>
                  <a:gd name="T33" fmla="*/ 390511 h 227"/>
                  <a:gd name="T34" fmla="*/ 122238 w 50"/>
                  <a:gd name="T35" fmla="*/ 29288 h 227"/>
                  <a:gd name="T36" fmla="*/ 122238 w 50"/>
                  <a:gd name="T37" fmla="*/ 29288 h 227"/>
                  <a:gd name="T38" fmla="*/ 117348 w 50"/>
                  <a:gd name="T39" fmla="*/ 9763 h 227"/>
                  <a:gd name="T40" fmla="*/ 24448 w 50"/>
                  <a:gd name="T41" fmla="*/ 24407 h 227"/>
                  <a:gd name="T42" fmla="*/ 100235 w 50"/>
                  <a:gd name="T43" fmla="*/ 24407 h 227"/>
                  <a:gd name="T44" fmla="*/ 100235 w 50"/>
                  <a:gd name="T45" fmla="*/ 29288 h 227"/>
                  <a:gd name="T46" fmla="*/ 100235 w 50"/>
                  <a:gd name="T47" fmla="*/ 380749 h 227"/>
                  <a:gd name="T48" fmla="*/ 22003 w 50"/>
                  <a:gd name="T49" fmla="*/ 380749 h 227"/>
                  <a:gd name="T50" fmla="*/ 22003 w 50"/>
                  <a:gd name="T51" fmla="*/ 43933 h 227"/>
                  <a:gd name="T52" fmla="*/ 22003 w 50"/>
                  <a:gd name="T53" fmla="*/ 29288 h 227"/>
                  <a:gd name="T54" fmla="*/ 24448 w 50"/>
                  <a:gd name="T55" fmla="*/ 24407 h 227"/>
                  <a:gd name="T56" fmla="*/ 70898 w 50"/>
                  <a:gd name="T57" fmla="*/ 497902 h 227"/>
                  <a:gd name="T58" fmla="*/ 53785 w 50"/>
                  <a:gd name="T59" fmla="*/ 497902 h 227"/>
                  <a:gd name="T60" fmla="*/ 26892 w 50"/>
                  <a:gd name="T61" fmla="*/ 402715 h 227"/>
                  <a:gd name="T62" fmla="*/ 97790 w 50"/>
                  <a:gd name="T63" fmla="*/ 402715 h 227"/>
                  <a:gd name="T64" fmla="*/ 70898 w 50"/>
                  <a:gd name="T65" fmla="*/ 497902 h 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227">
                    <a:moveTo>
                      <a:pt x="48" y="4"/>
                    </a:moveTo>
                    <a:cubicBezTo>
                      <a:pt x="47" y="2"/>
                      <a:pt x="44" y="0"/>
                      <a:pt x="41" y="0"/>
                    </a:cubicBezTo>
                    <a:cubicBezTo>
                      <a:pt x="9" y="0"/>
                      <a:pt x="9" y="0"/>
                      <a:pt x="9" y="0"/>
                    </a:cubicBezTo>
                    <a:cubicBezTo>
                      <a:pt x="7" y="0"/>
                      <a:pt x="4" y="2"/>
                      <a:pt x="2" y="4"/>
                    </a:cubicBezTo>
                    <a:cubicBezTo>
                      <a:pt x="1" y="6"/>
                      <a:pt x="0" y="9"/>
                      <a:pt x="0" y="12"/>
                    </a:cubicBezTo>
                    <a:cubicBezTo>
                      <a:pt x="0" y="160"/>
                      <a:pt x="0" y="160"/>
                      <a:pt x="0" y="160"/>
                    </a:cubicBezTo>
                    <a:cubicBezTo>
                      <a:pt x="0" y="162"/>
                      <a:pt x="0" y="163"/>
                      <a:pt x="1" y="164"/>
                    </a:cubicBezTo>
                    <a:cubicBezTo>
                      <a:pt x="17" y="220"/>
                      <a:pt x="17" y="220"/>
                      <a:pt x="17" y="220"/>
                    </a:cubicBezTo>
                    <a:cubicBezTo>
                      <a:pt x="18" y="225"/>
                      <a:pt x="21" y="227"/>
                      <a:pt x="25" y="227"/>
                    </a:cubicBezTo>
                    <a:cubicBezTo>
                      <a:pt x="25" y="224"/>
                      <a:pt x="25" y="224"/>
                      <a:pt x="25" y="224"/>
                    </a:cubicBezTo>
                    <a:cubicBezTo>
                      <a:pt x="25" y="224"/>
                      <a:pt x="25" y="224"/>
                      <a:pt x="25" y="224"/>
                    </a:cubicBezTo>
                    <a:cubicBezTo>
                      <a:pt x="25" y="227"/>
                      <a:pt x="25" y="227"/>
                      <a:pt x="25" y="227"/>
                    </a:cubicBezTo>
                    <a:cubicBezTo>
                      <a:pt x="25" y="227"/>
                      <a:pt x="25" y="227"/>
                      <a:pt x="25" y="227"/>
                    </a:cubicBezTo>
                    <a:cubicBezTo>
                      <a:pt x="28" y="227"/>
                      <a:pt x="31" y="226"/>
                      <a:pt x="32" y="223"/>
                    </a:cubicBezTo>
                    <a:cubicBezTo>
                      <a:pt x="33" y="222"/>
                      <a:pt x="34" y="221"/>
                      <a:pt x="34" y="220"/>
                    </a:cubicBezTo>
                    <a:cubicBezTo>
                      <a:pt x="50" y="164"/>
                      <a:pt x="50" y="164"/>
                      <a:pt x="50" y="164"/>
                    </a:cubicBezTo>
                    <a:cubicBezTo>
                      <a:pt x="50" y="163"/>
                      <a:pt x="50" y="162"/>
                      <a:pt x="50" y="160"/>
                    </a:cubicBezTo>
                    <a:cubicBezTo>
                      <a:pt x="50" y="12"/>
                      <a:pt x="50" y="12"/>
                      <a:pt x="50" y="12"/>
                    </a:cubicBezTo>
                    <a:cubicBezTo>
                      <a:pt x="50" y="12"/>
                      <a:pt x="50" y="12"/>
                      <a:pt x="50" y="12"/>
                    </a:cubicBezTo>
                    <a:cubicBezTo>
                      <a:pt x="50" y="9"/>
                      <a:pt x="50" y="6"/>
                      <a:pt x="48" y="4"/>
                    </a:cubicBezTo>
                    <a:close/>
                    <a:moveTo>
                      <a:pt x="10" y="10"/>
                    </a:moveTo>
                    <a:cubicBezTo>
                      <a:pt x="41" y="10"/>
                      <a:pt x="41" y="10"/>
                      <a:pt x="41" y="10"/>
                    </a:cubicBezTo>
                    <a:cubicBezTo>
                      <a:pt x="41" y="10"/>
                      <a:pt x="41" y="11"/>
                      <a:pt x="41" y="12"/>
                    </a:cubicBezTo>
                    <a:cubicBezTo>
                      <a:pt x="41" y="156"/>
                      <a:pt x="41" y="156"/>
                      <a:pt x="41" y="156"/>
                    </a:cubicBezTo>
                    <a:cubicBezTo>
                      <a:pt x="9" y="156"/>
                      <a:pt x="9" y="156"/>
                      <a:pt x="9" y="156"/>
                    </a:cubicBezTo>
                    <a:cubicBezTo>
                      <a:pt x="9" y="18"/>
                      <a:pt x="9" y="18"/>
                      <a:pt x="9" y="18"/>
                    </a:cubicBezTo>
                    <a:cubicBezTo>
                      <a:pt x="9" y="12"/>
                      <a:pt x="9" y="12"/>
                      <a:pt x="9" y="12"/>
                    </a:cubicBezTo>
                    <a:cubicBezTo>
                      <a:pt x="9" y="11"/>
                      <a:pt x="10" y="10"/>
                      <a:pt x="10" y="10"/>
                    </a:cubicBezTo>
                    <a:close/>
                    <a:moveTo>
                      <a:pt x="29" y="204"/>
                    </a:moveTo>
                    <a:cubicBezTo>
                      <a:pt x="22" y="204"/>
                      <a:pt x="22" y="204"/>
                      <a:pt x="22" y="204"/>
                    </a:cubicBezTo>
                    <a:cubicBezTo>
                      <a:pt x="11" y="165"/>
                      <a:pt x="11" y="165"/>
                      <a:pt x="11" y="165"/>
                    </a:cubicBezTo>
                    <a:cubicBezTo>
                      <a:pt x="40" y="165"/>
                      <a:pt x="40" y="165"/>
                      <a:pt x="40" y="165"/>
                    </a:cubicBezTo>
                    <a:lnTo>
                      <a:pt x="29"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124" name="Group 123">
              <a:extLst>
                <a:ext uri="{FF2B5EF4-FFF2-40B4-BE49-F238E27FC236}">
                  <a16:creationId xmlns:a16="http://schemas.microsoft.com/office/drawing/2014/main" id="{B5C8C567-4E17-9587-552D-9AC6298876F1}"/>
                </a:ext>
              </a:extLst>
            </p:cNvPr>
            <p:cNvGrpSpPr>
              <a:grpSpLocks/>
            </p:cNvGrpSpPr>
            <p:nvPr/>
          </p:nvGrpSpPr>
          <p:grpSpPr bwMode="auto">
            <a:xfrm>
              <a:off x="1193318" y="5464922"/>
              <a:ext cx="297240" cy="275776"/>
              <a:chOff x="1709738" y="6567488"/>
              <a:chExt cx="563562" cy="563563"/>
            </a:xfrm>
            <a:solidFill>
              <a:srgbClr val="156082"/>
            </a:solidFill>
          </p:grpSpPr>
          <p:sp>
            <p:nvSpPr>
              <p:cNvPr id="161" name="Freeform 149">
                <a:extLst>
                  <a:ext uri="{FF2B5EF4-FFF2-40B4-BE49-F238E27FC236}">
                    <a16:creationId xmlns:a16="http://schemas.microsoft.com/office/drawing/2014/main" id="{EB719100-FAA3-5829-88FF-385C34F6FAFD}"/>
                  </a:ext>
                </a:extLst>
              </p:cNvPr>
              <p:cNvSpPr>
                <a:spLocks noEditPoints="1"/>
              </p:cNvSpPr>
              <p:nvPr/>
            </p:nvSpPr>
            <p:spPr bwMode="auto">
              <a:xfrm>
                <a:off x="1838325" y="6567488"/>
                <a:ext cx="434975" cy="434975"/>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2" name="Freeform 150">
                <a:extLst>
                  <a:ext uri="{FF2B5EF4-FFF2-40B4-BE49-F238E27FC236}">
                    <a16:creationId xmlns:a16="http://schemas.microsoft.com/office/drawing/2014/main" id="{AD0140BE-A2CD-8A39-55F4-2FA19BC1FD05}"/>
                  </a:ext>
                </a:extLst>
              </p:cNvPr>
              <p:cNvSpPr>
                <a:spLocks/>
              </p:cNvSpPr>
              <p:nvPr/>
            </p:nvSpPr>
            <p:spPr bwMode="auto">
              <a:xfrm>
                <a:off x="1709738" y="6873876"/>
                <a:ext cx="258762" cy="25717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125" name="Group 124">
              <a:extLst>
                <a:ext uri="{FF2B5EF4-FFF2-40B4-BE49-F238E27FC236}">
                  <a16:creationId xmlns:a16="http://schemas.microsoft.com/office/drawing/2014/main" id="{C7FA9E75-7936-5457-D332-BCFBFF888BC6}"/>
                </a:ext>
              </a:extLst>
            </p:cNvPr>
            <p:cNvGrpSpPr>
              <a:grpSpLocks noChangeAspect="1"/>
            </p:cNvGrpSpPr>
            <p:nvPr/>
          </p:nvGrpSpPr>
          <p:grpSpPr bwMode="auto">
            <a:xfrm>
              <a:off x="1209834" y="4189564"/>
              <a:ext cx="264214" cy="301261"/>
              <a:chOff x="1662113" y="1679575"/>
              <a:chExt cx="485775" cy="528638"/>
            </a:xfrm>
            <a:solidFill>
              <a:srgbClr val="156082"/>
            </a:solidFill>
          </p:grpSpPr>
          <p:sp>
            <p:nvSpPr>
              <p:cNvPr id="138" name="Freeform 24">
                <a:extLst>
                  <a:ext uri="{FF2B5EF4-FFF2-40B4-BE49-F238E27FC236}">
                    <a16:creationId xmlns:a16="http://schemas.microsoft.com/office/drawing/2014/main" id="{C88DAABE-B4D2-73B4-9F41-693A9FD44C5A}"/>
                  </a:ext>
                </a:extLst>
              </p:cNvPr>
              <p:cNvSpPr>
                <a:spLocks noEditPoints="1"/>
              </p:cNvSpPr>
              <p:nvPr/>
            </p:nvSpPr>
            <p:spPr bwMode="auto">
              <a:xfrm>
                <a:off x="1662113" y="1679575"/>
                <a:ext cx="485775" cy="528638"/>
              </a:xfrm>
              <a:custGeom>
                <a:avLst/>
                <a:gdLst>
                  <a:gd name="T0" fmla="*/ 474735 w 220"/>
                  <a:gd name="T1" fmla="*/ 118944 h 240"/>
                  <a:gd name="T2" fmla="*/ 355499 w 220"/>
                  <a:gd name="T3" fmla="*/ 118944 h 240"/>
                  <a:gd name="T4" fmla="*/ 278217 w 220"/>
                  <a:gd name="T5" fmla="*/ 55066 h 240"/>
                  <a:gd name="T6" fmla="*/ 280425 w 220"/>
                  <a:gd name="T7" fmla="*/ 39648 h 240"/>
                  <a:gd name="T8" fmla="*/ 242888 w 220"/>
                  <a:gd name="T9" fmla="*/ 0 h 240"/>
                  <a:gd name="T10" fmla="*/ 203142 w 220"/>
                  <a:gd name="T11" fmla="*/ 39648 h 240"/>
                  <a:gd name="T12" fmla="*/ 207558 w 220"/>
                  <a:gd name="T13" fmla="*/ 55066 h 240"/>
                  <a:gd name="T14" fmla="*/ 130276 w 220"/>
                  <a:gd name="T15" fmla="*/ 118944 h 240"/>
                  <a:gd name="T16" fmla="*/ 11040 w 220"/>
                  <a:gd name="T17" fmla="*/ 118944 h 240"/>
                  <a:gd name="T18" fmla="*/ 0 w 220"/>
                  <a:gd name="T19" fmla="*/ 127754 h 240"/>
                  <a:gd name="T20" fmla="*/ 0 w 220"/>
                  <a:gd name="T21" fmla="*/ 517625 h 240"/>
                  <a:gd name="T22" fmla="*/ 11040 w 220"/>
                  <a:gd name="T23" fmla="*/ 528638 h 240"/>
                  <a:gd name="T24" fmla="*/ 474735 w 220"/>
                  <a:gd name="T25" fmla="*/ 528638 h 240"/>
                  <a:gd name="T26" fmla="*/ 485775 w 220"/>
                  <a:gd name="T27" fmla="*/ 517625 h 240"/>
                  <a:gd name="T28" fmla="*/ 485775 w 220"/>
                  <a:gd name="T29" fmla="*/ 127754 h 240"/>
                  <a:gd name="T30" fmla="*/ 474735 w 220"/>
                  <a:gd name="T31" fmla="*/ 118944 h 240"/>
                  <a:gd name="T32" fmla="*/ 242888 w 220"/>
                  <a:gd name="T33" fmla="*/ 22027 h 240"/>
                  <a:gd name="T34" fmla="*/ 260552 w 220"/>
                  <a:gd name="T35" fmla="*/ 39648 h 240"/>
                  <a:gd name="T36" fmla="*/ 242888 w 220"/>
                  <a:gd name="T37" fmla="*/ 55066 h 240"/>
                  <a:gd name="T38" fmla="*/ 225223 w 220"/>
                  <a:gd name="T39" fmla="*/ 39648 h 240"/>
                  <a:gd name="T40" fmla="*/ 242888 w 220"/>
                  <a:gd name="T41" fmla="*/ 22027 h 240"/>
                  <a:gd name="T42" fmla="*/ 220807 w 220"/>
                  <a:gd name="T43" fmla="*/ 70485 h 240"/>
                  <a:gd name="T44" fmla="*/ 242888 w 220"/>
                  <a:gd name="T45" fmla="*/ 77093 h 240"/>
                  <a:gd name="T46" fmla="*/ 264968 w 220"/>
                  <a:gd name="T47" fmla="*/ 70485 h 240"/>
                  <a:gd name="T48" fmla="*/ 322378 w 220"/>
                  <a:gd name="T49" fmla="*/ 118944 h 240"/>
                  <a:gd name="T50" fmla="*/ 163397 w 220"/>
                  <a:gd name="T51" fmla="*/ 118944 h 240"/>
                  <a:gd name="T52" fmla="*/ 220807 w 220"/>
                  <a:gd name="T53" fmla="*/ 70485 h 240"/>
                  <a:gd name="T54" fmla="*/ 463694 w 220"/>
                  <a:gd name="T55" fmla="*/ 506611 h 240"/>
                  <a:gd name="T56" fmla="*/ 22081 w 220"/>
                  <a:gd name="T57" fmla="*/ 506611 h 240"/>
                  <a:gd name="T58" fmla="*/ 22081 w 220"/>
                  <a:gd name="T59" fmla="*/ 215861 h 240"/>
                  <a:gd name="T60" fmla="*/ 463694 w 220"/>
                  <a:gd name="T61" fmla="*/ 215861 h 240"/>
                  <a:gd name="T62" fmla="*/ 463694 w 220"/>
                  <a:gd name="T63" fmla="*/ 506611 h 240"/>
                  <a:gd name="T64" fmla="*/ 463694 w 220"/>
                  <a:gd name="T65" fmla="*/ 196037 h 240"/>
                  <a:gd name="T66" fmla="*/ 22081 w 220"/>
                  <a:gd name="T67" fmla="*/ 196037 h 240"/>
                  <a:gd name="T68" fmla="*/ 22081 w 220"/>
                  <a:gd name="T69" fmla="*/ 138767 h 240"/>
                  <a:gd name="T70" fmla="*/ 463694 w 220"/>
                  <a:gd name="T71" fmla="*/ 138767 h 240"/>
                  <a:gd name="T72" fmla="*/ 463694 w 220"/>
                  <a:gd name="T73" fmla="*/ 196037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0" h="240">
                    <a:moveTo>
                      <a:pt x="215" y="54"/>
                    </a:moveTo>
                    <a:cubicBezTo>
                      <a:pt x="161" y="54"/>
                      <a:pt x="161" y="54"/>
                      <a:pt x="161" y="54"/>
                    </a:cubicBezTo>
                    <a:cubicBezTo>
                      <a:pt x="126" y="25"/>
                      <a:pt x="126" y="25"/>
                      <a:pt x="126" y="25"/>
                    </a:cubicBezTo>
                    <a:cubicBezTo>
                      <a:pt x="127" y="23"/>
                      <a:pt x="127" y="20"/>
                      <a:pt x="127" y="18"/>
                    </a:cubicBezTo>
                    <a:cubicBezTo>
                      <a:pt x="127" y="8"/>
                      <a:pt x="119" y="0"/>
                      <a:pt x="110" y="0"/>
                    </a:cubicBezTo>
                    <a:cubicBezTo>
                      <a:pt x="100" y="0"/>
                      <a:pt x="92" y="8"/>
                      <a:pt x="92" y="18"/>
                    </a:cubicBezTo>
                    <a:cubicBezTo>
                      <a:pt x="92" y="20"/>
                      <a:pt x="93" y="23"/>
                      <a:pt x="94" y="25"/>
                    </a:cubicBezTo>
                    <a:cubicBezTo>
                      <a:pt x="59" y="54"/>
                      <a:pt x="59" y="54"/>
                      <a:pt x="59" y="54"/>
                    </a:cubicBezTo>
                    <a:cubicBezTo>
                      <a:pt x="5" y="54"/>
                      <a:pt x="5" y="54"/>
                      <a:pt x="5" y="54"/>
                    </a:cubicBezTo>
                    <a:cubicBezTo>
                      <a:pt x="2" y="54"/>
                      <a:pt x="0" y="56"/>
                      <a:pt x="0" y="58"/>
                    </a:cubicBezTo>
                    <a:cubicBezTo>
                      <a:pt x="0" y="235"/>
                      <a:pt x="0" y="235"/>
                      <a:pt x="0" y="235"/>
                    </a:cubicBezTo>
                    <a:cubicBezTo>
                      <a:pt x="0" y="238"/>
                      <a:pt x="2" y="240"/>
                      <a:pt x="5" y="240"/>
                    </a:cubicBezTo>
                    <a:cubicBezTo>
                      <a:pt x="215" y="240"/>
                      <a:pt x="215" y="240"/>
                      <a:pt x="215" y="240"/>
                    </a:cubicBezTo>
                    <a:cubicBezTo>
                      <a:pt x="218" y="240"/>
                      <a:pt x="220" y="238"/>
                      <a:pt x="220" y="235"/>
                    </a:cubicBezTo>
                    <a:cubicBezTo>
                      <a:pt x="220" y="58"/>
                      <a:pt x="220" y="58"/>
                      <a:pt x="220" y="58"/>
                    </a:cubicBezTo>
                    <a:cubicBezTo>
                      <a:pt x="220" y="56"/>
                      <a:pt x="218" y="54"/>
                      <a:pt x="215" y="54"/>
                    </a:cubicBezTo>
                    <a:close/>
                    <a:moveTo>
                      <a:pt x="110" y="10"/>
                    </a:moveTo>
                    <a:cubicBezTo>
                      <a:pt x="114" y="10"/>
                      <a:pt x="118" y="13"/>
                      <a:pt x="118" y="18"/>
                    </a:cubicBezTo>
                    <a:cubicBezTo>
                      <a:pt x="118" y="22"/>
                      <a:pt x="114" y="25"/>
                      <a:pt x="110" y="25"/>
                    </a:cubicBezTo>
                    <a:cubicBezTo>
                      <a:pt x="106" y="25"/>
                      <a:pt x="102" y="22"/>
                      <a:pt x="102" y="18"/>
                    </a:cubicBezTo>
                    <a:cubicBezTo>
                      <a:pt x="102" y="13"/>
                      <a:pt x="106" y="10"/>
                      <a:pt x="110" y="10"/>
                    </a:cubicBezTo>
                    <a:close/>
                    <a:moveTo>
                      <a:pt x="100" y="32"/>
                    </a:moveTo>
                    <a:cubicBezTo>
                      <a:pt x="103" y="34"/>
                      <a:pt x="106" y="35"/>
                      <a:pt x="110" y="35"/>
                    </a:cubicBezTo>
                    <a:cubicBezTo>
                      <a:pt x="113" y="35"/>
                      <a:pt x="117" y="34"/>
                      <a:pt x="120" y="32"/>
                    </a:cubicBezTo>
                    <a:cubicBezTo>
                      <a:pt x="146" y="54"/>
                      <a:pt x="146" y="54"/>
                      <a:pt x="146" y="54"/>
                    </a:cubicBezTo>
                    <a:cubicBezTo>
                      <a:pt x="74" y="54"/>
                      <a:pt x="74" y="54"/>
                      <a:pt x="74" y="54"/>
                    </a:cubicBezTo>
                    <a:lnTo>
                      <a:pt x="100" y="32"/>
                    </a:lnTo>
                    <a:close/>
                    <a:moveTo>
                      <a:pt x="210" y="230"/>
                    </a:moveTo>
                    <a:cubicBezTo>
                      <a:pt x="10" y="230"/>
                      <a:pt x="10" y="230"/>
                      <a:pt x="10" y="230"/>
                    </a:cubicBezTo>
                    <a:cubicBezTo>
                      <a:pt x="10" y="98"/>
                      <a:pt x="10" y="98"/>
                      <a:pt x="10" y="98"/>
                    </a:cubicBezTo>
                    <a:cubicBezTo>
                      <a:pt x="210" y="98"/>
                      <a:pt x="210" y="98"/>
                      <a:pt x="210" y="98"/>
                    </a:cubicBezTo>
                    <a:lnTo>
                      <a:pt x="210" y="230"/>
                    </a:lnTo>
                    <a:close/>
                    <a:moveTo>
                      <a:pt x="210" y="89"/>
                    </a:moveTo>
                    <a:cubicBezTo>
                      <a:pt x="10" y="89"/>
                      <a:pt x="10" y="89"/>
                      <a:pt x="10" y="89"/>
                    </a:cubicBezTo>
                    <a:cubicBezTo>
                      <a:pt x="10" y="63"/>
                      <a:pt x="10" y="63"/>
                      <a:pt x="10" y="63"/>
                    </a:cubicBezTo>
                    <a:cubicBezTo>
                      <a:pt x="210" y="63"/>
                      <a:pt x="210" y="63"/>
                      <a:pt x="210" y="63"/>
                    </a:cubicBezTo>
                    <a:lnTo>
                      <a:pt x="21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9" name="Freeform 25">
                <a:extLst>
                  <a:ext uri="{FF2B5EF4-FFF2-40B4-BE49-F238E27FC236}">
                    <a16:creationId xmlns:a16="http://schemas.microsoft.com/office/drawing/2014/main" id="{252DC0CB-1E74-412C-1505-967D01255285}"/>
                  </a:ext>
                </a:extLst>
              </p:cNvPr>
              <p:cNvSpPr>
                <a:spLocks/>
              </p:cNvSpPr>
              <p:nvPr/>
            </p:nvSpPr>
            <p:spPr bwMode="auto">
              <a:xfrm>
                <a:off x="1944688" y="1935163"/>
                <a:ext cx="28575" cy="28575"/>
              </a:xfrm>
              <a:custGeom>
                <a:avLst/>
                <a:gdLst>
                  <a:gd name="T0" fmla="*/ 10990 w 13"/>
                  <a:gd name="T1" fmla="*/ 28575 h 13"/>
                  <a:gd name="T2" fmla="*/ 17585 w 13"/>
                  <a:gd name="T3" fmla="*/ 28575 h 13"/>
                  <a:gd name="T4" fmla="*/ 28575 w 13"/>
                  <a:gd name="T5" fmla="*/ 17585 h 13"/>
                  <a:gd name="T6" fmla="*/ 28575 w 13"/>
                  <a:gd name="T7" fmla="*/ 10990 h 13"/>
                  <a:gd name="T8" fmla="*/ 17585 w 13"/>
                  <a:gd name="T9" fmla="*/ 0 h 13"/>
                  <a:gd name="T10" fmla="*/ 10990 w 13"/>
                  <a:gd name="T11" fmla="*/ 0 h 13"/>
                  <a:gd name="T12" fmla="*/ 0 w 13"/>
                  <a:gd name="T13" fmla="*/ 10990 h 13"/>
                  <a:gd name="T14" fmla="*/ 0 w 13"/>
                  <a:gd name="T15" fmla="*/ 17585 h 13"/>
                  <a:gd name="T16" fmla="*/ 10990 w 13"/>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0" name="Freeform 26">
                <a:extLst>
                  <a:ext uri="{FF2B5EF4-FFF2-40B4-BE49-F238E27FC236}">
                    <a16:creationId xmlns:a16="http://schemas.microsoft.com/office/drawing/2014/main" id="{35953C6C-0F56-5F8E-7346-D42A80E4CF90}"/>
                  </a:ext>
                </a:extLst>
              </p:cNvPr>
              <p:cNvSpPr>
                <a:spLocks/>
              </p:cNvSpPr>
              <p:nvPr/>
            </p:nvSpPr>
            <p:spPr bwMode="auto">
              <a:xfrm>
                <a:off x="2001838" y="1935163"/>
                <a:ext cx="26988" cy="28575"/>
              </a:xfrm>
              <a:custGeom>
                <a:avLst/>
                <a:gdLst>
                  <a:gd name="T0" fmla="*/ 8996 w 12"/>
                  <a:gd name="T1" fmla="*/ 28575 h 13"/>
                  <a:gd name="T2" fmla="*/ 15743 w 12"/>
                  <a:gd name="T3" fmla="*/ 28575 h 13"/>
                  <a:gd name="T4" fmla="*/ 26988 w 12"/>
                  <a:gd name="T5" fmla="*/ 17585 h 13"/>
                  <a:gd name="T6" fmla="*/ 26988 w 12"/>
                  <a:gd name="T7" fmla="*/ 10990 h 13"/>
                  <a:gd name="T8" fmla="*/ 15743 w 12"/>
                  <a:gd name="T9" fmla="*/ 0 h 13"/>
                  <a:gd name="T10" fmla="*/ 8996 w 12"/>
                  <a:gd name="T11" fmla="*/ 0 h 13"/>
                  <a:gd name="T12" fmla="*/ 0 w 12"/>
                  <a:gd name="T13" fmla="*/ 10990 h 13"/>
                  <a:gd name="T14" fmla="*/ 0 w 12"/>
                  <a:gd name="T15" fmla="*/ 17585 h 13"/>
                  <a:gd name="T16" fmla="*/ 8996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2"/>
                      <a:pt x="10" y="0"/>
                      <a:pt x="7" y="0"/>
                    </a:cubicBezTo>
                    <a:cubicBezTo>
                      <a:pt x="4" y="0"/>
                      <a:pt x="4" y="0"/>
                      <a:pt x="4" y="0"/>
                    </a:cubicBezTo>
                    <a:cubicBezTo>
                      <a:pt x="2" y="0"/>
                      <a:pt x="0" y="2"/>
                      <a:pt x="0" y="5"/>
                    </a:cubicBezTo>
                    <a:cubicBezTo>
                      <a:pt x="0" y="8"/>
                      <a:pt x="0" y="8"/>
                      <a:pt x="0" y="8"/>
                    </a:cubicBezTo>
                    <a:cubicBezTo>
                      <a:pt x="0" y="10"/>
                      <a:pt x="2"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1" name="Freeform 27">
                <a:extLst>
                  <a:ext uri="{FF2B5EF4-FFF2-40B4-BE49-F238E27FC236}">
                    <a16:creationId xmlns:a16="http://schemas.microsoft.com/office/drawing/2014/main" id="{82D519A5-D5D1-40CA-540C-63C8F84307C0}"/>
                  </a:ext>
                </a:extLst>
              </p:cNvPr>
              <p:cNvSpPr>
                <a:spLocks/>
              </p:cNvSpPr>
              <p:nvPr/>
            </p:nvSpPr>
            <p:spPr bwMode="auto">
              <a:xfrm>
                <a:off x="2057400" y="1935163"/>
                <a:ext cx="25400" cy="28575"/>
              </a:xfrm>
              <a:custGeom>
                <a:avLst/>
                <a:gdLst>
                  <a:gd name="T0" fmla="*/ 10583 w 12"/>
                  <a:gd name="T1" fmla="*/ 28575 h 13"/>
                  <a:gd name="T2" fmla="*/ 14817 w 12"/>
                  <a:gd name="T3" fmla="*/ 28575 h 13"/>
                  <a:gd name="T4" fmla="*/ 25400 w 12"/>
                  <a:gd name="T5" fmla="*/ 17585 h 13"/>
                  <a:gd name="T6" fmla="*/ 25400 w 12"/>
                  <a:gd name="T7" fmla="*/ 10990 h 13"/>
                  <a:gd name="T8" fmla="*/ 14817 w 12"/>
                  <a:gd name="T9" fmla="*/ 0 h 13"/>
                  <a:gd name="T10" fmla="*/ 10583 w 12"/>
                  <a:gd name="T11" fmla="*/ 0 h 13"/>
                  <a:gd name="T12" fmla="*/ 0 w 12"/>
                  <a:gd name="T13" fmla="*/ 10990 h 13"/>
                  <a:gd name="T14" fmla="*/ 0 w 12"/>
                  <a:gd name="T15" fmla="*/ 17585 h 13"/>
                  <a:gd name="T16" fmla="*/ 10583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2" name="Freeform 28">
                <a:extLst>
                  <a:ext uri="{FF2B5EF4-FFF2-40B4-BE49-F238E27FC236}">
                    <a16:creationId xmlns:a16="http://schemas.microsoft.com/office/drawing/2014/main" id="{CE73A4C9-D81C-A806-7C1F-CAC93E719989}"/>
                  </a:ext>
                </a:extLst>
              </p:cNvPr>
              <p:cNvSpPr>
                <a:spLocks/>
              </p:cNvSpPr>
              <p:nvPr/>
            </p:nvSpPr>
            <p:spPr bwMode="auto">
              <a:xfrm>
                <a:off x="1722438" y="1998663"/>
                <a:ext cx="25400" cy="26988"/>
              </a:xfrm>
              <a:custGeom>
                <a:avLst/>
                <a:gdLst>
                  <a:gd name="T0" fmla="*/ 10583 w 12"/>
                  <a:gd name="T1" fmla="*/ 26988 h 12"/>
                  <a:gd name="T2" fmla="*/ 14817 w 12"/>
                  <a:gd name="T3" fmla="*/ 26988 h 12"/>
                  <a:gd name="T4" fmla="*/ 25400 w 12"/>
                  <a:gd name="T5" fmla="*/ 15743 h 12"/>
                  <a:gd name="T6" fmla="*/ 25400 w 12"/>
                  <a:gd name="T7" fmla="*/ 8996 h 12"/>
                  <a:gd name="T8" fmla="*/ 14817 w 12"/>
                  <a:gd name="T9" fmla="*/ 0 h 12"/>
                  <a:gd name="T10" fmla="*/ 10583 w 12"/>
                  <a:gd name="T11" fmla="*/ 0 h 12"/>
                  <a:gd name="T12" fmla="*/ 0 w 12"/>
                  <a:gd name="T13" fmla="*/ 8996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3" name="Freeform 29">
                <a:extLst>
                  <a:ext uri="{FF2B5EF4-FFF2-40B4-BE49-F238E27FC236}">
                    <a16:creationId xmlns:a16="http://schemas.microsoft.com/office/drawing/2014/main" id="{538F4A71-21CF-5E1F-BD24-029DB6E65B02}"/>
                  </a:ext>
                </a:extLst>
              </p:cNvPr>
              <p:cNvSpPr>
                <a:spLocks/>
              </p:cNvSpPr>
              <p:nvPr/>
            </p:nvSpPr>
            <p:spPr bwMode="auto">
              <a:xfrm>
                <a:off x="1776413" y="1998663"/>
                <a:ext cx="26988" cy="26988"/>
              </a:xfrm>
              <a:custGeom>
                <a:avLst/>
                <a:gdLst>
                  <a:gd name="T0" fmla="*/ 11245 w 12"/>
                  <a:gd name="T1" fmla="*/ 26988 h 12"/>
                  <a:gd name="T2" fmla="*/ 17992 w 12"/>
                  <a:gd name="T3" fmla="*/ 26988 h 12"/>
                  <a:gd name="T4" fmla="*/ 26988 w 12"/>
                  <a:gd name="T5" fmla="*/ 15743 h 12"/>
                  <a:gd name="T6" fmla="*/ 26988 w 12"/>
                  <a:gd name="T7" fmla="*/ 8996 h 12"/>
                  <a:gd name="T8" fmla="*/ 17992 w 12"/>
                  <a:gd name="T9" fmla="*/ 0 h 12"/>
                  <a:gd name="T10" fmla="*/ 11245 w 12"/>
                  <a:gd name="T11" fmla="*/ 0 h 12"/>
                  <a:gd name="T12" fmla="*/ 0 w 12"/>
                  <a:gd name="T13" fmla="*/ 8996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8" y="12"/>
                      <a:pt x="8" y="12"/>
                      <a:pt x="8" y="12"/>
                    </a:cubicBezTo>
                    <a:cubicBezTo>
                      <a:pt x="10" y="12"/>
                      <a:pt x="12" y="10"/>
                      <a:pt x="12" y="7"/>
                    </a:cubicBezTo>
                    <a:cubicBezTo>
                      <a:pt x="12" y="4"/>
                      <a:pt x="12" y="4"/>
                      <a:pt x="12" y="4"/>
                    </a:cubicBezTo>
                    <a:cubicBezTo>
                      <a:pt x="12"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4" name="Freeform 30">
                <a:extLst>
                  <a:ext uri="{FF2B5EF4-FFF2-40B4-BE49-F238E27FC236}">
                    <a16:creationId xmlns:a16="http://schemas.microsoft.com/office/drawing/2014/main" id="{B9916FF5-2220-11E7-AF69-F2E414B721CE}"/>
                  </a:ext>
                </a:extLst>
              </p:cNvPr>
              <p:cNvSpPr>
                <a:spLocks/>
              </p:cNvSpPr>
              <p:nvPr/>
            </p:nvSpPr>
            <p:spPr bwMode="auto">
              <a:xfrm>
                <a:off x="1833563" y="1998663"/>
                <a:ext cx="26988" cy="26988"/>
              </a:xfrm>
              <a:custGeom>
                <a:avLst/>
                <a:gdLst>
                  <a:gd name="T0" fmla="*/ 8996 w 12"/>
                  <a:gd name="T1" fmla="*/ 26988 h 12"/>
                  <a:gd name="T2" fmla="*/ 15743 w 12"/>
                  <a:gd name="T3" fmla="*/ 26988 h 12"/>
                  <a:gd name="T4" fmla="*/ 26988 w 12"/>
                  <a:gd name="T5" fmla="*/ 15743 h 12"/>
                  <a:gd name="T6" fmla="*/ 26988 w 12"/>
                  <a:gd name="T7" fmla="*/ 8996 h 12"/>
                  <a:gd name="T8" fmla="*/ 15743 w 12"/>
                  <a:gd name="T9" fmla="*/ 0 h 12"/>
                  <a:gd name="T10" fmla="*/ 8996 w 12"/>
                  <a:gd name="T11" fmla="*/ 0 h 12"/>
                  <a:gd name="T12" fmla="*/ 0 w 12"/>
                  <a:gd name="T13" fmla="*/ 8996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5" name="Freeform 31">
                <a:extLst>
                  <a:ext uri="{FF2B5EF4-FFF2-40B4-BE49-F238E27FC236}">
                    <a16:creationId xmlns:a16="http://schemas.microsoft.com/office/drawing/2014/main" id="{BE4CA1F1-A5CF-A059-F403-8D769065B19B}"/>
                  </a:ext>
                </a:extLst>
              </p:cNvPr>
              <p:cNvSpPr>
                <a:spLocks/>
              </p:cNvSpPr>
              <p:nvPr/>
            </p:nvSpPr>
            <p:spPr bwMode="auto">
              <a:xfrm>
                <a:off x="1889125" y="1998663"/>
                <a:ext cx="26988" cy="26988"/>
              </a:xfrm>
              <a:custGeom>
                <a:avLst/>
                <a:gdLst>
                  <a:gd name="T0" fmla="*/ 11245 w 12"/>
                  <a:gd name="T1" fmla="*/ 26988 h 12"/>
                  <a:gd name="T2" fmla="*/ 15743 w 12"/>
                  <a:gd name="T3" fmla="*/ 26988 h 12"/>
                  <a:gd name="T4" fmla="*/ 26988 w 12"/>
                  <a:gd name="T5" fmla="*/ 15743 h 12"/>
                  <a:gd name="T6" fmla="*/ 26988 w 12"/>
                  <a:gd name="T7" fmla="*/ 8996 h 12"/>
                  <a:gd name="T8" fmla="*/ 15743 w 12"/>
                  <a:gd name="T9" fmla="*/ 0 h 12"/>
                  <a:gd name="T10" fmla="*/ 11245 w 12"/>
                  <a:gd name="T11" fmla="*/ 0 h 12"/>
                  <a:gd name="T12" fmla="*/ 0 w 12"/>
                  <a:gd name="T13" fmla="*/ 8996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6" name="Freeform 32">
                <a:extLst>
                  <a:ext uri="{FF2B5EF4-FFF2-40B4-BE49-F238E27FC236}">
                    <a16:creationId xmlns:a16="http://schemas.microsoft.com/office/drawing/2014/main" id="{7B9F7132-84DE-EDD4-C9AD-75455A213E2F}"/>
                  </a:ext>
                </a:extLst>
              </p:cNvPr>
              <p:cNvSpPr>
                <a:spLocks/>
              </p:cNvSpPr>
              <p:nvPr/>
            </p:nvSpPr>
            <p:spPr bwMode="auto">
              <a:xfrm>
                <a:off x="1944688" y="1998663"/>
                <a:ext cx="28575" cy="26988"/>
              </a:xfrm>
              <a:custGeom>
                <a:avLst/>
                <a:gdLst>
                  <a:gd name="T0" fmla="*/ 10990 w 13"/>
                  <a:gd name="T1" fmla="*/ 26988 h 12"/>
                  <a:gd name="T2" fmla="*/ 17585 w 13"/>
                  <a:gd name="T3" fmla="*/ 26988 h 12"/>
                  <a:gd name="T4" fmla="*/ 28575 w 13"/>
                  <a:gd name="T5" fmla="*/ 15743 h 12"/>
                  <a:gd name="T6" fmla="*/ 28575 w 13"/>
                  <a:gd name="T7" fmla="*/ 8996 h 12"/>
                  <a:gd name="T8" fmla="*/ 17585 w 13"/>
                  <a:gd name="T9" fmla="*/ 0 h 12"/>
                  <a:gd name="T10" fmla="*/ 10990 w 13"/>
                  <a:gd name="T11" fmla="*/ 0 h 12"/>
                  <a:gd name="T12" fmla="*/ 0 w 13"/>
                  <a:gd name="T13" fmla="*/ 8996 h 12"/>
                  <a:gd name="T14" fmla="*/ 0 w 13"/>
                  <a:gd name="T15" fmla="*/ 15743 h 12"/>
                  <a:gd name="T16" fmla="*/ 10990 w 13"/>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2">
                    <a:moveTo>
                      <a:pt x="5" y="12"/>
                    </a:moveTo>
                    <a:cubicBezTo>
                      <a:pt x="8" y="12"/>
                      <a:pt x="8" y="12"/>
                      <a:pt x="8" y="12"/>
                    </a:cubicBezTo>
                    <a:cubicBezTo>
                      <a:pt x="10" y="12"/>
                      <a:pt x="13" y="10"/>
                      <a:pt x="13" y="7"/>
                    </a:cubicBezTo>
                    <a:cubicBezTo>
                      <a:pt x="13" y="4"/>
                      <a:pt x="13" y="4"/>
                      <a:pt x="13" y="4"/>
                    </a:cubicBezTo>
                    <a:cubicBezTo>
                      <a:pt x="13"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7" name="Freeform 33">
                <a:extLst>
                  <a:ext uri="{FF2B5EF4-FFF2-40B4-BE49-F238E27FC236}">
                    <a16:creationId xmlns:a16="http://schemas.microsoft.com/office/drawing/2014/main" id="{5F4C3D2A-73EF-8AC5-5E86-6463163EE916}"/>
                  </a:ext>
                </a:extLst>
              </p:cNvPr>
              <p:cNvSpPr>
                <a:spLocks/>
              </p:cNvSpPr>
              <p:nvPr/>
            </p:nvSpPr>
            <p:spPr bwMode="auto">
              <a:xfrm>
                <a:off x="2001838" y="1998663"/>
                <a:ext cx="26988" cy="26988"/>
              </a:xfrm>
              <a:custGeom>
                <a:avLst/>
                <a:gdLst>
                  <a:gd name="T0" fmla="*/ 8996 w 12"/>
                  <a:gd name="T1" fmla="*/ 26988 h 12"/>
                  <a:gd name="T2" fmla="*/ 15743 w 12"/>
                  <a:gd name="T3" fmla="*/ 26988 h 12"/>
                  <a:gd name="T4" fmla="*/ 26988 w 12"/>
                  <a:gd name="T5" fmla="*/ 15743 h 12"/>
                  <a:gd name="T6" fmla="*/ 26988 w 12"/>
                  <a:gd name="T7" fmla="*/ 8996 h 12"/>
                  <a:gd name="T8" fmla="*/ 15743 w 12"/>
                  <a:gd name="T9" fmla="*/ 0 h 12"/>
                  <a:gd name="T10" fmla="*/ 8996 w 12"/>
                  <a:gd name="T11" fmla="*/ 0 h 12"/>
                  <a:gd name="T12" fmla="*/ 0 w 12"/>
                  <a:gd name="T13" fmla="*/ 8996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8" name="Freeform 34">
                <a:extLst>
                  <a:ext uri="{FF2B5EF4-FFF2-40B4-BE49-F238E27FC236}">
                    <a16:creationId xmlns:a16="http://schemas.microsoft.com/office/drawing/2014/main" id="{735C8788-3794-AC6D-40AB-6DC79A5A6A82}"/>
                  </a:ext>
                </a:extLst>
              </p:cNvPr>
              <p:cNvSpPr>
                <a:spLocks/>
              </p:cNvSpPr>
              <p:nvPr/>
            </p:nvSpPr>
            <p:spPr bwMode="auto">
              <a:xfrm>
                <a:off x="2057400" y="1998663"/>
                <a:ext cx="25400" cy="26988"/>
              </a:xfrm>
              <a:custGeom>
                <a:avLst/>
                <a:gdLst>
                  <a:gd name="T0" fmla="*/ 10583 w 12"/>
                  <a:gd name="T1" fmla="*/ 26988 h 12"/>
                  <a:gd name="T2" fmla="*/ 14817 w 12"/>
                  <a:gd name="T3" fmla="*/ 26988 h 12"/>
                  <a:gd name="T4" fmla="*/ 25400 w 12"/>
                  <a:gd name="T5" fmla="*/ 15743 h 12"/>
                  <a:gd name="T6" fmla="*/ 25400 w 12"/>
                  <a:gd name="T7" fmla="*/ 8996 h 12"/>
                  <a:gd name="T8" fmla="*/ 14817 w 12"/>
                  <a:gd name="T9" fmla="*/ 0 h 12"/>
                  <a:gd name="T10" fmla="*/ 10583 w 12"/>
                  <a:gd name="T11" fmla="*/ 0 h 12"/>
                  <a:gd name="T12" fmla="*/ 0 w 12"/>
                  <a:gd name="T13" fmla="*/ 8996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49" name="Freeform 35">
                <a:extLst>
                  <a:ext uri="{FF2B5EF4-FFF2-40B4-BE49-F238E27FC236}">
                    <a16:creationId xmlns:a16="http://schemas.microsoft.com/office/drawing/2014/main" id="{006EF682-CBF7-CE7E-5D56-F17970385856}"/>
                  </a:ext>
                </a:extLst>
              </p:cNvPr>
              <p:cNvSpPr>
                <a:spLocks/>
              </p:cNvSpPr>
              <p:nvPr/>
            </p:nvSpPr>
            <p:spPr bwMode="auto">
              <a:xfrm>
                <a:off x="1722438" y="2060575"/>
                <a:ext cx="25400" cy="26988"/>
              </a:xfrm>
              <a:custGeom>
                <a:avLst/>
                <a:gdLst>
                  <a:gd name="T0" fmla="*/ 10583 w 12"/>
                  <a:gd name="T1" fmla="*/ 26988 h 12"/>
                  <a:gd name="T2" fmla="*/ 14817 w 12"/>
                  <a:gd name="T3" fmla="*/ 26988 h 12"/>
                  <a:gd name="T4" fmla="*/ 25400 w 12"/>
                  <a:gd name="T5" fmla="*/ 15743 h 12"/>
                  <a:gd name="T6" fmla="*/ 25400 w 12"/>
                  <a:gd name="T7" fmla="*/ 11245 h 12"/>
                  <a:gd name="T8" fmla="*/ 14817 w 12"/>
                  <a:gd name="T9" fmla="*/ 0 h 12"/>
                  <a:gd name="T10" fmla="*/ 10583 w 12"/>
                  <a:gd name="T11" fmla="*/ 0 h 12"/>
                  <a:gd name="T12" fmla="*/ 0 w 12"/>
                  <a:gd name="T13" fmla="*/ 11245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0" name="Freeform 36">
                <a:extLst>
                  <a:ext uri="{FF2B5EF4-FFF2-40B4-BE49-F238E27FC236}">
                    <a16:creationId xmlns:a16="http://schemas.microsoft.com/office/drawing/2014/main" id="{575D73E4-F736-4B4E-C5FC-8EF4FAFFB649}"/>
                  </a:ext>
                </a:extLst>
              </p:cNvPr>
              <p:cNvSpPr>
                <a:spLocks/>
              </p:cNvSpPr>
              <p:nvPr/>
            </p:nvSpPr>
            <p:spPr bwMode="auto">
              <a:xfrm>
                <a:off x="1776413" y="2060575"/>
                <a:ext cx="26988" cy="26988"/>
              </a:xfrm>
              <a:custGeom>
                <a:avLst/>
                <a:gdLst>
                  <a:gd name="T0" fmla="*/ 11245 w 12"/>
                  <a:gd name="T1" fmla="*/ 26988 h 12"/>
                  <a:gd name="T2" fmla="*/ 17992 w 12"/>
                  <a:gd name="T3" fmla="*/ 26988 h 12"/>
                  <a:gd name="T4" fmla="*/ 26988 w 12"/>
                  <a:gd name="T5" fmla="*/ 15743 h 12"/>
                  <a:gd name="T6" fmla="*/ 26988 w 12"/>
                  <a:gd name="T7" fmla="*/ 11245 h 12"/>
                  <a:gd name="T8" fmla="*/ 17992 w 12"/>
                  <a:gd name="T9" fmla="*/ 0 h 12"/>
                  <a:gd name="T10" fmla="*/ 11245 w 12"/>
                  <a:gd name="T11" fmla="*/ 0 h 12"/>
                  <a:gd name="T12" fmla="*/ 0 w 12"/>
                  <a:gd name="T13" fmla="*/ 11245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1" name="Freeform 37">
                <a:extLst>
                  <a:ext uri="{FF2B5EF4-FFF2-40B4-BE49-F238E27FC236}">
                    <a16:creationId xmlns:a16="http://schemas.microsoft.com/office/drawing/2014/main" id="{F6A41C51-06B8-3F8B-B932-55368FAA1957}"/>
                  </a:ext>
                </a:extLst>
              </p:cNvPr>
              <p:cNvSpPr>
                <a:spLocks/>
              </p:cNvSpPr>
              <p:nvPr/>
            </p:nvSpPr>
            <p:spPr bwMode="auto">
              <a:xfrm>
                <a:off x="1833563" y="2060575"/>
                <a:ext cx="26988" cy="26988"/>
              </a:xfrm>
              <a:custGeom>
                <a:avLst/>
                <a:gdLst>
                  <a:gd name="T0" fmla="*/ 8996 w 12"/>
                  <a:gd name="T1" fmla="*/ 26988 h 12"/>
                  <a:gd name="T2" fmla="*/ 15743 w 12"/>
                  <a:gd name="T3" fmla="*/ 26988 h 12"/>
                  <a:gd name="T4" fmla="*/ 26988 w 12"/>
                  <a:gd name="T5" fmla="*/ 15743 h 12"/>
                  <a:gd name="T6" fmla="*/ 26988 w 12"/>
                  <a:gd name="T7" fmla="*/ 11245 h 12"/>
                  <a:gd name="T8" fmla="*/ 15743 w 12"/>
                  <a:gd name="T9" fmla="*/ 0 h 12"/>
                  <a:gd name="T10" fmla="*/ 8996 w 12"/>
                  <a:gd name="T11" fmla="*/ 0 h 12"/>
                  <a:gd name="T12" fmla="*/ 0 w 12"/>
                  <a:gd name="T13" fmla="*/ 11245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2" name="Freeform 38">
                <a:extLst>
                  <a:ext uri="{FF2B5EF4-FFF2-40B4-BE49-F238E27FC236}">
                    <a16:creationId xmlns:a16="http://schemas.microsoft.com/office/drawing/2014/main" id="{6A76CE3E-D068-A2FF-9801-2BA3532337A1}"/>
                  </a:ext>
                </a:extLst>
              </p:cNvPr>
              <p:cNvSpPr>
                <a:spLocks/>
              </p:cNvSpPr>
              <p:nvPr/>
            </p:nvSpPr>
            <p:spPr bwMode="auto">
              <a:xfrm>
                <a:off x="1889125" y="2060575"/>
                <a:ext cx="26988" cy="26988"/>
              </a:xfrm>
              <a:custGeom>
                <a:avLst/>
                <a:gdLst>
                  <a:gd name="T0" fmla="*/ 11245 w 12"/>
                  <a:gd name="T1" fmla="*/ 26988 h 12"/>
                  <a:gd name="T2" fmla="*/ 15743 w 12"/>
                  <a:gd name="T3" fmla="*/ 26988 h 12"/>
                  <a:gd name="T4" fmla="*/ 26988 w 12"/>
                  <a:gd name="T5" fmla="*/ 15743 h 12"/>
                  <a:gd name="T6" fmla="*/ 26988 w 12"/>
                  <a:gd name="T7" fmla="*/ 11245 h 12"/>
                  <a:gd name="T8" fmla="*/ 15743 w 12"/>
                  <a:gd name="T9" fmla="*/ 0 h 12"/>
                  <a:gd name="T10" fmla="*/ 11245 w 12"/>
                  <a:gd name="T11" fmla="*/ 0 h 12"/>
                  <a:gd name="T12" fmla="*/ 0 w 12"/>
                  <a:gd name="T13" fmla="*/ 11245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3" name="Freeform 39">
                <a:extLst>
                  <a:ext uri="{FF2B5EF4-FFF2-40B4-BE49-F238E27FC236}">
                    <a16:creationId xmlns:a16="http://schemas.microsoft.com/office/drawing/2014/main" id="{BDB8443B-C854-FC90-D405-7959154D7B3B}"/>
                  </a:ext>
                </a:extLst>
              </p:cNvPr>
              <p:cNvSpPr>
                <a:spLocks/>
              </p:cNvSpPr>
              <p:nvPr/>
            </p:nvSpPr>
            <p:spPr bwMode="auto">
              <a:xfrm>
                <a:off x="1944688" y="2060575"/>
                <a:ext cx="28575" cy="26988"/>
              </a:xfrm>
              <a:custGeom>
                <a:avLst/>
                <a:gdLst>
                  <a:gd name="T0" fmla="*/ 10990 w 13"/>
                  <a:gd name="T1" fmla="*/ 26988 h 12"/>
                  <a:gd name="T2" fmla="*/ 17585 w 13"/>
                  <a:gd name="T3" fmla="*/ 26988 h 12"/>
                  <a:gd name="T4" fmla="*/ 28575 w 13"/>
                  <a:gd name="T5" fmla="*/ 15743 h 12"/>
                  <a:gd name="T6" fmla="*/ 28575 w 13"/>
                  <a:gd name="T7" fmla="*/ 11245 h 12"/>
                  <a:gd name="T8" fmla="*/ 17585 w 13"/>
                  <a:gd name="T9" fmla="*/ 0 h 12"/>
                  <a:gd name="T10" fmla="*/ 10990 w 13"/>
                  <a:gd name="T11" fmla="*/ 0 h 12"/>
                  <a:gd name="T12" fmla="*/ 0 w 13"/>
                  <a:gd name="T13" fmla="*/ 11245 h 12"/>
                  <a:gd name="T14" fmla="*/ 0 w 13"/>
                  <a:gd name="T15" fmla="*/ 15743 h 12"/>
                  <a:gd name="T16" fmla="*/ 10990 w 13"/>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4" name="Freeform 40">
                <a:extLst>
                  <a:ext uri="{FF2B5EF4-FFF2-40B4-BE49-F238E27FC236}">
                    <a16:creationId xmlns:a16="http://schemas.microsoft.com/office/drawing/2014/main" id="{96972992-F844-9542-CC07-02E91F08F819}"/>
                  </a:ext>
                </a:extLst>
              </p:cNvPr>
              <p:cNvSpPr>
                <a:spLocks/>
              </p:cNvSpPr>
              <p:nvPr/>
            </p:nvSpPr>
            <p:spPr bwMode="auto">
              <a:xfrm>
                <a:off x="2001838" y="2060575"/>
                <a:ext cx="26988" cy="26988"/>
              </a:xfrm>
              <a:custGeom>
                <a:avLst/>
                <a:gdLst>
                  <a:gd name="T0" fmla="*/ 8996 w 12"/>
                  <a:gd name="T1" fmla="*/ 26988 h 12"/>
                  <a:gd name="T2" fmla="*/ 15743 w 12"/>
                  <a:gd name="T3" fmla="*/ 26988 h 12"/>
                  <a:gd name="T4" fmla="*/ 26988 w 12"/>
                  <a:gd name="T5" fmla="*/ 15743 h 12"/>
                  <a:gd name="T6" fmla="*/ 26988 w 12"/>
                  <a:gd name="T7" fmla="*/ 11245 h 12"/>
                  <a:gd name="T8" fmla="*/ 15743 w 12"/>
                  <a:gd name="T9" fmla="*/ 0 h 12"/>
                  <a:gd name="T10" fmla="*/ 8996 w 12"/>
                  <a:gd name="T11" fmla="*/ 0 h 12"/>
                  <a:gd name="T12" fmla="*/ 0 w 12"/>
                  <a:gd name="T13" fmla="*/ 11245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5" name="Freeform 41">
                <a:extLst>
                  <a:ext uri="{FF2B5EF4-FFF2-40B4-BE49-F238E27FC236}">
                    <a16:creationId xmlns:a16="http://schemas.microsoft.com/office/drawing/2014/main" id="{F932983E-0003-A2BD-52CF-596623DC594E}"/>
                  </a:ext>
                </a:extLst>
              </p:cNvPr>
              <p:cNvSpPr>
                <a:spLocks/>
              </p:cNvSpPr>
              <p:nvPr/>
            </p:nvSpPr>
            <p:spPr bwMode="auto">
              <a:xfrm>
                <a:off x="2057400" y="2060575"/>
                <a:ext cx="25400" cy="26988"/>
              </a:xfrm>
              <a:custGeom>
                <a:avLst/>
                <a:gdLst>
                  <a:gd name="T0" fmla="*/ 10583 w 12"/>
                  <a:gd name="T1" fmla="*/ 26988 h 12"/>
                  <a:gd name="T2" fmla="*/ 14817 w 12"/>
                  <a:gd name="T3" fmla="*/ 26988 h 12"/>
                  <a:gd name="T4" fmla="*/ 25400 w 12"/>
                  <a:gd name="T5" fmla="*/ 15743 h 12"/>
                  <a:gd name="T6" fmla="*/ 25400 w 12"/>
                  <a:gd name="T7" fmla="*/ 11245 h 12"/>
                  <a:gd name="T8" fmla="*/ 14817 w 12"/>
                  <a:gd name="T9" fmla="*/ 0 h 12"/>
                  <a:gd name="T10" fmla="*/ 10583 w 12"/>
                  <a:gd name="T11" fmla="*/ 0 h 12"/>
                  <a:gd name="T12" fmla="*/ 0 w 12"/>
                  <a:gd name="T13" fmla="*/ 11245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6" name="Freeform 42">
                <a:extLst>
                  <a:ext uri="{FF2B5EF4-FFF2-40B4-BE49-F238E27FC236}">
                    <a16:creationId xmlns:a16="http://schemas.microsoft.com/office/drawing/2014/main" id="{A6B457F3-0BEF-5C33-7583-414FAFA5C73F}"/>
                  </a:ext>
                </a:extLst>
              </p:cNvPr>
              <p:cNvSpPr>
                <a:spLocks/>
              </p:cNvSpPr>
              <p:nvPr/>
            </p:nvSpPr>
            <p:spPr bwMode="auto">
              <a:xfrm>
                <a:off x="1722438" y="2122488"/>
                <a:ext cx="25400" cy="28575"/>
              </a:xfrm>
              <a:custGeom>
                <a:avLst/>
                <a:gdLst>
                  <a:gd name="T0" fmla="*/ 10583 w 12"/>
                  <a:gd name="T1" fmla="*/ 28575 h 13"/>
                  <a:gd name="T2" fmla="*/ 14817 w 12"/>
                  <a:gd name="T3" fmla="*/ 28575 h 13"/>
                  <a:gd name="T4" fmla="*/ 25400 w 12"/>
                  <a:gd name="T5" fmla="*/ 17585 h 13"/>
                  <a:gd name="T6" fmla="*/ 25400 w 12"/>
                  <a:gd name="T7" fmla="*/ 10990 h 13"/>
                  <a:gd name="T8" fmla="*/ 14817 w 12"/>
                  <a:gd name="T9" fmla="*/ 0 h 13"/>
                  <a:gd name="T10" fmla="*/ 10583 w 12"/>
                  <a:gd name="T11" fmla="*/ 0 h 13"/>
                  <a:gd name="T12" fmla="*/ 0 w 12"/>
                  <a:gd name="T13" fmla="*/ 10990 h 13"/>
                  <a:gd name="T14" fmla="*/ 0 w 12"/>
                  <a:gd name="T15" fmla="*/ 17585 h 13"/>
                  <a:gd name="T16" fmla="*/ 10583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7" name="Freeform 43">
                <a:extLst>
                  <a:ext uri="{FF2B5EF4-FFF2-40B4-BE49-F238E27FC236}">
                    <a16:creationId xmlns:a16="http://schemas.microsoft.com/office/drawing/2014/main" id="{6854BEC1-BFE6-EBD0-17A8-A9C2A04B522F}"/>
                  </a:ext>
                </a:extLst>
              </p:cNvPr>
              <p:cNvSpPr>
                <a:spLocks/>
              </p:cNvSpPr>
              <p:nvPr/>
            </p:nvSpPr>
            <p:spPr bwMode="auto">
              <a:xfrm>
                <a:off x="1776413" y="2122488"/>
                <a:ext cx="26988" cy="28575"/>
              </a:xfrm>
              <a:custGeom>
                <a:avLst/>
                <a:gdLst>
                  <a:gd name="T0" fmla="*/ 11245 w 12"/>
                  <a:gd name="T1" fmla="*/ 28575 h 13"/>
                  <a:gd name="T2" fmla="*/ 17992 w 12"/>
                  <a:gd name="T3" fmla="*/ 28575 h 13"/>
                  <a:gd name="T4" fmla="*/ 26988 w 12"/>
                  <a:gd name="T5" fmla="*/ 17585 h 13"/>
                  <a:gd name="T6" fmla="*/ 26988 w 12"/>
                  <a:gd name="T7" fmla="*/ 10990 h 13"/>
                  <a:gd name="T8" fmla="*/ 17992 w 12"/>
                  <a:gd name="T9" fmla="*/ 0 h 13"/>
                  <a:gd name="T10" fmla="*/ 11245 w 12"/>
                  <a:gd name="T11" fmla="*/ 0 h 13"/>
                  <a:gd name="T12" fmla="*/ 0 w 12"/>
                  <a:gd name="T13" fmla="*/ 10990 h 13"/>
                  <a:gd name="T14" fmla="*/ 0 w 12"/>
                  <a:gd name="T15" fmla="*/ 17585 h 13"/>
                  <a:gd name="T16" fmla="*/ 11245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8" name="Freeform 44">
                <a:extLst>
                  <a:ext uri="{FF2B5EF4-FFF2-40B4-BE49-F238E27FC236}">
                    <a16:creationId xmlns:a16="http://schemas.microsoft.com/office/drawing/2014/main" id="{2C474840-8AAD-C6EE-5815-D3E8CF482282}"/>
                  </a:ext>
                </a:extLst>
              </p:cNvPr>
              <p:cNvSpPr>
                <a:spLocks/>
              </p:cNvSpPr>
              <p:nvPr/>
            </p:nvSpPr>
            <p:spPr bwMode="auto">
              <a:xfrm>
                <a:off x="1833563" y="2122488"/>
                <a:ext cx="26988" cy="28575"/>
              </a:xfrm>
              <a:custGeom>
                <a:avLst/>
                <a:gdLst>
                  <a:gd name="T0" fmla="*/ 8996 w 12"/>
                  <a:gd name="T1" fmla="*/ 28575 h 13"/>
                  <a:gd name="T2" fmla="*/ 15743 w 12"/>
                  <a:gd name="T3" fmla="*/ 28575 h 13"/>
                  <a:gd name="T4" fmla="*/ 26988 w 12"/>
                  <a:gd name="T5" fmla="*/ 17585 h 13"/>
                  <a:gd name="T6" fmla="*/ 26988 w 12"/>
                  <a:gd name="T7" fmla="*/ 10990 h 13"/>
                  <a:gd name="T8" fmla="*/ 15743 w 12"/>
                  <a:gd name="T9" fmla="*/ 0 h 13"/>
                  <a:gd name="T10" fmla="*/ 8996 w 12"/>
                  <a:gd name="T11" fmla="*/ 0 h 13"/>
                  <a:gd name="T12" fmla="*/ 0 w 12"/>
                  <a:gd name="T13" fmla="*/ 10990 h 13"/>
                  <a:gd name="T14" fmla="*/ 0 w 12"/>
                  <a:gd name="T15" fmla="*/ 17585 h 13"/>
                  <a:gd name="T16" fmla="*/ 8996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3"/>
                      <a:pt x="10" y="0"/>
                      <a:pt x="7" y="0"/>
                    </a:cubicBezTo>
                    <a:cubicBezTo>
                      <a:pt x="4" y="0"/>
                      <a:pt x="4" y="0"/>
                      <a:pt x="4" y="0"/>
                    </a:cubicBezTo>
                    <a:cubicBezTo>
                      <a:pt x="2" y="0"/>
                      <a:pt x="0" y="3"/>
                      <a:pt x="0" y="5"/>
                    </a:cubicBezTo>
                    <a:cubicBezTo>
                      <a:pt x="0" y="8"/>
                      <a:pt x="0" y="8"/>
                      <a:pt x="0" y="8"/>
                    </a:cubicBezTo>
                    <a:cubicBezTo>
                      <a:pt x="0" y="10"/>
                      <a:pt x="2"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59" name="Freeform 45">
                <a:extLst>
                  <a:ext uri="{FF2B5EF4-FFF2-40B4-BE49-F238E27FC236}">
                    <a16:creationId xmlns:a16="http://schemas.microsoft.com/office/drawing/2014/main" id="{0690B0BB-33B4-AE35-72E1-6AF61A4B673A}"/>
                  </a:ext>
                </a:extLst>
              </p:cNvPr>
              <p:cNvSpPr>
                <a:spLocks/>
              </p:cNvSpPr>
              <p:nvPr/>
            </p:nvSpPr>
            <p:spPr bwMode="auto">
              <a:xfrm>
                <a:off x="1889125" y="2122488"/>
                <a:ext cx="26988" cy="28575"/>
              </a:xfrm>
              <a:custGeom>
                <a:avLst/>
                <a:gdLst>
                  <a:gd name="T0" fmla="*/ 11245 w 12"/>
                  <a:gd name="T1" fmla="*/ 28575 h 13"/>
                  <a:gd name="T2" fmla="*/ 15743 w 12"/>
                  <a:gd name="T3" fmla="*/ 28575 h 13"/>
                  <a:gd name="T4" fmla="*/ 26988 w 12"/>
                  <a:gd name="T5" fmla="*/ 17585 h 13"/>
                  <a:gd name="T6" fmla="*/ 26988 w 12"/>
                  <a:gd name="T7" fmla="*/ 10990 h 13"/>
                  <a:gd name="T8" fmla="*/ 15743 w 12"/>
                  <a:gd name="T9" fmla="*/ 0 h 13"/>
                  <a:gd name="T10" fmla="*/ 11245 w 12"/>
                  <a:gd name="T11" fmla="*/ 0 h 13"/>
                  <a:gd name="T12" fmla="*/ 0 w 12"/>
                  <a:gd name="T13" fmla="*/ 10990 h 13"/>
                  <a:gd name="T14" fmla="*/ 0 w 12"/>
                  <a:gd name="T15" fmla="*/ 17585 h 13"/>
                  <a:gd name="T16" fmla="*/ 11245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60" name="Freeform 46">
                <a:extLst>
                  <a:ext uri="{FF2B5EF4-FFF2-40B4-BE49-F238E27FC236}">
                    <a16:creationId xmlns:a16="http://schemas.microsoft.com/office/drawing/2014/main" id="{97A48A77-F780-A632-7F49-F4C84F34D6AA}"/>
                  </a:ext>
                </a:extLst>
              </p:cNvPr>
              <p:cNvSpPr>
                <a:spLocks/>
              </p:cNvSpPr>
              <p:nvPr/>
            </p:nvSpPr>
            <p:spPr bwMode="auto">
              <a:xfrm>
                <a:off x="1944688" y="2122488"/>
                <a:ext cx="28575" cy="28575"/>
              </a:xfrm>
              <a:custGeom>
                <a:avLst/>
                <a:gdLst>
                  <a:gd name="T0" fmla="*/ 10990 w 13"/>
                  <a:gd name="T1" fmla="*/ 28575 h 13"/>
                  <a:gd name="T2" fmla="*/ 17585 w 13"/>
                  <a:gd name="T3" fmla="*/ 28575 h 13"/>
                  <a:gd name="T4" fmla="*/ 28575 w 13"/>
                  <a:gd name="T5" fmla="*/ 17585 h 13"/>
                  <a:gd name="T6" fmla="*/ 28575 w 13"/>
                  <a:gd name="T7" fmla="*/ 10990 h 13"/>
                  <a:gd name="T8" fmla="*/ 17585 w 13"/>
                  <a:gd name="T9" fmla="*/ 0 h 13"/>
                  <a:gd name="T10" fmla="*/ 10990 w 13"/>
                  <a:gd name="T11" fmla="*/ 0 h 13"/>
                  <a:gd name="T12" fmla="*/ 0 w 13"/>
                  <a:gd name="T13" fmla="*/ 10990 h 13"/>
                  <a:gd name="T14" fmla="*/ 0 w 13"/>
                  <a:gd name="T15" fmla="*/ 17585 h 13"/>
                  <a:gd name="T16" fmla="*/ 10990 w 13"/>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126" name="Group 125">
              <a:extLst>
                <a:ext uri="{FF2B5EF4-FFF2-40B4-BE49-F238E27FC236}">
                  <a16:creationId xmlns:a16="http://schemas.microsoft.com/office/drawing/2014/main" id="{7422DEE0-E85F-B240-3A27-A3AEB666214C}"/>
                </a:ext>
              </a:extLst>
            </p:cNvPr>
            <p:cNvGrpSpPr>
              <a:grpSpLocks noChangeAspect="1"/>
            </p:cNvGrpSpPr>
            <p:nvPr/>
          </p:nvGrpSpPr>
          <p:grpSpPr bwMode="auto">
            <a:xfrm>
              <a:off x="1210380" y="5881544"/>
              <a:ext cx="263118" cy="310248"/>
              <a:chOff x="2732089" y="4694239"/>
              <a:chExt cx="431800" cy="485775"/>
            </a:xfrm>
            <a:solidFill>
              <a:srgbClr val="156082"/>
            </a:solidFill>
          </p:grpSpPr>
          <p:sp>
            <p:nvSpPr>
              <p:cNvPr id="132" name="Freeform 127">
                <a:extLst>
                  <a:ext uri="{FF2B5EF4-FFF2-40B4-BE49-F238E27FC236}">
                    <a16:creationId xmlns:a16="http://schemas.microsoft.com/office/drawing/2014/main" id="{4E5FF126-CBF3-3A29-5B8D-BFDF95DA021F}"/>
                  </a:ext>
                </a:extLst>
              </p:cNvPr>
              <p:cNvSpPr>
                <a:spLocks noEditPoints="1"/>
              </p:cNvSpPr>
              <p:nvPr/>
            </p:nvSpPr>
            <p:spPr bwMode="auto">
              <a:xfrm>
                <a:off x="2732089" y="4694239"/>
                <a:ext cx="392113" cy="485775"/>
              </a:xfrm>
              <a:custGeom>
                <a:avLst/>
                <a:gdLst>
                  <a:gd name="T0" fmla="*/ 378320 w 199"/>
                  <a:gd name="T1" fmla="*/ 367293 h 246"/>
                  <a:gd name="T2" fmla="*/ 250243 w 199"/>
                  <a:gd name="T3" fmla="*/ 402838 h 246"/>
                  <a:gd name="T4" fmla="*/ 199012 w 199"/>
                  <a:gd name="T5" fmla="*/ 369268 h 246"/>
                  <a:gd name="T6" fmla="*/ 191130 w 199"/>
                  <a:gd name="T7" fmla="*/ 369268 h 246"/>
                  <a:gd name="T8" fmla="*/ 90639 w 199"/>
                  <a:gd name="T9" fmla="*/ 7899 h 246"/>
                  <a:gd name="T10" fmla="*/ 78817 w 199"/>
                  <a:gd name="T11" fmla="*/ 1975 h 246"/>
                  <a:gd name="T12" fmla="*/ 72905 w 199"/>
                  <a:gd name="T13" fmla="*/ 13823 h 246"/>
                  <a:gd name="T14" fmla="*/ 84728 w 199"/>
                  <a:gd name="T15" fmla="*/ 59241 h 246"/>
                  <a:gd name="T16" fmla="*/ 9852 w 199"/>
                  <a:gd name="T17" fmla="*/ 59241 h 246"/>
                  <a:gd name="T18" fmla="*/ 0 w 199"/>
                  <a:gd name="T19" fmla="*/ 69114 h 246"/>
                  <a:gd name="T20" fmla="*/ 9852 w 199"/>
                  <a:gd name="T21" fmla="*/ 78988 h 246"/>
                  <a:gd name="T22" fmla="*/ 88669 w 199"/>
                  <a:gd name="T23" fmla="*/ 78988 h 246"/>
                  <a:gd name="T24" fmla="*/ 90639 w 199"/>
                  <a:gd name="T25" fmla="*/ 78988 h 246"/>
                  <a:gd name="T26" fmla="*/ 171426 w 199"/>
                  <a:gd name="T27" fmla="*/ 375192 h 246"/>
                  <a:gd name="T28" fmla="*/ 139900 w 199"/>
                  <a:gd name="T29" fmla="*/ 426534 h 246"/>
                  <a:gd name="T30" fmla="*/ 199012 w 199"/>
                  <a:gd name="T31" fmla="*/ 485775 h 246"/>
                  <a:gd name="T32" fmla="*/ 256154 w 199"/>
                  <a:gd name="T33" fmla="*/ 426534 h 246"/>
                  <a:gd name="T34" fmla="*/ 256154 w 199"/>
                  <a:gd name="T35" fmla="*/ 420610 h 246"/>
                  <a:gd name="T36" fmla="*/ 384231 w 199"/>
                  <a:gd name="T37" fmla="*/ 385066 h 246"/>
                  <a:gd name="T38" fmla="*/ 390143 w 199"/>
                  <a:gd name="T39" fmla="*/ 373217 h 246"/>
                  <a:gd name="T40" fmla="*/ 378320 w 199"/>
                  <a:gd name="T41" fmla="*/ 367293 h 246"/>
                  <a:gd name="T42" fmla="*/ 199012 w 199"/>
                  <a:gd name="T43" fmla="*/ 466028 h 246"/>
                  <a:gd name="T44" fmla="*/ 159604 w 199"/>
                  <a:gd name="T45" fmla="*/ 426534 h 246"/>
                  <a:gd name="T46" fmla="*/ 199012 w 199"/>
                  <a:gd name="T47" fmla="*/ 389015 h 246"/>
                  <a:gd name="T48" fmla="*/ 238420 w 199"/>
                  <a:gd name="T49" fmla="*/ 426534 h 246"/>
                  <a:gd name="T50" fmla="*/ 199012 w 199"/>
                  <a:gd name="T51" fmla="*/ 466028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9" h="246">
                    <a:moveTo>
                      <a:pt x="192" y="186"/>
                    </a:moveTo>
                    <a:cubicBezTo>
                      <a:pt x="127" y="204"/>
                      <a:pt x="127" y="204"/>
                      <a:pt x="127" y="204"/>
                    </a:cubicBezTo>
                    <a:cubicBezTo>
                      <a:pt x="123" y="194"/>
                      <a:pt x="113" y="187"/>
                      <a:pt x="101" y="187"/>
                    </a:cubicBezTo>
                    <a:cubicBezTo>
                      <a:pt x="99" y="187"/>
                      <a:pt x="98" y="187"/>
                      <a:pt x="97" y="187"/>
                    </a:cubicBezTo>
                    <a:cubicBezTo>
                      <a:pt x="46" y="4"/>
                      <a:pt x="46" y="4"/>
                      <a:pt x="46" y="4"/>
                    </a:cubicBezTo>
                    <a:cubicBezTo>
                      <a:pt x="45" y="2"/>
                      <a:pt x="43" y="0"/>
                      <a:pt x="40" y="1"/>
                    </a:cubicBezTo>
                    <a:cubicBezTo>
                      <a:pt x="37" y="2"/>
                      <a:pt x="36" y="4"/>
                      <a:pt x="37" y="7"/>
                    </a:cubicBezTo>
                    <a:cubicBezTo>
                      <a:pt x="43" y="30"/>
                      <a:pt x="43" y="30"/>
                      <a:pt x="43" y="30"/>
                    </a:cubicBezTo>
                    <a:cubicBezTo>
                      <a:pt x="5" y="30"/>
                      <a:pt x="5" y="30"/>
                      <a:pt x="5" y="30"/>
                    </a:cubicBezTo>
                    <a:cubicBezTo>
                      <a:pt x="2" y="30"/>
                      <a:pt x="0" y="33"/>
                      <a:pt x="0" y="35"/>
                    </a:cubicBezTo>
                    <a:cubicBezTo>
                      <a:pt x="0" y="38"/>
                      <a:pt x="2" y="40"/>
                      <a:pt x="5" y="40"/>
                    </a:cubicBezTo>
                    <a:cubicBezTo>
                      <a:pt x="45" y="40"/>
                      <a:pt x="45" y="40"/>
                      <a:pt x="45" y="40"/>
                    </a:cubicBezTo>
                    <a:cubicBezTo>
                      <a:pt x="45" y="40"/>
                      <a:pt x="46" y="40"/>
                      <a:pt x="46" y="40"/>
                    </a:cubicBezTo>
                    <a:cubicBezTo>
                      <a:pt x="87" y="190"/>
                      <a:pt x="87" y="190"/>
                      <a:pt x="87" y="190"/>
                    </a:cubicBezTo>
                    <a:cubicBezTo>
                      <a:pt x="78" y="195"/>
                      <a:pt x="71" y="205"/>
                      <a:pt x="71" y="216"/>
                    </a:cubicBezTo>
                    <a:cubicBezTo>
                      <a:pt x="71" y="233"/>
                      <a:pt x="85" y="246"/>
                      <a:pt x="101" y="246"/>
                    </a:cubicBezTo>
                    <a:cubicBezTo>
                      <a:pt x="117" y="246"/>
                      <a:pt x="130" y="233"/>
                      <a:pt x="130" y="216"/>
                    </a:cubicBezTo>
                    <a:cubicBezTo>
                      <a:pt x="130" y="215"/>
                      <a:pt x="130" y="214"/>
                      <a:pt x="130" y="213"/>
                    </a:cubicBezTo>
                    <a:cubicBezTo>
                      <a:pt x="195" y="195"/>
                      <a:pt x="195" y="195"/>
                      <a:pt x="195" y="195"/>
                    </a:cubicBezTo>
                    <a:cubicBezTo>
                      <a:pt x="198" y="194"/>
                      <a:pt x="199" y="192"/>
                      <a:pt x="198" y="189"/>
                    </a:cubicBezTo>
                    <a:cubicBezTo>
                      <a:pt x="198" y="186"/>
                      <a:pt x="195" y="185"/>
                      <a:pt x="192" y="186"/>
                    </a:cubicBezTo>
                    <a:close/>
                    <a:moveTo>
                      <a:pt x="101" y="236"/>
                    </a:moveTo>
                    <a:cubicBezTo>
                      <a:pt x="90" y="236"/>
                      <a:pt x="81" y="227"/>
                      <a:pt x="81" y="216"/>
                    </a:cubicBezTo>
                    <a:cubicBezTo>
                      <a:pt x="81" y="206"/>
                      <a:pt x="90" y="197"/>
                      <a:pt x="101" y="197"/>
                    </a:cubicBezTo>
                    <a:cubicBezTo>
                      <a:pt x="112" y="197"/>
                      <a:pt x="121" y="206"/>
                      <a:pt x="121" y="216"/>
                    </a:cubicBezTo>
                    <a:cubicBezTo>
                      <a:pt x="121" y="227"/>
                      <a:pt x="112" y="236"/>
                      <a:pt x="101"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3" name="Freeform 128">
                <a:extLst>
                  <a:ext uri="{FF2B5EF4-FFF2-40B4-BE49-F238E27FC236}">
                    <a16:creationId xmlns:a16="http://schemas.microsoft.com/office/drawing/2014/main" id="{11329A00-C174-3093-417C-CFA74CCE3736}"/>
                  </a:ext>
                </a:extLst>
              </p:cNvPr>
              <p:cNvSpPr>
                <a:spLocks noEditPoints="1"/>
              </p:cNvSpPr>
              <p:nvPr/>
            </p:nvSpPr>
            <p:spPr bwMode="auto">
              <a:xfrm>
                <a:off x="2905126" y="4780436"/>
                <a:ext cx="258763" cy="258763"/>
              </a:xfrm>
              <a:custGeom>
                <a:avLst/>
                <a:gdLst>
                  <a:gd name="T0" fmla="*/ 258763 w 131"/>
                  <a:gd name="T1" fmla="*/ 193578 h 131"/>
                  <a:gd name="T2" fmla="*/ 207405 w 131"/>
                  <a:gd name="T3" fmla="*/ 5926 h 131"/>
                  <a:gd name="T4" fmla="*/ 201480 w 131"/>
                  <a:gd name="T5" fmla="*/ 0 h 131"/>
                  <a:gd name="T6" fmla="*/ 195554 w 131"/>
                  <a:gd name="T7" fmla="*/ 0 h 131"/>
                  <a:gd name="T8" fmla="*/ 7901 w 131"/>
                  <a:gd name="T9" fmla="*/ 51358 h 131"/>
                  <a:gd name="T10" fmla="*/ 0 w 131"/>
                  <a:gd name="T11" fmla="*/ 63209 h 131"/>
                  <a:gd name="T12" fmla="*/ 53333 w 131"/>
                  <a:gd name="T13" fmla="*/ 250862 h 131"/>
                  <a:gd name="T14" fmla="*/ 61234 w 131"/>
                  <a:gd name="T15" fmla="*/ 258763 h 131"/>
                  <a:gd name="T16" fmla="*/ 65185 w 131"/>
                  <a:gd name="T17" fmla="*/ 258763 h 131"/>
                  <a:gd name="T18" fmla="*/ 252837 w 131"/>
                  <a:gd name="T19" fmla="*/ 205430 h 131"/>
                  <a:gd name="T20" fmla="*/ 258763 w 131"/>
                  <a:gd name="T21" fmla="*/ 201480 h 131"/>
                  <a:gd name="T22" fmla="*/ 258763 w 131"/>
                  <a:gd name="T23" fmla="*/ 193578 h 131"/>
                  <a:gd name="T24" fmla="*/ 69135 w 131"/>
                  <a:gd name="T25" fmla="*/ 237035 h 131"/>
                  <a:gd name="T26" fmla="*/ 21728 w 131"/>
                  <a:gd name="T27" fmla="*/ 67160 h 131"/>
                  <a:gd name="T28" fmla="*/ 191603 w 131"/>
                  <a:gd name="T29" fmla="*/ 21728 h 131"/>
                  <a:gd name="T30" fmla="*/ 237035 w 131"/>
                  <a:gd name="T31" fmla="*/ 189628 h 131"/>
                  <a:gd name="T32" fmla="*/ 69135 w 131"/>
                  <a:gd name="T33" fmla="*/ 23703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31">
                    <a:moveTo>
                      <a:pt x="131" y="98"/>
                    </a:moveTo>
                    <a:cubicBezTo>
                      <a:pt x="105" y="3"/>
                      <a:pt x="105" y="3"/>
                      <a:pt x="105" y="3"/>
                    </a:cubicBezTo>
                    <a:cubicBezTo>
                      <a:pt x="104" y="2"/>
                      <a:pt x="104" y="1"/>
                      <a:pt x="102" y="0"/>
                    </a:cubicBezTo>
                    <a:cubicBezTo>
                      <a:pt x="101" y="0"/>
                      <a:pt x="100" y="0"/>
                      <a:pt x="99" y="0"/>
                    </a:cubicBezTo>
                    <a:cubicBezTo>
                      <a:pt x="4" y="26"/>
                      <a:pt x="4" y="26"/>
                      <a:pt x="4" y="26"/>
                    </a:cubicBezTo>
                    <a:cubicBezTo>
                      <a:pt x="1" y="27"/>
                      <a:pt x="0" y="30"/>
                      <a:pt x="0" y="32"/>
                    </a:cubicBezTo>
                    <a:cubicBezTo>
                      <a:pt x="27" y="127"/>
                      <a:pt x="27" y="127"/>
                      <a:pt x="27" y="127"/>
                    </a:cubicBezTo>
                    <a:cubicBezTo>
                      <a:pt x="27" y="129"/>
                      <a:pt x="29" y="131"/>
                      <a:pt x="31" y="131"/>
                    </a:cubicBezTo>
                    <a:cubicBezTo>
                      <a:pt x="32" y="131"/>
                      <a:pt x="32" y="131"/>
                      <a:pt x="33" y="131"/>
                    </a:cubicBezTo>
                    <a:cubicBezTo>
                      <a:pt x="128" y="104"/>
                      <a:pt x="128" y="104"/>
                      <a:pt x="128" y="104"/>
                    </a:cubicBezTo>
                    <a:cubicBezTo>
                      <a:pt x="129" y="104"/>
                      <a:pt x="130" y="103"/>
                      <a:pt x="131" y="102"/>
                    </a:cubicBezTo>
                    <a:cubicBezTo>
                      <a:pt x="131" y="101"/>
                      <a:pt x="131" y="100"/>
                      <a:pt x="131" y="98"/>
                    </a:cubicBezTo>
                    <a:close/>
                    <a:moveTo>
                      <a:pt x="35" y="120"/>
                    </a:moveTo>
                    <a:cubicBezTo>
                      <a:pt x="11" y="34"/>
                      <a:pt x="11" y="34"/>
                      <a:pt x="11" y="34"/>
                    </a:cubicBezTo>
                    <a:cubicBezTo>
                      <a:pt x="97" y="11"/>
                      <a:pt x="97" y="11"/>
                      <a:pt x="97" y="11"/>
                    </a:cubicBezTo>
                    <a:cubicBezTo>
                      <a:pt x="120" y="96"/>
                      <a:pt x="120" y="96"/>
                      <a:pt x="120" y="96"/>
                    </a:cubicBezTo>
                    <a:lnTo>
                      <a:pt x="35"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4" name="Freeform 129">
                <a:extLst>
                  <a:ext uri="{FF2B5EF4-FFF2-40B4-BE49-F238E27FC236}">
                    <a16:creationId xmlns:a16="http://schemas.microsoft.com/office/drawing/2014/main" id="{082CD3CA-8CC6-DAC8-4245-1178A6BC6EE0}"/>
                  </a:ext>
                </a:extLst>
              </p:cNvPr>
              <p:cNvSpPr>
                <a:spLocks/>
              </p:cNvSpPr>
              <p:nvPr/>
            </p:nvSpPr>
            <p:spPr bwMode="auto">
              <a:xfrm>
                <a:off x="3027363" y="4865688"/>
                <a:ext cx="61913" cy="103188"/>
              </a:xfrm>
              <a:custGeom>
                <a:avLst/>
                <a:gdLst>
                  <a:gd name="T0" fmla="*/ 7989 w 31"/>
                  <a:gd name="T1" fmla="*/ 51594 h 52"/>
                  <a:gd name="T2" fmla="*/ 11983 w 31"/>
                  <a:gd name="T3" fmla="*/ 51594 h 52"/>
                  <a:gd name="T4" fmla="*/ 19972 w 31"/>
                  <a:gd name="T5" fmla="*/ 45641 h 52"/>
                  <a:gd name="T6" fmla="*/ 21969 w 31"/>
                  <a:gd name="T7" fmla="*/ 41672 h 52"/>
                  <a:gd name="T8" fmla="*/ 37947 w 31"/>
                  <a:gd name="T9" fmla="*/ 95250 h 52"/>
                  <a:gd name="T10" fmla="*/ 45935 w 31"/>
                  <a:gd name="T11" fmla="*/ 103188 h 52"/>
                  <a:gd name="T12" fmla="*/ 49930 w 31"/>
                  <a:gd name="T13" fmla="*/ 101204 h 52"/>
                  <a:gd name="T14" fmla="*/ 55921 w 31"/>
                  <a:gd name="T15" fmla="*/ 89297 h 52"/>
                  <a:gd name="T16" fmla="*/ 41941 w 31"/>
                  <a:gd name="T17" fmla="*/ 37703 h 52"/>
                  <a:gd name="T18" fmla="*/ 43938 w 31"/>
                  <a:gd name="T19" fmla="*/ 39688 h 52"/>
                  <a:gd name="T20" fmla="*/ 57919 w 31"/>
                  <a:gd name="T21" fmla="*/ 37703 h 52"/>
                  <a:gd name="T22" fmla="*/ 55921 w 31"/>
                  <a:gd name="T23" fmla="*/ 23813 h 52"/>
                  <a:gd name="T24" fmla="*/ 29958 w 31"/>
                  <a:gd name="T25" fmla="*/ 1984 h 52"/>
                  <a:gd name="T26" fmla="*/ 19972 w 31"/>
                  <a:gd name="T27" fmla="*/ 1984 h 52"/>
                  <a:gd name="T28" fmla="*/ 13980 w 31"/>
                  <a:gd name="T29" fmla="*/ 7938 h 52"/>
                  <a:gd name="T30" fmla="*/ 1997 w 31"/>
                  <a:gd name="T31" fmla="*/ 39688 h 52"/>
                  <a:gd name="T32" fmla="*/ 7989 w 31"/>
                  <a:gd name="T33" fmla="*/ 51594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52">
                    <a:moveTo>
                      <a:pt x="4" y="26"/>
                    </a:moveTo>
                    <a:cubicBezTo>
                      <a:pt x="5" y="26"/>
                      <a:pt x="5" y="26"/>
                      <a:pt x="6" y="26"/>
                    </a:cubicBezTo>
                    <a:cubicBezTo>
                      <a:pt x="8" y="26"/>
                      <a:pt x="10" y="25"/>
                      <a:pt x="10" y="23"/>
                    </a:cubicBezTo>
                    <a:cubicBezTo>
                      <a:pt x="11" y="21"/>
                      <a:pt x="11" y="21"/>
                      <a:pt x="11" y="21"/>
                    </a:cubicBezTo>
                    <a:cubicBezTo>
                      <a:pt x="19" y="48"/>
                      <a:pt x="19" y="48"/>
                      <a:pt x="19" y="48"/>
                    </a:cubicBezTo>
                    <a:cubicBezTo>
                      <a:pt x="19" y="50"/>
                      <a:pt x="21" y="52"/>
                      <a:pt x="23" y="52"/>
                    </a:cubicBezTo>
                    <a:cubicBezTo>
                      <a:pt x="24" y="52"/>
                      <a:pt x="24" y="52"/>
                      <a:pt x="25" y="51"/>
                    </a:cubicBezTo>
                    <a:cubicBezTo>
                      <a:pt x="27" y="51"/>
                      <a:pt x="29" y="48"/>
                      <a:pt x="28" y="45"/>
                    </a:cubicBezTo>
                    <a:cubicBezTo>
                      <a:pt x="21" y="19"/>
                      <a:pt x="21" y="19"/>
                      <a:pt x="21" y="19"/>
                    </a:cubicBezTo>
                    <a:cubicBezTo>
                      <a:pt x="22" y="20"/>
                      <a:pt x="22" y="20"/>
                      <a:pt x="22" y="20"/>
                    </a:cubicBezTo>
                    <a:cubicBezTo>
                      <a:pt x="24" y="22"/>
                      <a:pt x="28" y="21"/>
                      <a:pt x="29" y="19"/>
                    </a:cubicBezTo>
                    <a:cubicBezTo>
                      <a:pt x="31" y="17"/>
                      <a:pt x="31" y="14"/>
                      <a:pt x="28" y="12"/>
                    </a:cubicBezTo>
                    <a:cubicBezTo>
                      <a:pt x="15" y="1"/>
                      <a:pt x="15" y="1"/>
                      <a:pt x="15" y="1"/>
                    </a:cubicBezTo>
                    <a:cubicBezTo>
                      <a:pt x="14" y="1"/>
                      <a:pt x="12" y="0"/>
                      <a:pt x="10" y="1"/>
                    </a:cubicBezTo>
                    <a:cubicBezTo>
                      <a:pt x="9" y="1"/>
                      <a:pt x="8" y="2"/>
                      <a:pt x="7" y="4"/>
                    </a:cubicBezTo>
                    <a:cubicBezTo>
                      <a:pt x="1" y="20"/>
                      <a:pt x="1" y="20"/>
                      <a:pt x="1" y="20"/>
                    </a:cubicBezTo>
                    <a:cubicBezTo>
                      <a:pt x="0" y="22"/>
                      <a:pt x="2" y="25"/>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5" name="Freeform 130">
                <a:extLst>
                  <a:ext uri="{FF2B5EF4-FFF2-40B4-BE49-F238E27FC236}">
                    <a16:creationId xmlns:a16="http://schemas.microsoft.com/office/drawing/2014/main" id="{D7D53C8B-4162-351D-EA4A-871EC9533591}"/>
                  </a:ext>
                </a:extLst>
              </p:cNvPr>
              <p:cNvSpPr>
                <a:spLocks/>
              </p:cNvSpPr>
              <p:nvPr/>
            </p:nvSpPr>
            <p:spPr bwMode="auto">
              <a:xfrm>
                <a:off x="2970213" y="4881564"/>
                <a:ext cx="61913" cy="103189"/>
              </a:xfrm>
              <a:custGeom>
                <a:avLst/>
                <a:gdLst>
                  <a:gd name="T0" fmla="*/ 35949 w 31"/>
                  <a:gd name="T1" fmla="*/ 95250 h 52"/>
                  <a:gd name="T2" fmla="*/ 45935 w 31"/>
                  <a:gd name="T3" fmla="*/ 103188 h 52"/>
                  <a:gd name="T4" fmla="*/ 47933 w 31"/>
                  <a:gd name="T5" fmla="*/ 103188 h 52"/>
                  <a:gd name="T6" fmla="*/ 55921 w 31"/>
                  <a:gd name="T7" fmla="*/ 91282 h 52"/>
                  <a:gd name="T8" fmla="*/ 39944 w 31"/>
                  <a:gd name="T9" fmla="*/ 37703 h 52"/>
                  <a:gd name="T10" fmla="*/ 43938 w 31"/>
                  <a:gd name="T11" fmla="*/ 39688 h 52"/>
                  <a:gd name="T12" fmla="*/ 57919 w 31"/>
                  <a:gd name="T13" fmla="*/ 37703 h 52"/>
                  <a:gd name="T14" fmla="*/ 55921 w 31"/>
                  <a:gd name="T15" fmla="*/ 23813 h 52"/>
                  <a:gd name="T16" fmla="*/ 29958 w 31"/>
                  <a:gd name="T17" fmla="*/ 3969 h 52"/>
                  <a:gd name="T18" fmla="*/ 19972 w 31"/>
                  <a:gd name="T19" fmla="*/ 1984 h 52"/>
                  <a:gd name="T20" fmla="*/ 13980 w 31"/>
                  <a:gd name="T21" fmla="*/ 7938 h 52"/>
                  <a:gd name="T22" fmla="*/ 1997 w 31"/>
                  <a:gd name="T23" fmla="*/ 39688 h 52"/>
                  <a:gd name="T24" fmla="*/ 7989 w 31"/>
                  <a:gd name="T25" fmla="*/ 51594 h 52"/>
                  <a:gd name="T26" fmla="*/ 11983 w 31"/>
                  <a:gd name="T27" fmla="*/ 53578 h 52"/>
                  <a:gd name="T28" fmla="*/ 19972 w 31"/>
                  <a:gd name="T29" fmla="*/ 45641 h 52"/>
                  <a:gd name="T30" fmla="*/ 21969 w 31"/>
                  <a:gd name="T31" fmla="*/ 41672 h 52"/>
                  <a:gd name="T32" fmla="*/ 35949 w 31"/>
                  <a:gd name="T33" fmla="*/ 9525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52">
                    <a:moveTo>
                      <a:pt x="18" y="48"/>
                    </a:moveTo>
                    <a:cubicBezTo>
                      <a:pt x="19" y="50"/>
                      <a:pt x="21" y="52"/>
                      <a:pt x="23" y="52"/>
                    </a:cubicBezTo>
                    <a:cubicBezTo>
                      <a:pt x="24" y="52"/>
                      <a:pt x="24" y="52"/>
                      <a:pt x="24" y="52"/>
                    </a:cubicBezTo>
                    <a:cubicBezTo>
                      <a:pt x="27" y="51"/>
                      <a:pt x="29" y="48"/>
                      <a:pt x="28" y="46"/>
                    </a:cubicBezTo>
                    <a:cubicBezTo>
                      <a:pt x="20" y="19"/>
                      <a:pt x="20" y="19"/>
                      <a:pt x="20" y="19"/>
                    </a:cubicBezTo>
                    <a:cubicBezTo>
                      <a:pt x="22" y="20"/>
                      <a:pt x="22" y="20"/>
                      <a:pt x="22" y="20"/>
                    </a:cubicBezTo>
                    <a:cubicBezTo>
                      <a:pt x="24" y="22"/>
                      <a:pt x="27" y="21"/>
                      <a:pt x="29" y="19"/>
                    </a:cubicBezTo>
                    <a:cubicBezTo>
                      <a:pt x="31" y="17"/>
                      <a:pt x="30" y="14"/>
                      <a:pt x="28" y="12"/>
                    </a:cubicBezTo>
                    <a:cubicBezTo>
                      <a:pt x="15" y="2"/>
                      <a:pt x="15" y="2"/>
                      <a:pt x="15" y="2"/>
                    </a:cubicBezTo>
                    <a:cubicBezTo>
                      <a:pt x="13" y="1"/>
                      <a:pt x="12" y="0"/>
                      <a:pt x="10" y="1"/>
                    </a:cubicBezTo>
                    <a:cubicBezTo>
                      <a:pt x="9" y="1"/>
                      <a:pt x="8" y="2"/>
                      <a:pt x="7" y="4"/>
                    </a:cubicBezTo>
                    <a:cubicBezTo>
                      <a:pt x="1" y="20"/>
                      <a:pt x="1" y="20"/>
                      <a:pt x="1" y="20"/>
                    </a:cubicBezTo>
                    <a:cubicBezTo>
                      <a:pt x="0" y="23"/>
                      <a:pt x="1" y="25"/>
                      <a:pt x="4" y="26"/>
                    </a:cubicBezTo>
                    <a:cubicBezTo>
                      <a:pt x="4" y="27"/>
                      <a:pt x="5" y="27"/>
                      <a:pt x="6" y="27"/>
                    </a:cubicBezTo>
                    <a:cubicBezTo>
                      <a:pt x="8" y="27"/>
                      <a:pt x="9" y="25"/>
                      <a:pt x="10" y="23"/>
                    </a:cubicBezTo>
                    <a:cubicBezTo>
                      <a:pt x="11" y="21"/>
                      <a:pt x="11" y="21"/>
                      <a:pt x="11" y="21"/>
                    </a:cubicBezTo>
                    <a:lnTo>
                      <a:pt x="18"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6" name="Freeform 131">
                <a:extLst>
                  <a:ext uri="{FF2B5EF4-FFF2-40B4-BE49-F238E27FC236}">
                    <a16:creationId xmlns:a16="http://schemas.microsoft.com/office/drawing/2014/main" id="{C57B0A92-B6A4-BE7A-2AEB-32903C98E25E}"/>
                  </a:ext>
                </a:extLst>
              </p:cNvPr>
              <p:cNvSpPr>
                <a:spLocks/>
              </p:cNvSpPr>
              <p:nvPr/>
            </p:nvSpPr>
            <p:spPr bwMode="auto">
              <a:xfrm>
                <a:off x="2995613" y="4968876"/>
                <a:ext cx="111125" cy="46038"/>
              </a:xfrm>
              <a:custGeom>
                <a:avLst/>
                <a:gdLst>
                  <a:gd name="T0" fmla="*/ 9922 w 56"/>
                  <a:gd name="T1" fmla="*/ 26021 h 23"/>
                  <a:gd name="T2" fmla="*/ 1984 w 56"/>
                  <a:gd name="T3" fmla="*/ 38031 h 23"/>
                  <a:gd name="T4" fmla="*/ 11906 w 56"/>
                  <a:gd name="T5" fmla="*/ 46038 h 23"/>
                  <a:gd name="T6" fmla="*/ 13891 w 56"/>
                  <a:gd name="T7" fmla="*/ 44036 h 23"/>
                  <a:gd name="T8" fmla="*/ 103188 w 56"/>
                  <a:gd name="T9" fmla="*/ 20017 h 23"/>
                  <a:gd name="T10" fmla="*/ 109141 w 56"/>
                  <a:gd name="T11" fmla="*/ 8007 h 23"/>
                  <a:gd name="T12" fmla="*/ 97234 w 56"/>
                  <a:gd name="T13" fmla="*/ 2002 h 23"/>
                  <a:gd name="T14" fmla="*/ 9922 w 56"/>
                  <a:gd name="T15" fmla="*/ 2602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23">
                    <a:moveTo>
                      <a:pt x="5" y="13"/>
                    </a:moveTo>
                    <a:cubicBezTo>
                      <a:pt x="2" y="14"/>
                      <a:pt x="0" y="16"/>
                      <a:pt x="1" y="19"/>
                    </a:cubicBezTo>
                    <a:cubicBezTo>
                      <a:pt x="2" y="21"/>
                      <a:pt x="4" y="23"/>
                      <a:pt x="6" y="23"/>
                    </a:cubicBezTo>
                    <a:cubicBezTo>
                      <a:pt x="6" y="23"/>
                      <a:pt x="7" y="23"/>
                      <a:pt x="7" y="22"/>
                    </a:cubicBezTo>
                    <a:cubicBezTo>
                      <a:pt x="52" y="10"/>
                      <a:pt x="52" y="10"/>
                      <a:pt x="52" y="10"/>
                    </a:cubicBezTo>
                    <a:cubicBezTo>
                      <a:pt x="55" y="9"/>
                      <a:pt x="56" y="7"/>
                      <a:pt x="55" y="4"/>
                    </a:cubicBezTo>
                    <a:cubicBezTo>
                      <a:pt x="55" y="1"/>
                      <a:pt x="52" y="0"/>
                      <a:pt x="49" y="1"/>
                    </a:cubicBezTo>
                    <a:lnTo>
                      <a:pt x="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7" name="Oval 136">
                <a:extLst>
                  <a:ext uri="{FF2B5EF4-FFF2-40B4-BE49-F238E27FC236}">
                    <a16:creationId xmlns:a16="http://schemas.microsoft.com/office/drawing/2014/main" id="{097D5521-12C5-448C-417D-0A4036E4FF9E}"/>
                  </a:ext>
                </a:extLst>
              </p:cNvPr>
              <p:cNvSpPr>
                <a:spLocks noChangeArrowheads="1"/>
              </p:cNvSpPr>
              <p:nvPr/>
            </p:nvSpPr>
            <p:spPr bwMode="auto">
              <a:xfrm>
                <a:off x="2913063" y="5105401"/>
                <a:ext cx="33338" cy="33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alt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127" name="Group 126">
              <a:extLst>
                <a:ext uri="{FF2B5EF4-FFF2-40B4-BE49-F238E27FC236}">
                  <a16:creationId xmlns:a16="http://schemas.microsoft.com/office/drawing/2014/main" id="{6D1E40DC-0B3C-FFCF-6032-954970B677ED}"/>
                </a:ext>
              </a:extLst>
            </p:cNvPr>
            <p:cNvGrpSpPr>
              <a:grpSpLocks noChangeAspect="1"/>
            </p:cNvGrpSpPr>
            <p:nvPr/>
          </p:nvGrpSpPr>
          <p:grpSpPr bwMode="auto">
            <a:xfrm>
              <a:off x="1167253" y="5048300"/>
              <a:ext cx="292823" cy="275776"/>
              <a:chOff x="3657600" y="4200526"/>
              <a:chExt cx="776288" cy="661988"/>
            </a:xfrm>
            <a:solidFill>
              <a:srgbClr val="156082"/>
            </a:solidFill>
          </p:grpSpPr>
          <p:sp>
            <p:nvSpPr>
              <p:cNvPr id="128" name="Freeform 62">
                <a:extLst>
                  <a:ext uri="{FF2B5EF4-FFF2-40B4-BE49-F238E27FC236}">
                    <a16:creationId xmlns:a16="http://schemas.microsoft.com/office/drawing/2014/main" id="{86DD6BC7-19DA-A6AC-30F0-E47CFF3E3C7A}"/>
                  </a:ext>
                </a:extLst>
              </p:cNvPr>
              <p:cNvSpPr>
                <a:spLocks noEditPoints="1"/>
              </p:cNvSpPr>
              <p:nvPr/>
            </p:nvSpPr>
            <p:spPr bwMode="auto">
              <a:xfrm>
                <a:off x="3657600" y="4200526"/>
                <a:ext cx="776288" cy="661988"/>
              </a:xfrm>
              <a:custGeom>
                <a:avLst/>
                <a:gdLst>
                  <a:gd name="T0" fmla="*/ 772137 w 187"/>
                  <a:gd name="T1" fmla="*/ 20687 h 160"/>
                  <a:gd name="T2" fmla="*/ 759683 w 187"/>
                  <a:gd name="T3" fmla="*/ 16550 h 160"/>
                  <a:gd name="T4" fmla="*/ 273984 w 187"/>
                  <a:gd name="T5" fmla="*/ 4137 h 160"/>
                  <a:gd name="T6" fmla="*/ 257379 w 187"/>
                  <a:gd name="T7" fmla="*/ 16550 h 160"/>
                  <a:gd name="T8" fmla="*/ 174353 w 187"/>
                  <a:gd name="T9" fmla="*/ 426155 h 160"/>
                  <a:gd name="T10" fmla="*/ 182656 w 187"/>
                  <a:gd name="T11" fmla="*/ 446842 h 160"/>
                  <a:gd name="T12" fmla="*/ 203412 w 187"/>
                  <a:gd name="T13" fmla="*/ 438567 h 160"/>
                  <a:gd name="T14" fmla="*/ 286438 w 187"/>
                  <a:gd name="T15" fmla="*/ 33099 h 160"/>
                  <a:gd name="T16" fmla="*/ 743078 w 187"/>
                  <a:gd name="T17" fmla="*/ 45512 h 160"/>
                  <a:gd name="T18" fmla="*/ 577027 w 187"/>
                  <a:gd name="T19" fmla="*/ 628889 h 160"/>
                  <a:gd name="T20" fmla="*/ 456640 w 187"/>
                  <a:gd name="T21" fmla="*/ 496491 h 160"/>
                  <a:gd name="T22" fmla="*/ 444186 w 187"/>
                  <a:gd name="T23" fmla="*/ 488216 h 160"/>
                  <a:gd name="T24" fmla="*/ 16605 w 187"/>
                  <a:gd name="T25" fmla="*/ 479941 h 160"/>
                  <a:gd name="T26" fmla="*/ 4151 w 187"/>
                  <a:gd name="T27" fmla="*/ 484079 h 160"/>
                  <a:gd name="T28" fmla="*/ 0 w 187"/>
                  <a:gd name="T29" fmla="*/ 500628 h 160"/>
                  <a:gd name="T30" fmla="*/ 153597 w 187"/>
                  <a:gd name="T31" fmla="*/ 657851 h 160"/>
                  <a:gd name="T32" fmla="*/ 568724 w 187"/>
                  <a:gd name="T33" fmla="*/ 661988 h 160"/>
                  <a:gd name="T34" fmla="*/ 568724 w 187"/>
                  <a:gd name="T35" fmla="*/ 661988 h 160"/>
                  <a:gd name="T36" fmla="*/ 577027 w 187"/>
                  <a:gd name="T37" fmla="*/ 661988 h 160"/>
                  <a:gd name="T38" fmla="*/ 581178 w 187"/>
                  <a:gd name="T39" fmla="*/ 657851 h 160"/>
                  <a:gd name="T40" fmla="*/ 776288 w 187"/>
                  <a:gd name="T41" fmla="*/ 33099 h 160"/>
                  <a:gd name="T42" fmla="*/ 772137 w 187"/>
                  <a:gd name="T43" fmla="*/ 20687 h 160"/>
                  <a:gd name="T44" fmla="*/ 153597 w 187"/>
                  <a:gd name="T45" fmla="*/ 624751 h 160"/>
                  <a:gd name="T46" fmla="*/ 37361 w 187"/>
                  <a:gd name="T47" fmla="*/ 513041 h 160"/>
                  <a:gd name="T48" fmla="*/ 435884 w 187"/>
                  <a:gd name="T49" fmla="*/ 521316 h 160"/>
                  <a:gd name="T50" fmla="*/ 506455 w 187"/>
                  <a:gd name="T51" fmla="*/ 628889 h 160"/>
                  <a:gd name="T52" fmla="*/ 153597 w 187"/>
                  <a:gd name="T53" fmla="*/ 624751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 h="160">
                    <a:moveTo>
                      <a:pt x="186" y="5"/>
                    </a:moveTo>
                    <a:cubicBezTo>
                      <a:pt x="185" y="4"/>
                      <a:pt x="184" y="4"/>
                      <a:pt x="183" y="4"/>
                    </a:cubicBezTo>
                    <a:cubicBezTo>
                      <a:pt x="66" y="1"/>
                      <a:pt x="66" y="1"/>
                      <a:pt x="66" y="1"/>
                    </a:cubicBezTo>
                    <a:cubicBezTo>
                      <a:pt x="64" y="0"/>
                      <a:pt x="62" y="2"/>
                      <a:pt x="62" y="4"/>
                    </a:cubicBezTo>
                    <a:cubicBezTo>
                      <a:pt x="62" y="5"/>
                      <a:pt x="58" y="68"/>
                      <a:pt x="42" y="103"/>
                    </a:cubicBezTo>
                    <a:cubicBezTo>
                      <a:pt x="41" y="105"/>
                      <a:pt x="42" y="107"/>
                      <a:pt x="44" y="108"/>
                    </a:cubicBezTo>
                    <a:cubicBezTo>
                      <a:pt x="45" y="109"/>
                      <a:pt x="48" y="108"/>
                      <a:pt x="49" y="106"/>
                    </a:cubicBezTo>
                    <a:cubicBezTo>
                      <a:pt x="63" y="75"/>
                      <a:pt x="68" y="23"/>
                      <a:pt x="69" y="8"/>
                    </a:cubicBezTo>
                    <a:cubicBezTo>
                      <a:pt x="179" y="11"/>
                      <a:pt x="179" y="11"/>
                      <a:pt x="179" y="11"/>
                    </a:cubicBezTo>
                    <a:cubicBezTo>
                      <a:pt x="173" y="77"/>
                      <a:pt x="158" y="149"/>
                      <a:pt x="139" y="152"/>
                    </a:cubicBezTo>
                    <a:cubicBezTo>
                      <a:pt x="131" y="153"/>
                      <a:pt x="121" y="142"/>
                      <a:pt x="110" y="120"/>
                    </a:cubicBezTo>
                    <a:cubicBezTo>
                      <a:pt x="110" y="119"/>
                      <a:pt x="108" y="118"/>
                      <a:pt x="107" y="118"/>
                    </a:cubicBezTo>
                    <a:cubicBezTo>
                      <a:pt x="4" y="116"/>
                      <a:pt x="4" y="116"/>
                      <a:pt x="4" y="116"/>
                    </a:cubicBezTo>
                    <a:cubicBezTo>
                      <a:pt x="3" y="116"/>
                      <a:pt x="1" y="116"/>
                      <a:pt x="1" y="117"/>
                    </a:cubicBezTo>
                    <a:cubicBezTo>
                      <a:pt x="0" y="118"/>
                      <a:pt x="0" y="119"/>
                      <a:pt x="0" y="121"/>
                    </a:cubicBezTo>
                    <a:cubicBezTo>
                      <a:pt x="0" y="122"/>
                      <a:pt x="8" y="158"/>
                      <a:pt x="37" y="159"/>
                    </a:cubicBezTo>
                    <a:cubicBezTo>
                      <a:pt x="71" y="159"/>
                      <a:pt x="136" y="160"/>
                      <a:pt x="137" y="160"/>
                    </a:cubicBezTo>
                    <a:cubicBezTo>
                      <a:pt x="137" y="160"/>
                      <a:pt x="137" y="160"/>
                      <a:pt x="137" y="160"/>
                    </a:cubicBezTo>
                    <a:cubicBezTo>
                      <a:pt x="138" y="160"/>
                      <a:pt x="138" y="160"/>
                      <a:pt x="139" y="160"/>
                    </a:cubicBezTo>
                    <a:cubicBezTo>
                      <a:pt x="139" y="160"/>
                      <a:pt x="139" y="160"/>
                      <a:pt x="140" y="159"/>
                    </a:cubicBezTo>
                    <a:cubicBezTo>
                      <a:pt x="172" y="154"/>
                      <a:pt x="184" y="42"/>
                      <a:pt x="187" y="8"/>
                    </a:cubicBezTo>
                    <a:cubicBezTo>
                      <a:pt x="187" y="7"/>
                      <a:pt x="186" y="6"/>
                      <a:pt x="186" y="5"/>
                    </a:cubicBezTo>
                    <a:close/>
                    <a:moveTo>
                      <a:pt x="37" y="151"/>
                    </a:moveTo>
                    <a:cubicBezTo>
                      <a:pt x="20" y="151"/>
                      <a:pt x="12" y="132"/>
                      <a:pt x="9" y="124"/>
                    </a:cubicBezTo>
                    <a:cubicBezTo>
                      <a:pt x="105" y="126"/>
                      <a:pt x="105" y="126"/>
                      <a:pt x="105" y="126"/>
                    </a:cubicBezTo>
                    <a:cubicBezTo>
                      <a:pt x="110" y="138"/>
                      <a:pt x="116" y="147"/>
                      <a:pt x="122" y="152"/>
                    </a:cubicBezTo>
                    <a:cubicBezTo>
                      <a:pt x="100" y="152"/>
                      <a:pt x="61" y="152"/>
                      <a:pt x="37"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29" name="Freeform 63">
                <a:extLst>
                  <a:ext uri="{FF2B5EF4-FFF2-40B4-BE49-F238E27FC236}">
                    <a16:creationId xmlns:a16="http://schemas.microsoft.com/office/drawing/2014/main" id="{7A3514C7-E419-65D3-3D1C-18EBC347AC19}"/>
                  </a:ext>
                </a:extLst>
              </p:cNvPr>
              <p:cNvSpPr>
                <a:spLocks/>
              </p:cNvSpPr>
              <p:nvPr/>
            </p:nvSpPr>
            <p:spPr bwMode="auto">
              <a:xfrm>
                <a:off x="4014788" y="4344988"/>
                <a:ext cx="277813" cy="41275"/>
              </a:xfrm>
              <a:custGeom>
                <a:avLst/>
                <a:gdLst>
                  <a:gd name="T0" fmla="*/ 261227 w 67"/>
                  <a:gd name="T1" fmla="*/ 41275 h 10"/>
                  <a:gd name="T2" fmla="*/ 265374 w 67"/>
                  <a:gd name="T3" fmla="*/ 41275 h 10"/>
                  <a:gd name="T4" fmla="*/ 277813 w 67"/>
                  <a:gd name="T5" fmla="*/ 24765 h 10"/>
                  <a:gd name="T6" fmla="*/ 265374 w 67"/>
                  <a:gd name="T7" fmla="*/ 8255 h 10"/>
                  <a:gd name="T8" fmla="*/ 16586 w 67"/>
                  <a:gd name="T9" fmla="*/ 0 h 10"/>
                  <a:gd name="T10" fmla="*/ 0 w 67"/>
                  <a:gd name="T11" fmla="*/ 16510 h 10"/>
                  <a:gd name="T12" fmla="*/ 16586 w 67"/>
                  <a:gd name="T13" fmla="*/ 33020 h 10"/>
                  <a:gd name="T14" fmla="*/ 261227 w 67"/>
                  <a:gd name="T15" fmla="*/ 41275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10">
                    <a:moveTo>
                      <a:pt x="63" y="10"/>
                    </a:moveTo>
                    <a:cubicBezTo>
                      <a:pt x="63" y="10"/>
                      <a:pt x="63" y="10"/>
                      <a:pt x="64" y="10"/>
                    </a:cubicBezTo>
                    <a:cubicBezTo>
                      <a:pt x="66" y="10"/>
                      <a:pt x="67" y="8"/>
                      <a:pt x="67" y="6"/>
                    </a:cubicBezTo>
                    <a:cubicBezTo>
                      <a:pt x="67" y="4"/>
                      <a:pt x="66" y="3"/>
                      <a:pt x="64" y="2"/>
                    </a:cubicBezTo>
                    <a:cubicBezTo>
                      <a:pt x="4" y="0"/>
                      <a:pt x="4" y="0"/>
                      <a:pt x="4" y="0"/>
                    </a:cubicBezTo>
                    <a:cubicBezTo>
                      <a:pt x="2" y="0"/>
                      <a:pt x="0" y="2"/>
                      <a:pt x="0" y="4"/>
                    </a:cubicBezTo>
                    <a:cubicBezTo>
                      <a:pt x="0" y="6"/>
                      <a:pt x="2" y="8"/>
                      <a:pt x="4" y="8"/>
                    </a:cubicBezTo>
                    <a:lnTo>
                      <a:pt x="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0" name="Freeform 64">
                <a:extLst>
                  <a:ext uri="{FF2B5EF4-FFF2-40B4-BE49-F238E27FC236}">
                    <a16:creationId xmlns:a16="http://schemas.microsoft.com/office/drawing/2014/main" id="{9AA4783C-9FE4-6D3B-A7E8-E7ED7DE53C73}"/>
                  </a:ext>
                </a:extLst>
              </p:cNvPr>
              <p:cNvSpPr>
                <a:spLocks/>
              </p:cNvSpPr>
              <p:nvPr/>
            </p:nvSpPr>
            <p:spPr bwMode="auto">
              <a:xfrm>
                <a:off x="3997325" y="4457701"/>
                <a:ext cx="261938" cy="41275"/>
              </a:xfrm>
              <a:custGeom>
                <a:avLst/>
                <a:gdLst>
                  <a:gd name="T0" fmla="*/ 0 w 63"/>
                  <a:gd name="T1" fmla="*/ 16510 h 10"/>
                  <a:gd name="T2" fmla="*/ 12473 w 63"/>
                  <a:gd name="T3" fmla="*/ 33020 h 10"/>
                  <a:gd name="T4" fmla="*/ 245307 w 63"/>
                  <a:gd name="T5" fmla="*/ 41275 h 10"/>
                  <a:gd name="T6" fmla="*/ 245307 w 63"/>
                  <a:gd name="T7" fmla="*/ 41275 h 10"/>
                  <a:gd name="T8" fmla="*/ 261938 w 63"/>
                  <a:gd name="T9" fmla="*/ 24765 h 10"/>
                  <a:gd name="T10" fmla="*/ 245307 w 63"/>
                  <a:gd name="T11" fmla="*/ 8255 h 10"/>
                  <a:gd name="T12" fmla="*/ 16631 w 63"/>
                  <a:gd name="T13" fmla="*/ 0 h 10"/>
                  <a:gd name="T14" fmla="*/ 0 w 63"/>
                  <a:gd name="T15" fmla="*/ 1651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
                    <a:moveTo>
                      <a:pt x="0" y="4"/>
                    </a:moveTo>
                    <a:cubicBezTo>
                      <a:pt x="0" y="6"/>
                      <a:pt x="1" y="8"/>
                      <a:pt x="3" y="8"/>
                    </a:cubicBezTo>
                    <a:cubicBezTo>
                      <a:pt x="59" y="10"/>
                      <a:pt x="59" y="10"/>
                      <a:pt x="59" y="10"/>
                    </a:cubicBezTo>
                    <a:cubicBezTo>
                      <a:pt x="59" y="10"/>
                      <a:pt x="59" y="10"/>
                      <a:pt x="59" y="10"/>
                    </a:cubicBezTo>
                    <a:cubicBezTo>
                      <a:pt x="61" y="10"/>
                      <a:pt x="63" y="8"/>
                      <a:pt x="63" y="6"/>
                    </a:cubicBezTo>
                    <a:cubicBezTo>
                      <a:pt x="63" y="4"/>
                      <a:pt x="61" y="2"/>
                      <a:pt x="59" y="2"/>
                    </a:cubicBezTo>
                    <a:cubicBezTo>
                      <a:pt x="4" y="0"/>
                      <a:pt x="4" y="0"/>
                      <a:pt x="4"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31" name="Freeform 65">
                <a:extLst>
                  <a:ext uri="{FF2B5EF4-FFF2-40B4-BE49-F238E27FC236}">
                    <a16:creationId xmlns:a16="http://schemas.microsoft.com/office/drawing/2014/main" id="{2D8A1288-DFFC-FB24-EEE2-2A3381D3F644}"/>
                  </a:ext>
                </a:extLst>
              </p:cNvPr>
              <p:cNvSpPr>
                <a:spLocks/>
              </p:cNvSpPr>
              <p:nvPr/>
            </p:nvSpPr>
            <p:spPr bwMode="auto">
              <a:xfrm>
                <a:off x="3968750" y="4568826"/>
                <a:ext cx="161925" cy="36513"/>
              </a:xfrm>
              <a:custGeom>
                <a:avLst/>
                <a:gdLst>
                  <a:gd name="T0" fmla="*/ 0 w 39"/>
                  <a:gd name="T1" fmla="*/ 16228 h 9"/>
                  <a:gd name="T2" fmla="*/ 12456 w 39"/>
                  <a:gd name="T3" fmla="*/ 32456 h 9"/>
                  <a:gd name="T4" fmla="*/ 145317 w 39"/>
                  <a:gd name="T5" fmla="*/ 36513 h 9"/>
                  <a:gd name="T6" fmla="*/ 145317 w 39"/>
                  <a:gd name="T7" fmla="*/ 36513 h 9"/>
                  <a:gd name="T8" fmla="*/ 161925 w 39"/>
                  <a:gd name="T9" fmla="*/ 20285 h 9"/>
                  <a:gd name="T10" fmla="*/ 145317 w 39"/>
                  <a:gd name="T11" fmla="*/ 8114 h 9"/>
                  <a:gd name="T12" fmla="*/ 16608 w 39"/>
                  <a:gd name="T13" fmla="*/ 0 h 9"/>
                  <a:gd name="T14" fmla="*/ 0 w 39"/>
                  <a:gd name="T15" fmla="*/ 16228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9">
                    <a:moveTo>
                      <a:pt x="0" y="4"/>
                    </a:moveTo>
                    <a:cubicBezTo>
                      <a:pt x="0" y="6"/>
                      <a:pt x="1" y="8"/>
                      <a:pt x="3" y="8"/>
                    </a:cubicBezTo>
                    <a:cubicBezTo>
                      <a:pt x="35" y="9"/>
                      <a:pt x="35" y="9"/>
                      <a:pt x="35" y="9"/>
                    </a:cubicBezTo>
                    <a:cubicBezTo>
                      <a:pt x="35" y="9"/>
                      <a:pt x="35" y="9"/>
                      <a:pt x="35" y="9"/>
                    </a:cubicBezTo>
                    <a:cubicBezTo>
                      <a:pt x="37" y="9"/>
                      <a:pt x="39" y="7"/>
                      <a:pt x="39" y="5"/>
                    </a:cubicBezTo>
                    <a:cubicBezTo>
                      <a:pt x="39" y="3"/>
                      <a:pt x="37" y="2"/>
                      <a:pt x="35" y="2"/>
                    </a:cubicBezTo>
                    <a:cubicBezTo>
                      <a:pt x="4" y="0"/>
                      <a:pt x="4" y="0"/>
                      <a:pt x="4" y="0"/>
                    </a:cubicBezTo>
                    <a:cubicBezTo>
                      <a:pt x="1" y="0"/>
                      <a:pt x="0" y="2"/>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grpSp>
        <p:nvGrpSpPr>
          <p:cNvPr id="110" name="Group 109">
            <a:extLst>
              <a:ext uri="{FF2B5EF4-FFF2-40B4-BE49-F238E27FC236}">
                <a16:creationId xmlns:a16="http://schemas.microsoft.com/office/drawing/2014/main" id="{7D763EA0-6880-3DB8-0137-53C4B74AE0B3}"/>
              </a:ext>
            </a:extLst>
          </p:cNvPr>
          <p:cNvGrpSpPr/>
          <p:nvPr/>
        </p:nvGrpSpPr>
        <p:grpSpPr>
          <a:xfrm>
            <a:off x="4447790" y="3159375"/>
            <a:ext cx="2704730" cy="2067947"/>
            <a:chOff x="3695915" y="2166096"/>
            <a:chExt cx="2948828" cy="2080638"/>
          </a:xfrm>
        </p:grpSpPr>
        <p:grpSp>
          <p:nvGrpSpPr>
            <p:cNvPr id="114" name="Group 113">
              <a:extLst>
                <a:ext uri="{FF2B5EF4-FFF2-40B4-BE49-F238E27FC236}">
                  <a16:creationId xmlns:a16="http://schemas.microsoft.com/office/drawing/2014/main" id="{06544D71-BB4B-2223-A569-AD60E77CD8B6}"/>
                </a:ext>
              </a:extLst>
            </p:cNvPr>
            <p:cNvGrpSpPr/>
            <p:nvPr/>
          </p:nvGrpSpPr>
          <p:grpSpPr>
            <a:xfrm>
              <a:off x="3695915" y="2166096"/>
              <a:ext cx="2902331" cy="2080638"/>
              <a:chOff x="703898" y="3249502"/>
              <a:chExt cx="2381301" cy="1535495"/>
            </a:xfrm>
          </p:grpSpPr>
          <p:sp>
            <p:nvSpPr>
              <p:cNvPr id="117" name="Freeform: Shape 116">
                <a:extLst>
                  <a:ext uri="{FF2B5EF4-FFF2-40B4-BE49-F238E27FC236}">
                    <a16:creationId xmlns:a16="http://schemas.microsoft.com/office/drawing/2014/main" id="{E808504C-687B-93A5-5B92-AAB19DC37A8C}"/>
                  </a:ext>
                </a:extLst>
              </p:cNvPr>
              <p:cNvSpPr/>
              <p:nvPr/>
            </p:nvSpPr>
            <p:spPr>
              <a:xfrm>
                <a:off x="703898" y="3454307"/>
                <a:ext cx="2381301" cy="1330690"/>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solidFill>
                <a:schemeClr val="bg1"/>
              </a:solidFill>
              <a:ln>
                <a:noFill/>
              </a:ln>
              <a:effectLst>
                <a:outerShdw blurRad="2286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ctr">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1">
                  <a:ln>
                    <a:noFill/>
                  </a:ln>
                  <a:solidFill>
                    <a:srgbClr val="3C3C3B">
                      <a:lumMod val="65000"/>
                      <a:lumOff val="35000"/>
                    </a:srgbClr>
                  </a:solidFill>
                  <a:effectLst/>
                  <a:uLnTx/>
                  <a:uFillTx/>
                  <a:latin typeface="+mj-lt"/>
                  <a:ea typeface="+mn-ea"/>
                  <a:cs typeface="Arial" panose="020B0604020202020204" pitchFamily="34" charset="0"/>
                </a:endParaRPr>
              </a:p>
            </p:txBody>
          </p:sp>
          <p:sp>
            <p:nvSpPr>
              <p:cNvPr id="118" name="Freeform: Shape 117">
                <a:extLst>
                  <a:ext uri="{FF2B5EF4-FFF2-40B4-BE49-F238E27FC236}">
                    <a16:creationId xmlns:a16="http://schemas.microsoft.com/office/drawing/2014/main" id="{1A6424A2-B7EB-6DD0-111D-6589A0847E38}"/>
                  </a:ext>
                </a:extLst>
              </p:cNvPr>
              <p:cNvSpPr/>
              <p:nvPr/>
            </p:nvSpPr>
            <p:spPr>
              <a:xfrm>
                <a:off x="703898" y="3249502"/>
                <a:ext cx="2381301" cy="529599"/>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274320" rtlCol="0" anchor="ctr">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grpSp>
        <p:sp>
          <p:nvSpPr>
            <p:cNvPr id="115" name="TextBox 96">
              <a:extLst>
                <a:ext uri="{FF2B5EF4-FFF2-40B4-BE49-F238E27FC236}">
                  <a16:creationId xmlns:a16="http://schemas.microsoft.com/office/drawing/2014/main" id="{D37A541C-0209-BB32-FE3D-13D1549951ED}"/>
                </a:ext>
              </a:extLst>
            </p:cNvPr>
            <p:cNvSpPr txBox="1"/>
            <p:nvPr/>
          </p:nvSpPr>
          <p:spPr>
            <a:xfrm>
              <a:off x="4031517" y="2230797"/>
              <a:ext cx="2231124" cy="5883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a:ln>
                    <a:noFill/>
                  </a:ln>
                  <a:solidFill>
                    <a:srgbClr val="FFFFFF"/>
                  </a:solidFill>
                  <a:effectLst/>
                  <a:uLnTx/>
                  <a:uFillTx/>
                  <a:latin typeface="+mj-lt"/>
                  <a:ea typeface="+mn-ea"/>
                  <a:cs typeface="Arial" panose="020B0604020202020204" pitchFamily="34" charset="0"/>
                </a:rPr>
                <a:t>66 Piattaforme certificate</a:t>
              </a:r>
            </a:p>
          </p:txBody>
        </p:sp>
        <p:sp>
          <p:nvSpPr>
            <p:cNvPr id="116" name="TextBox 97">
              <a:extLst>
                <a:ext uri="{FF2B5EF4-FFF2-40B4-BE49-F238E27FC236}">
                  <a16:creationId xmlns:a16="http://schemas.microsoft.com/office/drawing/2014/main" id="{8A05049E-606C-EADA-28AF-4C44FA3E9B9C}"/>
                </a:ext>
              </a:extLst>
            </p:cNvPr>
            <p:cNvSpPr txBox="1"/>
            <p:nvPr/>
          </p:nvSpPr>
          <p:spPr>
            <a:xfrm>
              <a:off x="3744202" y="2981249"/>
              <a:ext cx="2900541" cy="125414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500" b="0" i="0" u="none" strike="noStrike" kern="1200" cap="none" spc="-20" normalizeH="0" baseline="0" noProof="0">
                  <a:ln>
                    <a:noFill/>
                  </a:ln>
                  <a:solidFill>
                    <a:srgbClr val="3C3C3B"/>
                  </a:solidFill>
                  <a:effectLst/>
                  <a:uLnTx/>
                  <a:uFillTx/>
                  <a:latin typeface="+mj-lt"/>
                  <a:ea typeface="+mn-ea"/>
                  <a:cs typeface="Arial" panose="020B0604020202020204" pitchFamily="34" charset="0"/>
                </a:rPr>
                <a:t>Utilizzate da </a:t>
              </a:r>
              <a:r>
                <a:rPr kumimoji="0" lang="it-IT" sz="1500" b="1" i="0" u="none" strike="noStrike" kern="1200" cap="none" spc="-20" normalizeH="0" baseline="0" noProof="0">
                  <a:ln>
                    <a:noFill/>
                  </a:ln>
                  <a:solidFill>
                    <a:srgbClr val="3C3C3B"/>
                  </a:solidFill>
                  <a:effectLst/>
                  <a:uLnTx/>
                  <a:uFillTx/>
                  <a:latin typeface="+mj-lt"/>
                  <a:ea typeface="+mn-ea"/>
                  <a:cs typeface="Arial" panose="020B0604020202020204" pitchFamily="34" charset="0"/>
                </a:rPr>
                <a:t>57 Gestori</a:t>
              </a:r>
              <a:r>
                <a:rPr kumimoji="0" lang="it-IT" sz="1500" b="0" i="0" u="none" strike="noStrike" kern="1200" cap="none" spc="-20" normalizeH="0" baseline="0" noProof="0">
                  <a:ln>
                    <a:noFill/>
                  </a:ln>
                  <a:solidFill>
                    <a:srgbClr val="3C3C3B"/>
                  </a:solidFill>
                  <a:effectLst/>
                  <a:uLnTx/>
                  <a:uFillTx/>
                  <a:latin typeface="+mj-lt"/>
                  <a:ea typeface="+mn-ea"/>
                  <a:cs typeface="Arial" panose="020B0604020202020204" pitchFamily="34" charset="0"/>
                </a:rPr>
                <a:t>, di cui:</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500" b="0" i="0" u="none" strike="noStrike" kern="1200" cap="none" spc="-20" normalizeH="0" baseline="0" noProof="0">
                  <a:ln>
                    <a:noFill/>
                  </a:ln>
                  <a:solidFill>
                    <a:srgbClr val="3C3C3B"/>
                  </a:solidFill>
                  <a:effectLst/>
                  <a:uLnTx/>
                  <a:uFillTx/>
                  <a:latin typeface="+mj-lt"/>
                  <a:ea typeface="+mn-ea"/>
                  <a:cs typeface="Arial" panose="020B0604020202020204" pitchFamily="34" charset="0"/>
                </a:rPr>
                <a:t>24 gestori privati;</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it-IT" sz="1500" b="1" i="0" u="none" strike="noStrike" kern="1200" cap="none" spc="-20" normalizeH="0" baseline="0" noProof="0">
                  <a:ln>
                    <a:noFill/>
                  </a:ln>
                  <a:solidFill>
                    <a:srgbClr val="3C3C3B"/>
                  </a:solidFill>
                  <a:effectLst/>
                  <a:uLnTx/>
                  <a:uFillTx/>
                  <a:latin typeface="+mj-lt"/>
                  <a:ea typeface="+mn-ea"/>
                  <a:cs typeface="Arial" panose="020B0604020202020204" pitchFamily="34" charset="0"/>
                </a:rPr>
                <a:t>33 gestori pubblici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500" b="0" i="0" u="none" strike="noStrike" kern="1200" cap="none" spc="-20" normalizeH="0" baseline="0" noProof="0">
                <a:ln>
                  <a:noFill/>
                </a:ln>
                <a:solidFill>
                  <a:srgbClr val="3C3C3B"/>
                </a:solidFill>
                <a:effectLst/>
                <a:uLnTx/>
                <a:uFillTx/>
                <a:latin typeface="+mj-lt"/>
                <a:ea typeface="+mn-ea"/>
                <a:cs typeface="Arial" panose="020B0604020202020204" pitchFamily="34" charset="0"/>
              </a:endParaRPr>
            </a:p>
          </p:txBody>
        </p:sp>
      </p:grpSp>
      <p:pic>
        <p:nvPicPr>
          <p:cNvPr id="111" name="Picture 110">
            <a:extLst>
              <a:ext uri="{FF2B5EF4-FFF2-40B4-BE49-F238E27FC236}">
                <a16:creationId xmlns:a16="http://schemas.microsoft.com/office/drawing/2014/main" id="{5825C7FF-D160-8D89-42D1-0A12262AA91C}"/>
              </a:ext>
            </a:extLst>
          </p:cNvPr>
          <p:cNvPicPr>
            <a:picLocks noChangeAspect="1"/>
          </p:cNvPicPr>
          <p:nvPr/>
        </p:nvPicPr>
        <p:blipFill>
          <a:blip r:embed="rId3"/>
          <a:stretch>
            <a:fillRect/>
          </a:stretch>
        </p:blipFill>
        <p:spPr>
          <a:xfrm>
            <a:off x="3836107" y="3370852"/>
            <a:ext cx="456045" cy="456045"/>
          </a:xfrm>
          <a:prstGeom prst="rect">
            <a:avLst/>
          </a:prstGeom>
        </p:spPr>
      </p:pic>
      <p:grpSp>
        <p:nvGrpSpPr>
          <p:cNvPr id="106" name="Group 105">
            <a:extLst>
              <a:ext uri="{FF2B5EF4-FFF2-40B4-BE49-F238E27FC236}">
                <a16:creationId xmlns:a16="http://schemas.microsoft.com/office/drawing/2014/main" id="{DF793D03-D29B-0325-279C-FA1823CD63BE}"/>
              </a:ext>
            </a:extLst>
          </p:cNvPr>
          <p:cNvGrpSpPr/>
          <p:nvPr/>
        </p:nvGrpSpPr>
        <p:grpSpPr>
          <a:xfrm>
            <a:off x="8133731" y="2785033"/>
            <a:ext cx="2738564" cy="3416846"/>
            <a:chOff x="8531551" y="3494629"/>
            <a:chExt cx="2402685" cy="2886031"/>
          </a:xfrm>
        </p:grpSpPr>
        <p:sp>
          <p:nvSpPr>
            <p:cNvPr id="176" name="Freeform 5">
              <a:extLst>
                <a:ext uri="{FF2B5EF4-FFF2-40B4-BE49-F238E27FC236}">
                  <a16:creationId xmlns:a16="http://schemas.microsoft.com/office/drawing/2014/main" id="{43EFFEB9-9764-9AF0-4973-4098E012AF6B}"/>
                </a:ext>
              </a:extLst>
            </p:cNvPr>
            <p:cNvSpPr>
              <a:spLocks/>
            </p:cNvSpPr>
            <p:nvPr/>
          </p:nvSpPr>
          <p:spPr bwMode="auto">
            <a:xfrm>
              <a:off x="9315374" y="3599592"/>
              <a:ext cx="463039" cy="516221"/>
            </a:xfrm>
            <a:custGeom>
              <a:avLst/>
              <a:gdLst>
                <a:gd name="T0" fmla="*/ 3220 w 4656"/>
                <a:gd name="T1" fmla="*/ 5048 h 5189"/>
                <a:gd name="T2" fmla="*/ 2528 w 4656"/>
                <a:gd name="T3" fmla="*/ 4792 h 5189"/>
                <a:gd name="T4" fmla="*/ 1661 w 4656"/>
                <a:gd name="T5" fmla="*/ 4835 h 5189"/>
                <a:gd name="T6" fmla="*/ 1246 w 4656"/>
                <a:gd name="T7" fmla="*/ 4733 h 5189"/>
                <a:gd name="T8" fmla="*/ 765 w 4656"/>
                <a:gd name="T9" fmla="*/ 4371 h 5189"/>
                <a:gd name="T10" fmla="*/ 545 w 4656"/>
                <a:gd name="T11" fmla="*/ 4180 h 5189"/>
                <a:gd name="T12" fmla="*/ 158 w 4656"/>
                <a:gd name="T13" fmla="*/ 3647 h 5189"/>
                <a:gd name="T14" fmla="*/ 30 w 4656"/>
                <a:gd name="T15" fmla="*/ 3290 h 5189"/>
                <a:gd name="T16" fmla="*/ 215 w 4656"/>
                <a:gd name="T17" fmla="*/ 2765 h 5189"/>
                <a:gd name="T18" fmla="*/ 456 w 4656"/>
                <a:gd name="T19" fmla="*/ 2507 h 5189"/>
                <a:gd name="T20" fmla="*/ 742 w 4656"/>
                <a:gd name="T21" fmla="*/ 2704 h 5189"/>
                <a:gd name="T22" fmla="*/ 1019 w 4656"/>
                <a:gd name="T23" fmla="*/ 2482 h 5189"/>
                <a:gd name="T24" fmla="*/ 1387 w 4656"/>
                <a:gd name="T25" fmla="*/ 2171 h 5189"/>
                <a:gd name="T26" fmla="*/ 1858 w 4656"/>
                <a:gd name="T27" fmla="*/ 2035 h 5189"/>
                <a:gd name="T28" fmla="*/ 1960 w 4656"/>
                <a:gd name="T29" fmla="*/ 1922 h 5189"/>
                <a:gd name="T30" fmla="*/ 2246 w 4656"/>
                <a:gd name="T31" fmla="*/ 1661 h 5189"/>
                <a:gd name="T32" fmla="*/ 2429 w 4656"/>
                <a:gd name="T33" fmla="*/ 1202 h 5189"/>
                <a:gd name="T34" fmla="*/ 2348 w 4656"/>
                <a:gd name="T35" fmla="*/ 763 h 5189"/>
                <a:gd name="T36" fmla="*/ 2626 w 4656"/>
                <a:gd name="T37" fmla="*/ 292 h 5189"/>
                <a:gd name="T38" fmla="*/ 2922 w 4656"/>
                <a:gd name="T39" fmla="*/ 245 h 5189"/>
                <a:gd name="T40" fmla="*/ 3262 w 4656"/>
                <a:gd name="T41" fmla="*/ 191 h 5189"/>
                <a:gd name="T42" fmla="*/ 3589 w 4656"/>
                <a:gd name="T43" fmla="*/ 0 h 5189"/>
                <a:gd name="T44" fmla="*/ 3973 w 4656"/>
                <a:gd name="T45" fmla="*/ 310 h 5189"/>
                <a:gd name="T46" fmla="*/ 3508 w 4656"/>
                <a:gd name="T47" fmla="*/ 773 h 5189"/>
                <a:gd name="T48" fmla="*/ 3383 w 4656"/>
                <a:gd name="T49" fmla="*/ 1557 h 5189"/>
                <a:gd name="T50" fmla="*/ 3495 w 4656"/>
                <a:gd name="T51" fmla="*/ 2147 h 5189"/>
                <a:gd name="T52" fmla="*/ 3643 w 4656"/>
                <a:gd name="T53" fmla="*/ 2352 h 5189"/>
                <a:gd name="T54" fmla="*/ 3801 w 4656"/>
                <a:gd name="T55" fmla="*/ 2545 h 5189"/>
                <a:gd name="T56" fmla="*/ 4407 w 4656"/>
                <a:gd name="T57" fmla="*/ 2579 h 5189"/>
                <a:gd name="T58" fmla="*/ 4546 w 4656"/>
                <a:gd name="T59" fmla="*/ 2794 h 5189"/>
                <a:gd name="T60" fmla="*/ 4309 w 4656"/>
                <a:gd name="T61" fmla="*/ 3177 h 5189"/>
                <a:gd name="T62" fmla="*/ 3948 w 4656"/>
                <a:gd name="T63" fmla="*/ 3420 h 5189"/>
                <a:gd name="T64" fmla="*/ 3567 w 4656"/>
                <a:gd name="T65" fmla="*/ 3210 h 5189"/>
                <a:gd name="T66" fmla="*/ 3079 w 4656"/>
                <a:gd name="T67" fmla="*/ 4274 h 5189"/>
                <a:gd name="T68" fmla="*/ 3304 w 4656"/>
                <a:gd name="T69" fmla="*/ 4639 h 5189"/>
                <a:gd name="T70" fmla="*/ 3239 w 4656"/>
                <a:gd name="T71" fmla="*/ 5113 h 5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6" h="5189">
                  <a:moveTo>
                    <a:pt x="3239" y="5113"/>
                  </a:moveTo>
                  <a:cubicBezTo>
                    <a:pt x="3228" y="5103"/>
                    <a:pt x="3220" y="5073"/>
                    <a:pt x="3220" y="5048"/>
                  </a:cubicBezTo>
                  <a:cubicBezTo>
                    <a:pt x="3220" y="4938"/>
                    <a:pt x="3077" y="4868"/>
                    <a:pt x="2783" y="4833"/>
                  </a:cubicBezTo>
                  <a:cubicBezTo>
                    <a:pt x="2720" y="4826"/>
                    <a:pt x="2606" y="4807"/>
                    <a:pt x="2528" y="4792"/>
                  </a:cubicBezTo>
                  <a:cubicBezTo>
                    <a:pt x="2426" y="4772"/>
                    <a:pt x="2330" y="4774"/>
                    <a:pt x="2189" y="4799"/>
                  </a:cubicBezTo>
                  <a:cubicBezTo>
                    <a:pt x="2081" y="4818"/>
                    <a:pt x="1843" y="4834"/>
                    <a:pt x="1661" y="4835"/>
                  </a:cubicBezTo>
                  <a:lnTo>
                    <a:pt x="1330" y="4836"/>
                  </a:lnTo>
                  <a:lnTo>
                    <a:pt x="1246" y="4733"/>
                  </a:lnTo>
                  <a:cubicBezTo>
                    <a:pt x="1199" y="4677"/>
                    <a:pt x="1107" y="4604"/>
                    <a:pt x="1041" y="4572"/>
                  </a:cubicBezTo>
                  <a:cubicBezTo>
                    <a:pt x="974" y="4539"/>
                    <a:pt x="850" y="4449"/>
                    <a:pt x="765" y="4371"/>
                  </a:cubicBezTo>
                  <a:cubicBezTo>
                    <a:pt x="679" y="4293"/>
                    <a:pt x="600" y="4229"/>
                    <a:pt x="587" y="4229"/>
                  </a:cubicBezTo>
                  <a:cubicBezTo>
                    <a:pt x="575" y="4229"/>
                    <a:pt x="556" y="4207"/>
                    <a:pt x="545" y="4180"/>
                  </a:cubicBezTo>
                  <a:cubicBezTo>
                    <a:pt x="505" y="4083"/>
                    <a:pt x="358" y="3903"/>
                    <a:pt x="272" y="3847"/>
                  </a:cubicBezTo>
                  <a:cubicBezTo>
                    <a:pt x="205" y="3803"/>
                    <a:pt x="180" y="3760"/>
                    <a:pt x="158" y="3647"/>
                  </a:cubicBezTo>
                  <a:cubicBezTo>
                    <a:pt x="142" y="3568"/>
                    <a:pt x="115" y="3485"/>
                    <a:pt x="96" y="3464"/>
                  </a:cubicBezTo>
                  <a:cubicBezTo>
                    <a:pt x="78" y="3442"/>
                    <a:pt x="48" y="3364"/>
                    <a:pt x="30" y="3290"/>
                  </a:cubicBezTo>
                  <a:cubicBezTo>
                    <a:pt x="0" y="3171"/>
                    <a:pt x="3" y="3144"/>
                    <a:pt x="56" y="3029"/>
                  </a:cubicBezTo>
                  <a:cubicBezTo>
                    <a:pt x="89" y="2959"/>
                    <a:pt x="161" y="2840"/>
                    <a:pt x="215" y="2765"/>
                  </a:cubicBezTo>
                  <a:cubicBezTo>
                    <a:pt x="269" y="2689"/>
                    <a:pt x="313" y="2608"/>
                    <a:pt x="313" y="2585"/>
                  </a:cubicBezTo>
                  <a:cubicBezTo>
                    <a:pt x="313" y="2538"/>
                    <a:pt x="370" y="2507"/>
                    <a:pt x="456" y="2507"/>
                  </a:cubicBezTo>
                  <a:cubicBezTo>
                    <a:pt x="491" y="2507"/>
                    <a:pt x="525" y="2542"/>
                    <a:pt x="551" y="2606"/>
                  </a:cubicBezTo>
                  <a:cubicBezTo>
                    <a:pt x="591" y="2702"/>
                    <a:pt x="598" y="2705"/>
                    <a:pt x="742" y="2704"/>
                  </a:cubicBezTo>
                  <a:cubicBezTo>
                    <a:pt x="824" y="2704"/>
                    <a:pt x="906" y="2695"/>
                    <a:pt x="923" y="2683"/>
                  </a:cubicBezTo>
                  <a:cubicBezTo>
                    <a:pt x="969" y="2653"/>
                    <a:pt x="1019" y="2548"/>
                    <a:pt x="1019" y="2482"/>
                  </a:cubicBezTo>
                  <a:cubicBezTo>
                    <a:pt x="1019" y="2412"/>
                    <a:pt x="1112" y="2321"/>
                    <a:pt x="1210" y="2296"/>
                  </a:cubicBezTo>
                  <a:cubicBezTo>
                    <a:pt x="1250" y="2286"/>
                    <a:pt x="1330" y="2230"/>
                    <a:pt x="1387" y="2171"/>
                  </a:cubicBezTo>
                  <a:cubicBezTo>
                    <a:pt x="1487" y="2068"/>
                    <a:pt x="1498" y="2064"/>
                    <a:pt x="1669" y="2067"/>
                  </a:cubicBezTo>
                  <a:cubicBezTo>
                    <a:pt x="1788" y="2069"/>
                    <a:pt x="1850" y="2058"/>
                    <a:pt x="1858" y="2035"/>
                  </a:cubicBezTo>
                  <a:cubicBezTo>
                    <a:pt x="1865" y="2015"/>
                    <a:pt x="1886" y="1999"/>
                    <a:pt x="1907" y="1999"/>
                  </a:cubicBezTo>
                  <a:cubicBezTo>
                    <a:pt x="1927" y="1999"/>
                    <a:pt x="1951" y="1964"/>
                    <a:pt x="1960" y="1922"/>
                  </a:cubicBezTo>
                  <a:cubicBezTo>
                    <a:pt x="1969" y="1879"/>
                    <a:pt x="1987" y="1831"/>
                    <a:pt x="1999" y="1816"/>
                  </a:cubicBezTo>
                  <a:cubicBezTo>
                    <a:pt x="2041" y="1762"/>
                    <a:pt x="2202" y="1661"/>
                    <a:pt x="2246" y="1661"/>
                  </a:cubicBezTo>
                  <a:cubicBezTo>
                    <a:pt x="2332" y="1661"/>
                    <a:pt x="2428" y="1572"/>
                    <a:pt x="2446" y="1475"/>
                  </a:cubicBezTo>
                  <a:cubicBezTo>
                    <a:pt x="2456" y="1422"/>
                    <a:pt x="2449" y="1300"/>
                    <a:pt x="2429" y="1202"/>
                  </a:cubicBezTo>
                  <a:cubicBezTo>
                    <a:pt x="2410" y="1105"/>
                    <a:pt x="2391" y="988"/>
                    <a:pt x="2386" y="941"/>
                  </a:cubicBezTo>
                  <a:cubicBezTo>
                    <a:pt x="2381" y="894"/>
                    <a:pt x="2364" y="814"/>
                    <a:pt x="2348" y="763"/>
                  </a:cubicBezTo>
                  <a:cubicBezTo>
                    <a:pt x="2306" y="625"/>
                    <a:pt x="2372" y="507"/>
                    <a:pt x="2492" y="504"/>
                  </a:cubicBezTo>
                  <a:cubicBezTo>
                    <a:pt x="2547" y="503"/>
                    <a:pt x="2600" y="418"/>
                    <a:pt x="2626" y="292"/>
                  </a:cubicBezTo>
                  <a:cubicBezTo>
                    <a:pt x="2640" y="223"/>
                    <a:pt x="2660" y="206"/>
                    <a:pt x="2727" y="199"/>
                  </a:cubicBezTo>
                  <a:cubicBezTo>
                    <a:pt x="2773" y="195"/>
                    <a:pt x="2861" y="215"/>
                    <a:pt x="2922" y="245"/>
                  </a:cubicBezTo>
                  <a:cubicBezTo>
                    <a:pt x="2988" y="278"/>
                    <a:pt x="3051" y="291"/>
                    <a:pt x="3077" y="278"/>
                  </a:cubicBezTo>
                  <a:cubicBezTo>
                    <a:pt x="3102" y="266"/>
                    <a:pt x="3184" y="227"/>
                    <a:pt x="3262" y="191"/>
                  </a:cubicBezTo>
                  <a:cubicBezTo>
                    <a:pt x="3339" y="156"/>
                    <a:pt x="3444" y="98"/>
                    <a:pt x="3495" y="63"/>
                  </a:cubicBezTo>
                  <a:lnTo>
                    <a:pt x="3589" y="0"/>
                  </a:lnTo>
                  <a:lnTo>
                    <a:pt x="3722" y="56"/>
                  </a:lnTo>
                  <a:cubicBezTo>
                    <a:pt x="4000" y="173"/>
                    <a:pt x="3990" y="163"/>
                    <a:pt x="3973" y="310"/>
                  </a:cubicBezTo>
                  <a:cubicBezTo>
                    <a:pt x="3947" y="528"/>
                    <a:pt x="3834" y="668"/>
                    <a:pt x="3629" y="732"/>
                  </a:cubicBezTo>
                  <a:cubicBezTo>
                    <a:pt x="3567" y="752"/>
                    <a:pt x="3513" y="770"/>
                    <a:pt x="3508" y="773"/>
                  </a:cubicBezTo>
                  <a:cubicBezTo>
                    <a:pt x="3504" y="776"/>
                    <a:pt x="3455" y="909"/>
                    <a:pt x="3400" y="1069"/>
                  </a:cubicBezTo>
                  <a:cubicBezTo>
                    <a:pt x="3297" y="1371"/>
                    <a:pt x="3294" y="1457"/>
                    <a:pt x="3383" y="1557"/>
                  </a:cubicBezTo>
                  <a:cubicBezTo>
                    <a:pt x="3418" y="1595"/>
                    <a:pt x="3430" y="1666"/>
                    <a:pt x="3431" y="1844"/>
                  </a:cubicBezTo>
                  <a:cubicBezTo>
                    <a:pt x="3432" y="2048"/>
                    <a:pt x="3440" y="2088"/>
                    <a:pt x="3495" y="2147"/>
                  </a:cubicBezTo>
                  <a:cubicBezTo>
                    <a:pt x="3530" y="2184"/>
                    <a:pt x="3559" y="2227"/>
                    <a:pt x="3559" y="2243"/>
                  </a:cubicBezTo>
                  <a:cubicBezTo>
                    <a:pt x="3559" y="2258"/>
                    <a:pt x="3597" y="2308"/>
                    <a:pt x="3643" y="2352"/>
                  </a:cubicBezTo>
                  <a:cubicBezTo>
                    <a:pt x="3690" y="2397"/>
                    <a:pt x="3728" y="2447"/>
                    <a:pt x="3729" y="2463"/>
                  </a:cubicBezTo>
                  <a:cubicBezTo>
                    <a:pt x="3729" y="2480"/>
                    <a:pt x="3762" y="2516"/>
                    <a:pt x="3801" y="2545"/>
                  </a:cubicBezTo>
                  <a:cubicBezTo>
                    <a:pt x="3854" y="2584"/>
                    <a:pt x="3897" y="2592"/>
                    <a:pt x="3976" y="2577"/>
                  </a:cubicBezTo>
                  <a:cubicBezTo>
                    <a:pt x="4243" y="2528"/>
                    <a:pt x="4351" y="2529"/>
                    <a:pt x="4407" y="2579"/>
                  </a:cubicBezTo>
                  <a:cubicBezTo>
                    <a:pt x="4437" y="2607"/>
                    <a:pt x="4462" y="2647"/>
                    <a:pt x="4462" y="2669"/>
                  </a:cubicBezTo>
                  <a:cubicBezTo>
                    <a:pt x="4462" y="2691"/>
                    <a:pt x="4500" y="2747"/>
                    <a:pt x="4546" y="2794"/>
                  </a:cubicBezTo>
                  <a:cubicBezTo>
                    <a:pt x="4654" y="2902"/>
                    <a:pt x="4656" y="2959"/>
                    <a:pt x="4551" y="2959"/>
                  </a:cubicBezTo>
                  <a:cubicBezTo>
                    <a:pt x="4464" y="2959"/>
                    <a:pt x="4383" y="3032"/>
                    <a:pt x="4309" y="3177"/>
                  </a:cubicBezTo>
                  <a:cubicBezTo>
                    <a:pt x="4265" y="3265"/>
                    <a:pt x="4166" y="3350"/>
                    <a:pt x="4089" y="3366"/>
                  </a:cubicBezTo>
                  <a:cubicBezTo>
                    <a:pt x="4069" y="3370"/>
                    <a:pt x="4005" y="3395"/>
                    <a:pt x="3948" y="3420"/>
                  </a:cubicBezTo>
                  <a:cubicBezTo>
                    <a:pt x="3786" y="3492"/>
                    <a:pt x="3761" y="3483"/>
                    <a:pt x="3751" y="3350"/>
                  </a:cubicBezTo>
                  <a:cubicBezTo>
                    <a:pt x="3740" y="3204"/>
                    <a:pt x="3683" y="3161"/>
                    <a:pt x="3567" y="3210"/>
                  </a:cubicBezTo>
                  <a:cubicBezTo>
                    <a:pt x="3464" y="3252"/>
                    <a:pt x="3215" y="3486"/>
                    <a:pt x="3154" y="3597"/>
                  </a:cubicBezTo>
                  <a:cubicBezTo>
                    <a:pt x="2964" y="3943"/>
                    <a:pt x="2955" y="4030"/>
                    <a:pt x="3079" y="4274"/>
                  </a:cubicBezTo>
                  <a:cubicBezTo>
                    <a:pt x="3125" y="4366"/>
                    <a:pt x="3163" y="4451"/>
                    <a:pt x="3163" y="4464"/>
                  </a:cubicBezTo>
                  <a:cubicBezTo>
                    <a:pt x="3164" y="4509"/>
                    <a:pt x="3281" y="4653"/>
                    <a:pt x="3304" y="4639"/>
                  </a:cubicBezTo>
                  <a:cubicBezTo>
                    <a:pt x="3333" y="4621"/>
                    <a:pt x="3418" y="4829"/>
                    <a:pt x="3418" y="4919"/>
                  </a:cubicBezTo>
                  <a:cubicBezTo>
                    <a:pt x="3418" y="5077"/>
                    <a:pt x="3315" y="5189"/>
                    <a:pt x="3239" y="5113"/>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77" name="Freeform 6">
              <a:extLst>
                <a:ext uri="{FF2B5EF4-FFF2-40B4-BE49-F238E27FC236}">
                  <a16:creationId xmlns:a16="http://schemas.microsoft.com/office/drawing/2014/main" id="{AA981B6E-773C-98D7-C2C2-A6E394BA44FD}"/>
                </a:ext>
              </a:extLst>
            </p:cNvPr>
            <p:cNvSpPr>
              <a:spLocks/>
            </p:cNvSpPr>
            <p:nvPr/>
          </p:nvSpPr>
          <p:spPr bwMode="auto">
            <a:xfrm>
              <a:off x="9656308" y="3618738"/>
              <a:ext cx="288602" cy="301365"/>
            </a:xfrm>
            <a:custGeom>
              <a:avLst/>
              <a:gdLst>
                <a:gd name="T0" fmla="*/ 2716 w 2897"/>
                <a:gd name="T1" fmla="*/ 2984 h 3027"/>
                <a:gd name="T2" fmla="*/ 2698 w 2897"/>
                <a:gd name="T3" fmla="*/ 2852 h 3027"/>
                <a:gd name="T4" fmla="*/ 2301 w 2897"/>
                <a:gd name="T5" fmla="*/ 2486 h 3027"/>
                <a:gd name="T6" fmla="*/ 2096 w 2897"/>
                <a:gd name="T7" fmla="*/ 2584 h 3027"/>
                <a:gd name="T8" fmla="*/ 1869 w 2897"/>
                <a:gd name="T9" fmla="*/ 2623 h 3027"/>
                <a:gd name="T10" fmla="*/ 1646 w 2897"/>
                <a:gd name="T11" fmla="*/ 2518 h 3027"/>
                <a:gd name="T12" fmla="*/ 1432 w 2897"/>
                <a:gd name="T13" fmla="*/ 2536 h 3027"/>
                <a:gd name="T14" fmla="*/ 1120 w 2897"/>
                <a:gd name="T15" fmla="*/ 2377 h 3027"/>
                <a:gd name="T16" fmla="*/ 892 w 2897"/>
                <a:gd name="T17" fmla="*/ 2237 h 3027"/>
                <a:gd name="T18" fmla="*/ 670 w 2897"/>
                <a:gd name="T19" fmla="*/ 2268 h 3027"/>
                <a:gd name="T20" fmla="*/ 384 w 2897"/>
                <a:gd name="T21" fmla="*/ 2233 h 3027"/>
                <a:gd name="T22" fmla="*/ 161 w 2897"/>
                <a:gd name="T23" fmla="*/ 1933 h 3027"/>
                <a:gd name="T24" fmla="*/ 124 w 2897"/>
                <a:gd name="T25" fmla="*/ 1642 h 3027"/>
                <a:gd name="T26" fmla="*/ 74 w 2897"/>
                <a:gd name="T27" fmla="*/ 1314 h 3027"/>
                <a:gd name="T28" fmla="*/ 93 w 2897"/>
                <a:gd name="T29" fmla="*/ 907 h 3027"/>
                <a:gd name="T30" fmla="*/ 299 w 2897"/>
                <a:gd name="T31" fmla="*/ 629 h 3027"/>
                <a:gd name="T32" fmla="*/ 644 w 2897"/>
                <a:gd name="T33" fmla="*/ 210 h 3027"/>
                <a:gd name="T34" fmla="*/ 827 w 2897"/>
                <a:gd name="T35" fmla="*/ 21 h 3027"/>
                <a:gd name="T36" fmla="*/ 1006 w 2897"/>
                <a:gd name="T37" fmla="*/ 51 h 3027"/>
                <a:gd name="T38" fmla="*/ 1325 w 2897"/>
                <a:gd name="T39" fmla="*/ 122 h 3027"/>
                <a:gd name="T40" fmla="*/ 1725 w 2897"/>
                <a:gd name="T41" fmla="*/ 206 h 3027"/>
                <a:gd name="T42" fmla="*/ 2419 w 2897"/>
                <a:gd name="T43" fmla="*/ 340 h 3027"/>
                <a:gd name="T44" fmla="*/ 2192 w 2897"/>
                <a:gd name="T45" fmla="*/ 642 h 3027"/>
                <a:gd name="T46" fmla="*/ 2008 w 2897"/>
                <a:gd name="T47" fmla="*/ 828 h 3027"/>
                <a:gd name="T48" fmla="*/ 1995 w 2897"/>
                <a:gd name="T49" fmla="*/ 854 h 3027"/>
                <a:gd name="T50" fmla="*/ 1965 w 2897"/>
                <a:gd name="T51" fmla="*/ 972 h 3027"/>
                <a:gd name="T52" fmla="*/ 2092 w 2897"/>
                <a:gd name="T53" fmla="*/ 1206 h 3027"/>
                <a:gd name="T54" fmla="*/ 2220 w 2897"/>
                <a:gd name="T55" fmla="*/ 1323 h 3027"/>
                <a:gd name="T56" fmla="*/ 2212 w 2897"/>
                <a:gd name="T57" fmla="*/ 1523 h 3027"/>
                <a:gd name="T58" fmla="*/ 2296 w 2897"/>
                <a:gd name="T59" fmla="*/ 1850 h 3027"/>
                <a:gd name="T60" fmla="*/ 2388 w 2897"/>
                <a:gd name="T61" fmla="*/ 2143 h 3027"/>
                <a:gd name="T62" fmla="*/ 2499 w 2897"/>
                <a:gd name="T63" fmla="*/ 2421 h 3027"/>
                <a:gd name="T64" fmla="*/ 2857 w 2897"/>
                <a:gd name="T65" fmla="*/ 2735 h 3027"/>
                <a:gd name="T66" fmla="*/ 2891 w 2897"/>
                <a:gd name="T67" fmla="*/ 2891 h 3027"/>
                <a:gd name="T68" fmla="*/ 2808 w 2897"/>
                <a:gd name="T69" fmla="*/ 3022 h 3027"/>
                <a:gd name="T70" fmla="*/ 2716 w 2897"/>
                <a:gd name="T71" fmla="*/ 298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7" h="3027">
                  <a:moveTo>
                    <a:pt x="2716" y="2984"/>
                  </a:moveTo>
                  <a:cubicBezTo>
                    <a:pt x="2706" y="2959"/>
                    <a:pt x="2698" y="2899"/>
                    <a:pt x="2698" y="2852"/>
                  </a:cubicBezTo>
                  <a:cubicBezTo>
                    <a:pt x="2698" y="2724"/>
                    <a:pt x="2456" y="2501"/>
                    <a:pt x="2301" y="2486"/>
                  </a:cubicBezTo>
                  <a:cubicBezTo>
                    <a:pt x="2172" y="2474"/>
                    <a:pt x="2165" y="2477"/>
                    <a:pt x="2096" y="2584"/>
                  </a:cubicBezTo>
                  <a:cubicBezTo>
                    <a:pt x="2025" y="2697"/>
                    <a:pt x="1977" y="2705"/>
                    <a:pt x="1869" y="2623"/>
                  </a:cubicBezTo>
                  <a:cubicBezTo>
                    <a:pt x="1817" y="2583"/>
                    <a:pt x="1717" y="2536"/>
                    <a:pt x="1646" y="2518"/>
                  </a:cubicBezTo>
                  <a:cubicBezTo>
                    <a:pt x="1535" y="2490"/>
                    <a:pt x="1505" y="2493"/>
                    <a:pt x="1432" y="2536"/>
                  </a:cubicBezTo>
                  <a:cubicBezTo>
                    <a:pt x="1320" y="2602"/>
                    <a:pt x="1249" y="2566"/>
                    <a:pt x="1120" y="2377"/>
                  </a:cubicBezTo>
                  <a:cubicBezTo>
                    <a:pt x="1028" y="2243"/>
                    <a:pt x="1019" y="2237"/>
                    <a:pt x="892" y="2237"/>
                  </a:cubicBezTo>
                  <a:cubicBezTo>
                    <a:pt x="819" y="2237"/>
                    <a:pt x="719" y="2251"/>
                    <a:pt x="670" y="2268"/>
                  </a:cubicBezTo>
                  <a:cubicBezTo>
                    <a:pt x="571" y="2303"/>
                    <a:pt x="384" y="2280"/>
                    <a:pt x="384" y="2233"/>
                  </a:cubicBezTo>
                  <a:cubicBezTo>
                    <a:pt x="384" y="2198"/>
                    <a:pt x="227" y="1987"/>
                    <a:pt x="161" y="1933"/>
                  </a:cubicBezTo>
                  <a:cubicBezTo>
                    <a:pt x="125" y="1903"/>
                    <a:pt x="118" y="1846"/>
                    <a:pt x="124" y="1642"/>
                  </a:cubicBezTo>
                  <a:cubicBezTo>
                    <a:pt x="131" y="1422"/>
                    <a:pt x="124" y="1377"/>
                    <a:pt x="74" y="1314"/>
                  </a:cubicBezTo>
                  <a:cubicBezTo>
                    <a:pt x="0" y="1220"/>
                    <a:pt x="2" y="1167"/>
                    <a:pt x="93" y="907"/>
                  </a:cubicBezTo>
                  <a:cubicBezTo>
                    <a:pt x="164" y="701"/>
                    <a:pt x="174" y="687"/>
                    <a:pt x="299" y="629"/>
                  </a:cubicBezTo>
                  <a:cubicBezTo>
                    <a:pt x="461" y="553"/>
                    <a:pt x="570" y="420"/>
                    <a:pt x="644" y="210"/>
                  </a:cubicBezTo>
                  <a:cubicBezTo>
                    <a:pt x="707" y="32"/>
                    <a:pt x="737" y="0"/>
                    <a:pt x="827" y="21"/>
                  </a:cubicBezTo>
                  <a:cubicBezTo>
                    <a:pt x="860" y="29"/>
                    <a:pt x="941" y="42"/>
                    <a:pt x="1006" y="51"/>
                  </a:cubicBezTo>
                  <a:cubicBezTo>
                    <a:pt x="1071" y="59"/>
                    <a:pt x="1215" y="91"/>
                    <a:pt x="1325" y="122"/>
                  </a:cubicBezTo>
                  <a:cubicBezTo>
                    <a:pt x="1436" y="153"/>
                    <a:pt x="1616" y="191"/>
                    <a:pt x="1725" y="206"/>
                  </a:cubicBezTo>
                  <a:cubicBezTo>
                    <a:pt x="2050" y="250"/>
                    <a:pt x="2399" y="318"/>
                    <a:pt x="2419" y="340"/>
                  </a:cubicBezTo>
                  <a:cubicBezTo>
                    <a:pt x="2461" y="385"/>
                    <a:pt x="2382" y="489"/>
                    <a:pt x="2192" y="642"/>
                  </a:cubicBezTo>
                  <a:cubicBezTo>
                    <a:pt x="2082" y="729"/>
                    <a:pt x="1999" y="813"/>
                    <a:pt x="2008" y="828"/>
                  </a:cubicBezTo>
                  <a:cubicBezTo>
                    <a:pt x="2017" y="842"/>
                    <a:pt x="2011" y="854"/>
                    <a:pt x="1995" y="854"/>
                  </a:cubicBezTo>
                  <a:cubicBezTo>
                    <a:pt x="1978" y="854"/>
                    <a:pt x="1965" y="907"/>
                    <a:pt x="1965" y="972"/>
                  </a:cubicBezTo>
                  <a:cubicBezTo>
                    <a:pt x="1965" y="1075"/>
                    <a:pt x="1980" y="1103"/>
                    <a:pt x="2092" y="1206"/>
                  </a:cubicBezTo>
                  <a:lnTo>
                    <a:pt x="2220" y="1323"/>
                  </a:lnTo>
                  <a:lnTo>
                    <a:pt x="2212" y="1523"/>
                  </a:lnTo>
                  <a:cubicBezTo>
                    <a:pt x="2205" y="1709"/>
                    <a:pt x="2211" y="1731"/>
                    <a:pt x="2296" y="1850"/>
                  </a:cubicBezTo>
                  <a:cubicBezTo>
                    <a:pt x="2375" y="1960"/>
                    <a:pt x="2388" y="2003"/>
                    <a:pt x="2388" y="2143"/>
                  </a:cubicBezTo>
                  <a:cubicBezTo>
                    <a:pt x="2389" y="2296"/>
                    <a:pt x="2396" y="2316"/>
                    <a:pt x="2499" y="2421"/>
                  </a:cubicBezTo>
                  <a:cubicBezTo>
                    <a:pt x="2598" y="2522"/>
                    <a:pt x="2737" y="2645"/>
                    <a:pt x="2857" y="2735"/>
                  </a:cubicBezTo>
                  <a:cubicBezTo>
                    <a:pt x="2886" y="2758"/>
                    <a:pt x="2897" y="2806"/>
                    <a:pt x="2891" y="2891"/>
                  </a:cubicBezTo>
                  <a:cubicBezTo>
                    <a:pt x="2883" y="2999"/>
                    <a:pt x="2873" y="3014"/>
                    <a:pt x="2808" y="3022"/>
                  </a:cubicBezTo>
                  <a:cubicBezTo>
                    <a:pt x="2760" y="3027"/>
                    <a:pt x="2728" y="3014"/>
                    <a:pt x="2716" y="2984"/>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78" name="Freeform 7">
              <a:extLst>
                <a:ext uri="{FF2B5EF4-FFF2-40B4-BE49-F238E27FC236}">
                  <a16:creationId xmlns:a16="http://schemas.microsoft.com/office/drawing/2014/main" id="{AAD3C376-5DE5-7642-66B6-6731CCCA6551}"/>
                </a:ext>
              </a:extLst>
            </p:cNvPr>
            <p:cNvSpPr>
              <a:spLocks/>
            </p:cNvSpPr>
            <p:nvPr/>
          </p:nvSpPr>
          <p:spPr bwMode="auto">
            <a:xfrm>
              <a:off x="9269283" y="3494629"/>
              <a:ext cx="387875" cy="363056"/>
            </a:xfrm>
            <a:custGeom>
              <a:avLst/>
              <a:gdLst>
                <a:gd name="T0" fmla="*/ 1088 w 3900"/>
                <a:gd name="T1" fmla="*/ 3605 h 3655"/>
                <a:gd name="T2" fmla="*/ 1064 w 3900"/>
                <a:gd name="T3" fmla="*/ 3532 h 3655"/>
                <a:gd name="T4" fmla="*/ 899 w 3900"/>
                <a:gd name="T5" fmla="*/ 3446 h 3655"/>
                <a:gd name="T6" fmla="*/ 778 w 3900"/>
                <a:gd name="T7" fmla="*/ 3399 h 3655"/>
                <a:gd name="T8" fmla="*/ 281 w 3900"/>
                <a:gd name="T9" fmla="*/ 3290 h 3655"/>
                <a:gd name="T10" fmla="*/ 149 w 3900"/>
                <a:gd name="T11" fmla="*/ 3267 h 3655"/>
                <a:gd name="T12" fmla="*/ 227 w 3900"/>
                <a:gd name="T13" fmla="*/ 2846 h 3655"/>
                <a:gd name="T14" fmla="*/ 264 w 3900"/>
                <a:gd name="T15" fmla="*/ 2507 h 3655"/>
                <a:gd name="T16" fmla="*/ 263 w 3900"/>
                <a:gd name="T17" fmla="*/ 1754 h 3655"/>
                <a:gd name="T18" fmla="*/ 221 w 3900"/>
                <a:gd name="T19" fmla="*/ 1534 h 3655"/>
                <a:gd name="T20" fmla="*/ 173 w 3900"/>
                <a:gd name="T21" fmla="*/ 1472 h 3655"/>
                <a:gd name="T22" fmla="*/ 85 w 3900"/>
                <a:gd name="T23" fmla="*/ 1332 h 3655"/>
                <a:gd name="T24" fmla="*/ 18 w 3900"/>
                <a:gd name="T25" fmla="*/ 1121 h 3655"/>
                <a:gd name="T26" fmla="*/ 47 w 3900"/>
                <a:gd name="T27" fmla="*/ 835 h 3655"/>
                <a:gd name="T28" fmla="*/ 96 w 3900"/>
                <a:gd name="T29" fmla="*/ 615 h 3655"/>
                <a:gd name="T30" fmla="*/ 352 w 3900"/>
                <a:gd name="T31" fmla="*/ 558 h 3655"/>
                <a:gd name="T32" fmla="*/ 623 w 3900"/>
                <a:gd name="T33" fmla="*/ 592 h 3655"/>
                <a:gd name="T34" fmla="*/ 1082 w 3900"/>
                <a:gd name="T35" fmla="*/ 643 h 3655"/>
                <a:gd name="T36" fmla="*/ 1194 w 3900"/>
                <a:gd name="T37" fmla="*/ 596 h 3655"/>
                <a:gd name="T38" fmla="*/ 1307 w 3900"/>
                <a:gd name="T39" fmla="*/ 542 h 3655"/>
                <a:gd name="T40" fmla="*/ 1569 w 3900"/>
                <a:gd name="T41" fmla="*/ 399 h 3655"/>
                <a:gd name="T42" fmla="*/ 1815 w 3900"/>
                <a:gd name="T43" fmla="*/ 259 h 3655"/>
                <a:gd name="T44" fmla="*/ 2242 w 3900"/>
                <a:gd name="T45" fmla="*/ 224 h 3655"/>
                <a:gd name="T46" fmla="*/ 2786 w 3900"/>
                <a:gd name="T47" fmla="*/ 141 h 3655"/>
                <a:gd name="T48" fmla="*/ 2945 w 3900"/>
                <a:gd name="T49" fmla="*/ 31 h 3655"/>
                <a:gd name="T50" fmla="*/ 2966 w 3900"/>
                <a:gd name="T51" fmla="*/ 36 h 3655"/>
                <a:gd name="T52" fmla="*/ 3016 w 3900"/>
                <a:gd name="T53" fmla="*/ 46 h 3655"/>
                <a:gd name="T54" fmla="*/ 3178 w 3900"/>
                <a:gd name="T55" fmla="*/ 10 h 3655"/>
                <a:gd name="T56" fmla="*/ 3291 w 3900"/>
                <a:gd name="T57" fmla="*/ 0 h 3655"/>
                <a:gd name="T58" fmla="*/ 3305 w 3900"/>
                <a:gd name="T59" fmla="*/ 169 h 3655"/>
                <a:gd name="T60" fmla="*/ 3505 w 3900"/>
                <a:gd name="T61" fmla="*/ 537 h 3655"/>
                <a:gd name="T62" fmla="*/ 3660 w 3900"/>
                <a:gd name="T63" fmla="*/ 722 h 3655"/>
                <a:gd name="T64" fmla="*/ 3821 w 3900"/>
                <a:gd name="T65" fmla="*/ 930 h 3655"/>
                <a:gd name="T66" fmla="*/ 3726 w 3900"/>
                <a:gd name="T67" fmla="*/ 1144 h 3655"/>
                <a:gd name="T68" fmla="*/ 3374 w 3900"/>
                <a:gd name="T69" fmla="*/ 1197 h 3655"/>
                <a:gd name="T70" fmla="*/ 3084 w 3900"/>
                <a:gd name="T71" fmla="*/ 1187 h 3655"/>
                <a:gd name="T72" fmla="*/ 2995 w 3900"/>
                <a:gd name="T73" fmla="*/ 1287 h 3655"/>
                <a:gd name="T74" fmla="*/ 2853 w 3900"/>
                <a:gd name="T75" fmla="*/ 1482 h 3655"/>
                <a:gd name="T76" fmla="*/ 2742 w 3900"/>
                <a:gd name="T77" fmla="*/ 1565 h 3655"/>
                <a:gd name="T78" fmla="*/ 2700 w 3900"/>
                <a:gd name="T79" fmla="*/ 1798 h 3655"/>
                <a:gd name="T80" fmla="*/ 2764 w 3900"/>
                <a:gd name="T81" fmla="*/ 2173 h 3655"/>
                <a:gd name="T82" fmla="*/ 2788 w 3900"/>
                <a:gd name="T83" fmla="*/ 2427 h 3655"/>
                <a:gd name="T84" fmla="*/ 2699 w 3900"/>
                <a:gd name="T85" fmla="*/ 2612 h 3655"/>
                <a:gd name="T86" fmla="*/ 2349 w 3900"/>
                <a:gd name="T87" fmla="*/ 2899 h 3655"/>
                <a:gd name="T88" fmla="*/ 2021 w 3900"/>
                <a:gd name="T89" fmla="*/ 3021 h 3655"/>
                <a:gd name="T90" fmla="*/ 1761 w 3900"/>
                <a:gd name="T91" fmla="*/ 3176 h 3655"/>
                <a:gd name="T92" fmla="*/ 1636 w 3900"/>
                <a:gd name="T93" fmla="*/ 3264 h 3655"/>
                <a:gd name="T94" fmla="*/ 1369 w 3900"/>
                <a:gd name="T95" fmla="*/ 3504 h 3655"/>
                <a:gd name="T96" fmla="*/ 1202 w 3900"/>
                <a:gd name="T97" fmla="*/ 3655 h 3655"/>
                <a:gd name="T98" fmla="*/ 1088 w 3900"/>
                <a:gd name="T99" fmla="*/ 3605 h 3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0" h="3655">
                  <a:moveTo>
                    <a:pt x="1088" y="3605"/>
                  </a:moveTo>
                  <a:cubicBezTo>
                    <a:pt x="1076" y="3578"/>
                    <a:pt x="1066" y="3545"/>
                    <a:pt x="1064" y="3532"/>
                  </a:cubicBezTo>
                  <a:cubicBezTo>
                    <a:pt x="1059" y="3486"/>
                    <a:pt x="951" y="3429"/>
                    <a:pt x="899" y="3446"/>
                  </a:cubicBezTo>
                  <a:cubicBezTo>
                    <a:pt x="865" y="3456"/>
                    <a:pt x="821" y="3439"/>
                    <a:pt x="778" y="3399"/>
                  </a:cubicBezTo>
                  <a:cubicBezTo>
                    <a:pt x="698" y="3324"/>
                    <a:pt x="358" y="3249"/>
                    <a:pt x="281" y="3290"/>
                  </a:cubicBezTo>
                  <a:cubicBezTo>
                    <a:pt x="206" y="3330"/>
                    <a:pt x="154" y="3321"/>
                    <a:pt x="149" y="3267"/>
                  </a:cubicBezTo>
                  <a:cubicBezTo>
                    <a:pt x="123" y="3034"/>
                    <a:pt x="147" y="2905"/>
                    <a:pt x="227" y="2846"/>
                  </a:cubicBezTo>
                  <a:cubicBezTo>
                    <a:pt x="262" y="2819"/>
                    <a:pt x="269" y="2756"/>
                    <a:pt x="264" y="2507"/>
                  </a:cubicBezTo>
                  <a:cubicBezTo>
                    <a:pt x="255" y="2054"/>
                    <a:pt x="255" y="1966"/>
                    <a:pt x="263" y="1754"/>
                  </a:cubicBezTo>
                  <a:cubicBezTo>
                    <a:pt x="268" y="1597"/>
                    <a:pt x="260" y="1556"/>
                    <a:pt x="221" y="1534"/>
                  </a:cubicBezTo>
                  <a:cubicBezTo>
                    <a:pt x="194" y="1519"/>
                    <a:pt x="173" y="1491"/>
                    <a:pt x="173" y="1472"/>
                  </a:cubicBezTo>
                  <a:cubicBezTo>
                    <a:pt x="173" y="1454"/>
                    <a:pt x="133" y="1390"/>
                    <a:pt x="85" y="1332"/>
                  </a:cubicBezTo>
                  <a:cubicBezTo>
                    <a:pt x="9" y="1239"/>
                    <a:pt x="0" y="1212"/>
                    <a:pt x="18" y="1121"/>
                  </a:cubicBezTo>
                  <a:cubicBezTo>
                    <a:pt x="30" y="1063"/>
                    <a:pt x="43" y="935"/>
                    <a:pt x="47" y="835"/>
                  </a:cubicBezTo>
                  <a:cubicBezTo>
                    <a:pt x="53" y="727"/>
                    <a:pt x="72" y="639"/>
                    <a:pt x="96" y="615"/>
                  </a:cubicBezTo>
                  <a:cubicBezTo>
                    <a:pt x="120" y="591"/>
                    <a:pt x="223" y="568"/>
                    <a:pt x="352" y="558"/>
                  </a:cubicBezTo>
                  <a:cubicBezTo>
                    <a:pt x="534" y="545"/>
                    <a:pt x="577" y="550"/>
                    <a:pt x="623" y="592"/>
                  </a:cubicBezTo>
                  <a:cubicBezTo>
                    <a:pt x="687" y="649"/>
                    <a:pt x="1026" y="687"/>
                    <a:pt x="1082" y="643"/>
                  </a:cubicBezTo>
                  <a:cubicBezTo>
                    <a:pt x="1102" y="627"/>
                    <a:pt x="1152" y="606"/>
                    <a:pt x="1194" y="596"/>
                  </a:cubicBezTo>
                  <a:cubicBezTo>
                    <a:pt x="1235" y="586"/>
                    <a:pt x="1286" y="562"/>
                    <a:pt x="1307" y="542"/>
                  </a:cubicBezTo>
                  <a:cubicBezTo>
                    <a:pt x="1327" y="522"/>
                    <a:pt x="1445" y="458"/>
                    <a:pt x="1569" y="399"/>
                  </a:cubicBezTo>
                  <a:cubicBezTo>
                    <a:pt x="1693" y="341"/>
                    <a:pt x="1804" y="278"/>
                    <a:pt x="1815" y="259"/>
                  </a:cubicBezTo>
                  <a:cubicBezTo>
                    <a:pt x="1829" y="236"/>
                    <a:pt x="1960" y="225"/>
                    <a:pt x="2242" y="224"/>
                  </a:cubicBezTo>
                  <a:cubicBezTo>
                    <a:pt x="2636" y="222"/>
                    <a:pt x="2653" y="219"/>
                    <a:pt x="2786" y="141"/>
                  </a:cubicBezTo>
                  <a:cubicBezTo>
                    <a:pt x="2862" y="97"/>
                    <a:pt x="2934" y="47"/>
                    <a:pt x="2945" y="31"/>
                  </a:cubicBezTo>
                  <a:cubicBezTo>
                    <a:pt x="2959" y="10"/>
                    <a:pt x="2966" y="12"/>
                    <a:pt x="2966" y="36"/>
                  </a:cubicBezTo>
                  <a:cubicBezTo>
                    <a:pt x="2967" y="62"/>
                    <a:pt x="2981" y="65"/>
                    <a:pt x="3016" y="46"/>
                  </a:cubicBezTo>
                  <a:cubicBezTo>
                    <a:pt x="3043" y="32"/>
                    <a:pt x="3116" y="15"/>
                    <a:pt x="3178" y="10"/>
                  </a:cubicBezTo>
                  <a:lnTo>
                    <a:pt x="3291" y="0"/>
                  </a:lnTo>
                  <a:lnTo>
                    <a:pt x="3305" y="169"/>
                  </a:lnTo>
                  <a:cubicBezTo>
                    <a:pt x="3320" y="346"/>
                    <a:pt x="3407" y="506"/>
                    <a:pt x="3505" y="537"/>
                  </a:cubicBezTo>
                  <a:cubicBezTo>
                    <a:pt x="3531" y="545"/>
                    <a:pt x="3601" y="629"/>
                    <a:pt x="3660" y="722"/>
                  </a:cubicBezTo>
                  <a:cubicBezTo>
                    <a:pt x="3719" y="816"/>
                    <a:pt x="3791" y="910"/>
                    <a:pt x="3821" y="930"/>
                  </a:cubicBezTo>
                  <a:cubicBezTo>
                    <a:pt x="3900" y="986"/>
                    <a:pt x="3860" y="1076"/>
                    <a:pt x="3726" y="1144"/>
                  </a:cubicBezTo>
                  <a:cubicBezTo>
                    <a:pt x="3519" y="1250"/>
                    <a:pt x="3493" y="1254"/>
                    <a:pt x="3374" y="1197"/>
                  </a:cubicBezTo>
                  <a:cubicBezTo>
                    <a:pt x="3237" y="1132"/>
                    <a:pt x="3197" y="1131"/>
                    <a:pt x="3084" y="1187"/>
                  </a:cubicBezTo>
                  <a:cubicBezTo>
                    <a:pt x="3029" y="1215"/>
                    <a:pt x="2995" y="1253"/>
                    <a:pt x="2995" y="1287"/>
                  </a:cubicBezTo>
                  <a:cubicBezTo>
                    <a:pt x="2995" y="1368"/>
                    <a:pt x="2912" y="1482"/>
                    <a:pt x="2853" y="1482"/>
                  </a:cubicBezTo>
                  <a:cubicBezTo>
                    <a:pt x="2824" y="1482"/>
                    <a:pt x="2774" y="1519"/>
                    <a:pt x="2742" y="1565"/>
                  </a:cubicBezTo>
                  <a:cubicBezTo>
                    <a:pt x="2692" y="1635"/>
                    <a:pt x="2685" y="1673"/>
                    <a:pt x="2700" y="1798"/>
                  </a:cubicBezTo>
                  <a:cubicBezTo>
                    <a:pt x="2726" y="2017"/>
                    <a:pt x="2732" y="2049"/>
                    <a:pt x="2764" y="2173"/>
                  </a:cubicBezTo>
                  <a:cubicBezTo>
                    <a:pt x="2780" y="2235"/>
                    <a:pt x="2791" y="2349"/>
                    <a:pt x="2788" y="2427"/>
                  </a:cubicBezTo>
                  <a:cubicBezTo>
                    <a:pt x="2784" y="2553"/>
                    <a:pt x="2774" y="2573"/>
                    <a:pt x="2699" y="2612"/>
                  </a:cubicBezTo>
                  <a:cubicBezTo>
                    <a:pt x="2485" y="2721"/>
                    <a:pt x="2378" y="2809"/>
                    <a:pt x="2349" y="2899"/>
                  </a:cubicBezTo>
                  <a:cubicBezTo>
                    <a:pt x="2300" y="3045"/>
                    <a:pt x="2213" y="3078"/>
                    <a:pt x="2021" y="3021"/>
                  </a:cubicBezTo>
                  <a:cubicBezTo>
                    <a:pt x="1951" y="3000"/>
                    <a:pt x="1781" y="3101"/>
                    <a:pt x="1761" y="3176"/>
                  </a:cubicBezTo>
                  <a:cubicBezTo>
                    <a:pt x="1752" y="3210"/>
                    <a:pt x="1704" y="3244"/>
                    <a:pt x="1636" y="3264"/>
                  </a:cubicBezTo>
                  <a:cubicBezTo>
                    <a:pt x="1499" y="3305"/>
                    <a:pt x="1395" y="3399"/>
                    <a:pt x="1369" y="3504"/>
                  </a:cubicBezTo>
                  <a:cubicBezTo>
                    <a:pt x="1341" y="3622"/>
                    <a:pt x="1305" y="3655"/>
                    <a:pt x="1202" y="3655"/>
                  </a:cubicBezTo>
                  <a:cubicBezTo>
                    <a:pt x="1142" y="3655"/>
                    <a:pt x="1103" y="3638"/>
                    <a:pt x="1088" y="3605"/>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79" name="Freeform 8">
              <a:extLst>
                <a:ext uri="{FF2B5EF4-FFF2-40B4-BE49-F238E27FC236}">
                  <a16:creationId xmlns:a16="http://schemas.microsoft.com/office/drawing/2014/main" id="{C98247E9-7400-F9AC-4D2B-A7B5E6A39FCF}"/>
                </a:ext>
              </a:extLst>
            </p:cNvPr>
            <p:cNvSpPr>
              <a:spLocks/>
            </p:cNvSpPr>
            <p:nvPr/>
          </p:nvSpPr>
          <p:spPr bwMode="auto">
            <a:xfrm>
              <a:off x="8898427" y="3608811"/>
              <a:ext cx="526148" cy="514093"/>
            </a:xfrm>
            <a:custGeom>
              <a:avLst/>
              <a:gdLst>
                <a:gd name="T0" fmla="*/ 1038 w 5291"/>
                <a:gd name="T1" fmla="*/ 4956 h 5173"/>
                <a:gd name="T2" fmla="*/ 736 w 5291"/>
                <a:gd name="T3" fmla="*/ 4475 h 5173"/>
                <a:gd name="T4" fmla="*/ 300 w 5291"/>
                <a:gd name="T5" fmla="*/ 4244 h 5173"/>
                <a:gd name="T6" fmla="*/ 61 w 5291"/>
                <a:gd name="T7" fmla="*/ 3724 h 5173"/>
                <a:gd name="T8" fmla="*/ 38 w 5291"/>
                <a:gd name="T9" fmla="*/ 3576 h 5173"/>
                <a:gd name="T10" fmla="*/ 439 w 5291"/>
                <a:gd name="T11" fmla="*/ 3296 h 5173"/>
                <a:gd name="T12" fmla="*/ 343 w 5291"/>
                <a:gd name="T13" fmla="*/ 2885 h 5173"/>
                <a:gd name="T14" fmla="*/ 252 w 5291"/>
                <a:gd name="T15" fmla="*/ 2345 h 5173"/>
                <a:gd name="T16" fmla="*/ 231 w 5291"/>
                <a:gd name="T17" fmla="*/ 1789 h 5173"/>
                <a:gd name="T18" fmla="*/ 345 w 5291"/>
                <a:gd name="T19" fmla="*/ 1573 h 5173"/>
                <a:gd name="T20" fmla="*/ 604 w 5291"/>
                <a:gd name="T21" fmla="*/ 1780 h 5173"/>
                <a:gd name="T22" fmla="*/ 815 w 5291"/>
                <a:gd name="T23" fmla="*/ 1957 h 5173"/>
                <a:gd name="T24" fmla="*/ 942 w 5291"/>
                <a:gd name="T25" fmla="*/ 1910 h 5173"/>
                <a:gd name="T26" fmla="*/ 1045 w 5291"/>
                <a:gd name="T27" fmla="*/ 1618 h 5173"/>
                <a:gd name="T28" fmla="*/ 1241 w 5291"/>
                <a:gd name="T29" fmla="*/ 1095 h 5173"/>
                <a:gd name="T30" fmla="*/ 1595 w 5291"/>
                <a:gd name="T31" fmla="*/ 372 h 5173"/>
                <a:gd name="T32" fmla="*/ 1846 w 5291"/>
                <a:gd name="T33" fmla="*/ 517 h 5173"/>
                <a:gd name="T34" fmla="*/ 2501 w 5291"/>
                <a:gd name="T35" fmla="*/ 774 h 5173"/>
                <a:gd name="T36" fmla="*/ 2748 w 5291"/>
                <a:gd name="T37" fmla="*/ 871 h 5173"/>
                <a:gd name="T38" fmla="*/ 3116 w 5291"/>
                <a:gd name="T39" fmla="*/ 488 h 5173"/>
                <a:gd name="T40" fmla="*/ 3217 w 5291"/>
                <a:gd name="T41" fmla="*/ 37 h 5173"/>
                <a:gd name="T42" fmla="*/ 3385 w 5291"/>
                <a:gd name="T43" fmla="*/ 35 h 5173"/>
                <a:gd name="T44" fmla="*/ 3665 w 5291"/>
                <a:gd name="T45" fmla="*/ 214 h 5173"/>
                <a:gd name="T46" fmla="*/ 3875 w 5291"/>
                <a:gd name="T47" fmla="*/ 442 h 5173"/>
                <a:gd name="T48" fmla="*/ 3870 w 5291"/>
                <a:gd name="T49" fmla="*/ 977 h 5173"/>
                <a:gd name="T50" fmla="*/ 3827 w 5291"/>
                <a:gd name="T51" fmla="*/ 1746 h 5173"/>
                <a:gd name="T52" fmla="*/ 4110 w 5291"/>
                <a:gd name="T53" fmla="*/ 2267 h 5173"/>
                <a:gd name="T54" fmla="*/ 4120 w 5291"/>
                <a:gd name="T55" fmla="*/ 2950 h 5173"/>
                <a:gd name="T56" fmla="*/ 4186 w 5291"/>
                <a:gd name="T57" fmla="*/ 3438 h 5173"/>
                <a:gd name="T58" fmla="*/ 4466 w 5291"/>
                <a:gd name="T59" fmla="*/ 3937 h 5173"/>
                <a:gd name="T60" fmla="*/ 4757 w 5291"/>
                <a:gd name="T61" fmla="*/ 4272 h 5173"/>
                <a:gd name="T62" fmla="*/ 5083 w 5291"/>
                <a:gd name="T63" fmla="*/ 4538 h 5173"/>
                <a:gd name="T64" fmla="*/ 4851 w 5291"/>
                <a:gd name="T65" fmla="*/ 4741 h 5173"/>
                <a:gd name="T66" fmla="*/ 3990 w 5291"/>
                <a:gd name="T67" fmla="*/ 4659 h 5173"/>
                <a:gd name="T68" fmla="*/ 3756 w 5291"/>
                <a:gd name="T69" fmla="*/ 4612 h 5173"/>
                <a:gd name="T70" fmla="*/ 3279 w 5291"/>
                <a:gd name="T71" fmla="*/ 4439 h 5173"/>
                <a:gd name="T72" fmla="*/ 2936 w 5291"/>
                <a:gd name="T73" fmla="*/ 4202 h 5173"/>
                <a:gd name="T74" fmla="*/ 1572 w 5291"/>
                <a:gd name="T75" fmla="*/ 4307 h 5173"/>
                <a:gd name="T76" fmla="*/ 1391 w 5291"/>
                <a:gd name="T77" fmla="*/ 4903 h 5173"/>
                <a:gd name="T78" fmla="*/ 1368 w 5291"/>
                <a:gd name="T79" fmla="*/ 5061 h 5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91" h="5173">
                  <a:moveTo>
                    <a:pt x="1153" y="5102"/>
                  </a:moveTo>
                  <a:cubicBezTo>
                    <a:pt x="1143" y="5070"/>
                    <a:pt x="1091" y="5004"/>
                    <a:pt x="1038" y="4956"/>
                  </a:cubicBezTo>
                  <a:cubicBezTo>
                    <a:pt x="985" y="4907"/>
                    <a:pt x="942" y="4851"/>
                    <a:pt x="942" y="4831"/>
                  </a:cubicBezTo>
                  <a:cubicBezTo>
                    <a:pt x="942" y="4779"/>
                    <a:pt x="843" y="4609"/>
                    <a:pt x="736" y="4475"/>
                  </a:cubicBezTo>
                  <a:cubicBezTo>
                    <a:pt x="650" y="4368"/>
                    <a:pt x="402" y="4213"/>
                    <a:pt x="369" y="4246"/>
                  </a:cubicBezTo>
                  <a:cubicBezTo>
                    <a:pt x="360" y="4254"/>
                    <a:pt x="329" y="4254"/>
                    <a:pt x="300" y="4244"/>
                  </a:cubicBezTo>
                  <a:cubicBezTo>
                    <a:pt x="262" y="4232"/>
                    <a:pt x="222" y="4153"/>
                    <a:pt x="165" y="3981"/>
                  </a:cubicBezTo>
                  <a:cubicBezTo>
                    <a:pt x="120" y="3845"/>
                    <a:pt x="73" y="3730"/>
                    <a:pt x="61" y="3724"/>
                  </a:cubicBezTo>
                  <a:cubicBezTo>
                    <a:pt x="48" y="3719"/>
                    <a:pt x="44" y="3705"/>
                    <a:pt x="52" y="3693"/>
                  </a:cubicBezTo>
                  <a:cubicBezTo>
                    <a:pt x="59" y="3681"/>
                    <a:pt x="53" y="3629"/>
                    <a:pt x="38" y="3576"/>
                  </a:cubicBezTo>
                  <a:cubicBezTo>
                    <a:pt x="0" y="3445"/>
                    <a:pt x="59" y="3383"/>
                    <a:pt x="178" y="3428"/>
                  </a:cubicBezTo>
                  <a:cubicBezTo>
                    <a:pt x="287" y="3469"/>
                    <a:pt x="376" y="3424"/>
                    <a:pt x="439" y="3296"/>
                  </a:cubicBezTo>
                  <a:cubicBezTo>
                    <a:pt x="507" y="3158"/>
                    <a:pt x="502" y="3102"/>
                    <a:pt x="413" y="3017"/>
                  </a:cubicBezTo>
                  <a:cubicBezTo>
                    <a:pt x="366" y="2973"/>
                    <a:pt x="338" y="2919"/>
                    <a:pt x="343" y="2885"/>
                  </a:cubicBezTo>
                  <a:cubicBezTo>
                    <a:pt x="348" y="2853"/>
                    <a:pt x="338" y="2771"/>
                    <a:pt x="321" y="2702"/>
                  </a:cubicBezTo>
                  <a:cubicBezTo>
                    <a:pt x="288" y="2565"/>
                    <a:pt x="272" y="2484"/>
                    <a:pt x="252" y="2345"/>
                  </a:cubicBezTo>
                  <a:cubicBezTo>
                    <a:pt x="245" y="2295"/>
                    <a:pt x="227" y="2231"/>
                    <a:pt x="212" y="2203"/>
                  </a:cubicBezTo>
                  <a:cubicBezTo>
                    <a:pt x="157" y="2100"/>
                    <a:pt x="166" y="1899"/>
                    <a:pt x="231" y="1789"/>
                  </a:cubicBezTo>
                  <a:cubicBezTo>
                    <a:pt x="265" y="1732"/>
                    <a:pt x="293" y="1672"/>
                    <a:pt x="293" y="1657"/>
                  </a:cubicBezTo>
                  <a:cubicBezTo>
                    <a:pt x="293" y="1642"/>
                    <a:pt x="316" y="1604"/>
                    <a:pt x="345" y="1573"/>
                  </a:cubicBezTo>
                  <a:cubicBezTo>
                    <a:pt x="397" y="1517"/>
                    <a:pt x="398" y="1518"/>
                    <a:pt x="500" y="1631"/>
                  </a:cubicBezTo>
                  <a:cubicBezTo>
                    <a:pt x="557" y="1693"/>
                    <a:pt x="604" y="1760"/>
                    <a:pt x="604" y="1780"/>
                  </a:cubicBezTo>
                  <a:cubicBezTo>
                    <a:pt x="605" y="1799"/>
                    <a:pt x="633" y="1849"/>
                    <a:pt x="668" y="1891"/>
                  </a:cubicBezTo>
                  <a:cubicBezTo>
                    <a:pt x="716" y="1950"/>
                    <a:pt x="749" y="1965"/>
                    <a:pt x="815" y="1957"/>
                  </a:cubicBezTo>
                  <a:cubicBezTo>
                    <a:pt x="861" y="1951"/>
                    <a:pt x="909" y="1945"/>
                    <a:pt x="921" y="1944"/>
                  </a:cubicBezTo>
                  <a:cubicBezTo>
                    <a:pt x="932" y="1943"/>
                    <a:pt x="942" y="1927"/>
                    <a:pt x="942" y="1910"/>
                  </a:cubicBezTo>
                  <a:cubicBezTo>
                    <a:pt x="942" y="1892"/>
                    <a:pt x="964" y="1861"/>
                    <a:pt x="991" y="1841"/>
                  </a:cubicBezTo>
                  <a:cubicBezTo>
                    <a:pt x="1029" y="1814"/>
                    <a:pt x="1042" y="1760"/>
                    <a:pt x="1045" y="1618"/>
                  </a:cubicBezTo>
                  <a:cubicBezTo>
                    <a:pt x="1048" y="1515"/>
                    <a:pt x="1062" y="1416"/>
                    <a:pt x="1077" y="1397"/>
                  </a:cubicBezTo>
                  <a:cubicBezTo>
                    <a:pt x="1092" y="1378"/>
                    <a:pt x="1166" y="1243"/>
                    <a:pt x="1241" y="1095"/>
                  </a:cubicBezTo>
                  <a:cubicBezTo>
                    <a:pt x="1316" y="948"/>
                    <a:pt x="1410" y="783"/>
                    <a:pt x="1450" y="728"/>
                  </a:cubicBezTo>
                  <a:cubicBezTo>
                    <a:pt x="1535" y="614"/>
                    <a:pt x="1598" y="458"/>
                    <a:pt x="1595" y="372"/>
                  </a:cubicBezTo>
                  <a:cubicBezTo>
                    <a:pt x="1592" y="319"/>
                    <a:pt x="1651" y="241"/>
                    <a:pt x="1711" y="215"/>
                  </a:cubicBezTo>
                  <a:cubicBezTo>
                    <a:pt x="1762" y="194"/>
                    <a:pt x="1845" y="380"/>
                    <a:pt x="1846" y="517"/>
                  </a:cubicBezTo>
                  <a:cubicBezTo>
                    <a:pt x="1847" y="740"/>
                    <a:pt x="1918" y="797"/>
                    <a:pt x="2227" y="828"/>
                  </a:cubicBezTo>
                  <a:cubicBezTo>
                    <a:pt x="2412" y="846"/>
                    <a:pt x="2428" y="843"/>
                    <a:pt x="2501" y="774"/>
                  </a:cubicBezTo>
                  <a:cubicBezTo>
                    <a:pt x="2544" y="735"/>
                    <a:pt x="2595" y="709"/>
                    <a:pt x="2614" y="717"/>
                  </a:cubicBezTo>
                  <a:cubicBezTo>
                    <a:pt x="2633" y="725"/>
                    <a:pt x="2694" y="794"/>
                    <a:pt x="2748" y="871"/>
                  </a:cubicBezTo>
                  <a:cubicBezTo>
                    <a:pt x="2878" y="1054"/>
                    <a:pt x="2991" y="1100"/>
                    <a:pt x="3078" y="1005"/>
                  </a:cubicBezTo>
                  <a:cubicBezTo>
                    <a:pt x="3131" y="946"/>
                    <a:pt x="3136" y="877"/>
                    <a:pt x="3116" y="488"/>
                  </a:cubicBezTo>
                  <a:cubicBezTo>
                    <a:pt x="3111" y="380"/>
                    <a:pt x="3093" y="269"/>
                    <a:pt x="3076" y="242"/>
                  </a:cubicBezTo>
                  <a:cubicBezTo>
                    <a:pt x="3038" y="181"/>
                    <a:pt x="3137" y="37"/>
                    <a:pt x="3217" y="37"/>
                  </a:cubicBezTo>
                  <a:cubicBezTo>
                    <a:pt x="3246" y="37"/>
                    <a:pt x="3286" y="26"/>
                    <a:pt x="3306" y="14"/>
                  </a:cubicBezTo>
                  <a:cubicBezTo>
                    <a:pt x="3327" y="0"/>
                    <a:pt x="3359" y="9"/>
                    <a:pt x="3385" y="35"/>
                  </a:cubicBezTo>
                  <a:cubicBezTo>
                    <a:pt x="3409" y="59"/>
                    <a:pt x="3447" y="81"/>
                    <a:pt x="3470" y="83"/>
                  </a:cubicBezTo>
                  <a:cubicBezTo>
                    <a:pt x="3583" y="93"/>
                    <a:pt x="3645" y="134"/>
                    <a:pt x="3665" y="214"/>
                  </a:cubicBezTo>
                  <a:cubicBezTo>
                    <a:pt x="3682" y="285"/>
                    <a:pt x="3777" y="390"/>
                    <a:pt x="3824" y="390"/>
                  </a:cubicBezTo>
                  <a:cubicBezTo>
                    <a:pt x="3836" y="390"/>
                    <a:pt x="3859" y="413"/>
                    <a:pt x="3875" y="442"/>
                  </a:cubicBezTo>
                  <a:cubicBezTo>
                    <a:pt x="3925" y="537"/>
                    <a:pt x="3930" y="644"/>
                    <a:pt x="3890" y="760"/>
                  </a:cubicBezTo>
                  <a:cubicBezTo>
                    <a:pt x="3864" y="834"/>
                    <a:pt x="3857" y="910"/>
                    <a:pt x="3870" y="977"/>
                  </a:cubicBezTo>
                  <a:cubicBezTo>
                    <a:pt x="3882" y="1034"/>
                    <a:pt x="3891" y="1202"/>
                    <a:pt x="3891" y="1349"/>
                  </a:cubicBezTo>
                  <a:cubicBezTo>
                    <a:pt x="3891" y="1570"/>
                    <a:pt x="3880" y="1640"/>
                    <a:pt x="3827" y="1746"/>
                  </a:cubicBezTo>
                  <a:cubicBezTo>
                    <a:pt x="3733" y="1937"/>
                    <a:pt x="3749" y="2169"/>
                    <a:pt x="3863" y="2261"/>
                  </a:cubicBezTo>
                  <a:cubicBezTo>
                    <a:pt x="3878" y="2273"/>
                    <a:pt x="3990" y="2276"/>
                    <a:pt x="4110" y="2267"/>
                  </a:cubicBezTo>
                  <a:cubicBezTo>
                    <a:pt x="4485" y="2239"/>
                    <a:pt x="4521" y="2313"/>
                    <a:pt x="4295" y="2650"/>
                  </a:cubicBezTo>
                  <a:cubicBezTo>
                    <a:pt x="4228" y="2750"/>
                    <a:pt x="4149" y="2885"/>
                    <a:pt x="4120" y="2950"/>
                  </a:cubicBezTo>
                  <a:lnTo>
                    <a:pt x="4067" y="3068"/>
                  </a:lnTo>
                  <a:lnTo>
                    <a:pt x="4186" y="3438"/>
                  </a:lnTo>
                  <a:cubicBezTo>
                    <a:pt x="4252" y="3641"/>
                    <a:pt x="4320" y="3819"/>
                    <a:pt x="4338" y="3834"/>
                  </a:cubicBezTo>
                  <a:cubicBezTo>
                    <a:pt x="4356" y="3848"/>
                    <a:pt x="4414" y="3895"/>
                    <a:pt x="4466" y="3937"/>
                  </a:cubicBezTo>
                  <a:cubicBezTo>
                    <a:pt x="4519" y="3979"/>
                    <a:pt x="4578" y="4053"/>
                    <a:pt x="4599" y="4102"/>
                  </a:cubicBezTo>
                  <a:cubicBezTo>
                    <a:pt x="4619" y="4150"/>
                    <a:pt x="4690" y="4227"/>
                    <a:pt x="4757" y="4272"/>
                  </a:cubicBezTo>
                  <a:cubicBezTo>
                    <a:pt x="4824" y="4317"/>
                    <a:pt x="4919" y="4395"/>
                    <a:pt x="4969" y="4446"/>
                  </a:cubicBezTo>
                  <a:cubicBezTo>
                    <a:pt x="5018" y="4497"/>
                    <a:pt x="5069" y="4538"/>
                    <a:pt x="5083" y="4538"/>
                  </a:cubicBezTo>
                  <a:cubicBezTo>
                    <a:pt x="5131" y="4538"/>
                    <a:pt x="5291" y="4674"/>
                    <a:pt x="5263" y="4691"/>
                  </a:cubicBezTo>
                  <a:cubicBezTo>
                    <a:pt x="5248" y="4701"/>
                    <a:pt x="5063" y="4723"/>
                    <a:pt x="4851" y="4741"/>
                  </a:cubicBezTo>
                  <a:cubicBezTo>
                    <a:pt x="4470" y="4773"/>
                    <a:pt x="4467" y="4773"/>
                    <a:pt x="4379" y="4707"/>
                  </a:cubicBezTo>
                  <a:cubicBezTo>
                    <a:pt x="4292" y="4644"/>
                    <a:pt x="4196" y="4632"/>
                    <a:pt x="3990" y="4659"/>
                  </a:cubicBezTo>
                  <a:cubicBezTo>
                    <a:pt x="3951" y="4665"/>
                    <a:pt x="3886" y="4653"/>
                    <a:pt x="3845" y="4633"/>
                  </a:cubicBezTo>
                  <a:cubicBezTo>
                    <a:pt x="3804" y="4613"/>
                    <a:pt x="3764" y="4604"/>
                    <a:pt x="3756" y="4612"/>
                  </a:cubicBezTo>
                  <a:cubicBezTo>
                    <a:pt x="3748" y="4620"/>
                    <a:pt x="3673" y="4596"/>
                    <a:pt x="3590" y="4558"/>
                  </a:cubicBezTo>
                  <a:cubicBezTo>
                    <a:pt x="3507" y="4520"/>
                    <a:pt x="3367" y="4467"/>
                    <a:pt x="3279" y="4439"/>
                  </a:cubicBezTo>
                  <a:cubicBezTo>
                    <a:pt x="3178" y="4408"/>
                    <a:pt x="3084" y="4354"/>
                    <a:pt x="3027" y="4295"/>
                  </a:cubicBezTo>
                  <a:lnTo>
                    <a:pt x="2936" y="4202"/>
                  </a:lnTo>
                  <a:lnTo>
                    <a:pt x="2341" y="4215"/>
                  </a:lnTo>
                  <a:cubicBezTo>
                    <a:pt x="1688" y="4230"/>
                    <a:pt x="1626" y="4237"/>
                    <a:pt x="1572" y="4307"/>
                  </a:cubicBezTo>
                  <a:cubicBezTo>
                    <a:pt x="1495" y="4407"/>
                    <a:pt x="1337" y="4712"/>
                    <a:pt x="1338" y="4758"/>
                  </a:cubicBezTo>
                  <a:cubicBezTo>
                    <a:pt x="1339" y="4785"/>
                    <a:pt x="1362" y="4850"/>
                    <a:pt x="1391" y="4903"/>
                  </a:cubicBezTo>
                  <a:lnTo>
                    <a:pt x="1442" y="5000"/>
                  </a:lnTo>
                  <a:lnTo>
                    <a:pt x="1368" y="5061"/>
                  </a:lnTo>
                  <a:cubicBezTo>
                    <a:pt x="1253" y="5158"/>
                    <a:pt x="1176" y="5173"/>
                    <a:pt x="1153" y="5102"/>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0" name="Freeform 9">
              <a:extLst>
                <a:ext uri="{FF2B5EF4-FFF2-40B4-BE49-F238E27FC236}">
                  <a16:creationId xmlns:a16="http://schemas.microsoft.com/office/drawing/2014/main" id="{4E9B731D-CC82-0395-DA60-B001F02DC05E}"/>
                </a:ext>
              </a:extLst>
            </p:cNvPr>
            <p:cNvSpPr>
              <a:spLocks/>
            </p:cNvSpPr>
            <p:nvPr/>
          </p:nvSpPr>
          <p:spPr bwMode="auto">
            <a:xfrm>
              <a:off x="8531551" y="3644266"/>
              <a:ext cx="471548" cy="626131"/>
            </a:xfrm>
            <a:custGeom>
              <a:avLst/>
              <a:gdLst>
                <a:gd name="T0" fmla="*/ 1017 w 4742"/>
                <a:gd name="T1" fmla="*/ 6259 h 6300"/>
                <a:gd name="T2" fmla="*/ 292 w 4742"/>
                <a:gd name="T3" fmla="*/ 5523 h 6300"/>
                <a:gd name="T4" fmla="*/ 293 w 4742"/>
                <a:gd name="T5" fmla="*/ 4883 h 6300"/>
                <a:gd name="T6" fmla="*/ 501 w 4742"/>
                <a:gd name="T7" fmla="*/ 4469 h 6300"/>
                <a:gd name="T8" fmla="*/ 255 w 4742"/>
                <a:gd name="T9" fmla="*/ 4135 h 6300"/>
                <a:gd name="T10" fmla="*/ 12 w 4742"/>
                <a:gd name="T11" fmla="*/ 3800 h 6300"/>
                <a:gd name="T12" fmla="*/ 64 w 4742"/>
                <a:gd name="T13" fmla="*/ 3487 h 6300"/>
                <a:gd name="T14" fmla="*/ 504 w 4742"/>
                <a:gd name="T15" fmla="*/ 3280 h 6300"/>
                <a:gd name="T16" fmla="*/ 747 w 4742"/>
                <a:gd name="T17" fmla="*/ 3045 h 6300"/>
                <a:gd name="T18" fmla="*/ 791 w 4742"/>
                <a:gd name="T19" fmla="*/ 2963 h 6300"/>
                <a:gd name="T20" fmla="*/ 933 w 4742"/>
                <a:gd name="T21" fmla="*/ 2626 h 6300"/>
                <a:gd name="T22" fmla="*/ 1898 w 4742"/>
                <a:gd name="T23" fmla="*/ 2607 h 6300"/>
                <a:gd name="T24" fmla="*/ 2431 w 4742"/>
                <a:gd name="T25" fmla="*/ 2107 h 6300"/>
                <a:gd name="T26" fmla="*/ 2481 w 4742"/>
                <a:gd name="T27" fmla="*/ 1418 h 6300"/>
                <a:gd name="T28" fmla="*/ 2717 w 4742"/>
                <a:gd name="T29" fmla="*/ 1002 h 6300"/>
                <a:gd name="T30" fmla="*/ 3020 w 4742"/>
                <a:gd name="T31" fmla="*/ 466 h 6300"/>
                <a:gd name="T32" fmla="*/ 3414 w 4742"/>
                <a:gd name="T33" fmla="*/ 44 h 6300"/>
                <a:gd name="T34" fmla="*/ 3598 w 4742"/>
                <a:gd name="T35" fmla="*/ 163 h 6300"/>
                <a:gd name="T36" fmla="*/ 3761 w 4742"/>
                <a:gd name="T37" fmla="*/ 834 h 6300"/>
                <a:gd name="T38" fmla="*/ 3860 w 4742"/>
                <a:gd name="T39" fmla="*/ 1299 h 6300"/>
                <a:gd name="T40" fmla="*/ 3743 w 4742"/>
                <a:gd name="T41" fmla="*/ 1694 h 6300"/>
                <a:gd name="T42" fmla="*/ 3856 w 4742"/>
                <a:gd name="T43" fmla="*/ 2024 h 6300"/>
                <a:gd name="T44" fmla="*/ 3912 w 4742"/>
                <a:gd name="T45" fmla="*/ 2390 h 6300"/>
                <a:gd name="T46" fmla="*/ 4051 w 4742"/>
                <a:gd name="T47" fmla="*/ 2756 h 6300"/>
                <a:gd name="T48" fmla="*/ 3697 w 4742"/>
                <a:gd name="T49" fmla="*/ 3451 h 6300"/>
                <a:gd name="T50" fmla="*/ 4028 w 4742"/>
                <a:gd name="T51" fmla="*/ 4008 h 6300"/>
                <a:gd name="T52" fmla="*/ 4669 w 4742"/>
                <a:gd name="T53" fmla="*/ 4705 h 6300"/>
                <a:gd name="T54" fmla="*/ 4591 w 4742"/>
                <a:gd name="T55" fmla="*/ 5014 h 6300"/>
                <a:gd name="T56" fmla="*/ 4127 w 4742"/>
                <a:gd name="T57" fmla="*/ 5155 h 6300"/>
                <a:gd name="T58" fmla="*/ 3500 w 4742"/>
                <a:gd name="T59" fmla="*/ 5276 h 6300"/>
                <a:gd name="T60" fmla="*/ 2706 w 4742"/>
                <a:gd name="T61" fmla="*/ 5540 h 6300"/>
                <a:gd name="T62" fmla="*/ 2386 w 4742"/>
                <a:gd name="T63" fmla="*/ 6038 h 6300"/>
                <a:gd name="T64" fmla="*/ 1759 w 4742"/>
                <a:gd name="T65" fmla="*/ 6266 h 6300"/>
                <a:gd name="T66" fmla="*/ 1339 w 4742"/>
                <a:gd name="T67" fmla="*/ 6251 h 6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42" h="6300">
                  <a:moveTo>
                    <a:pt x="1127" y="6282"/>
                  </a:moveTo>
                  <a:cubicBezTo>
                    <a:pt x="1121" y="6276"/>
                    <a:pt x="1071" y="6265"/>
                    <a:pt x="1017" y="6259"/>
                  </a:cubicBezTo>
                  <a:cubicBezTo>
                    <a:pt x="824" y="6236"/>
                    <a:pt x="725" y="6167"/>
                    <a:pt x="626" y="5988"/>
                  </a:cubicBezTo>
                  <a:cubicBezTo>
                    <a:pt x="549" y="5849"/>
                    <a:pt x="333" y="5548"/>
                    <a:pt x="292" y="5523"/>
                  </a:cubicBezTo>
                  <a:cubicBezTo>
                    <a:pt x="198" y="5467"/>
                    <a:pt x="98" y="5137"/>
                    <a:pt x="175" y="5137"/>
                  </a:cubicBezTo>
                  <a:cubicBezTo>
                    <a:pt x="200" y="5137"/>
                    <a:pt x="271" y="4983"/>
                    <a:pt x="293" y="4883"/>
                  </a:cubicBezTo>
                  <a:cubicBezTo>
                    <a:pt x="302" y="4844"/>
                    <a:pt x="355" y="4763"/>
                    <a:pt x="412" y="4703"/>
                  </a:cubicBezTo>
                  <a:cubicBezTo>
                    <a:pt x="506" y="4603"/>
                    <a:pt x="514" y="4582"/>
                    <a:pt x="501" y="4469"/>
                  </a:cubicBezTo>
                  <a:cubicBezTo>
                    <a:pt x="488" y="4354"/>
                    <a:pt x="383" y="4205"/>
                    <a:pt x="315" y="4205"/>
                  </a:cubicBezTo>
                  <a:cubicBezTo>
                    <a:pt x="302" y="4205"/>
                    <a:pt x="276" y="4174"/>
                    <a:pt x="255" y="4135"/>
                  </a:cubicBezTo>
                  <a:cubicBezTo>
                    <a:pt x="234" y="4096"/>
                    <a:pt x="167" y="4019"/>
                    <a:pt x="107" y="3962"/>
                  </a:cubicBezTo>
                  <a:cubicBezTo>
                    <a:pt x="24" y="3886"/>
                    <a:pt x="0" y="3845"/>
                    <a:pt x="12" y="3800"/>
                  </a:cubicBezTo>
                  <a:cubicBezTo>
                    <a:pt x="21" y="3767"/>
                    <a:pt x="28" y="3685"/>
                    <a:pt x="29" y="3619"/>
                  </a:cubicBezTo>
                  <a:cubicBezTo>
                    <a:pt x="29" y="3547"/>
                    <a:pt x="43" y="3494"/>
                    <a:pt x="64" y="3487"/>
                  </a:cubicBezTo>
                  <a:cubicBezTo>
                    <a:pt x="84" y="3482"/>
                    <a:pt x="163" y="3460"/>
                    <a:pt x="240" y="3439"/>
                  </a:cubicBezTo>
                  <a:cubicBezTo>
                    <a:pt x="337" y="3413"/>
                    <a:pt x="419" y="3363"/>
                    <a:pt x="504" y="3280"/>
                  </a:cubicBezTo>
                  <a:cubicBezTo>
                    <a:pt x="572" y="3213"/>
                    <a:pt x="658" y="3139"/>
                    <a:pt x="695" y="3115"/>
                  </a:cubicBezTo>
                  <a:cubicBezTo>
                    <a:pt x="732" y="3090"/>
                    <a:pt x="755" y="3059"/>
                    <a:pt x="747" y="3045"/>
                  </a:cubicBezTo>
                  <a:cubicBezTo>
                    <a:pt x="738" y="3031"/>
                    <a:pt x="745" y="3020"/>
                    <a:pt x="761" y="3020"/>
                  </a:cubicBezTo>
                  <a:cubicBezTo>
                    <a:pt x="778" y="3020"/>
                    <a:pt x="791" y="2994"/>
                    <a:pt x="791" y="2963"/>
                  </a:cubicBezTo>
                  <a:cubicBezTo>
                    <a:pt x="791" y="2931"/>
                    <a:pt x="823" y="2842"/>
                    <a:pt x="862" y="2766"/>
                  </a:cubicBezTo>
                  <a:lnTo>
                    <a:pt x="933" y="2626"/>
                  </a:lnTo>
                  <a:lnTo>
                    <a:pt x="1236" y="2630"/>
                  </a:lnTo>
                  <a:cubicBezTo>
                    <a:pt x="1402" y="2632"/>
                    <a:pt x="1700" y="2622"/>
                    <a:pt x="1898" y="2607"/>
                  </a:cubicBezTo>
                  <a:cubicBezTo>
                    <a:pt x="2190" y="2586"/>
                    <a:pt x="2271" y="2570"/>
                    <a:pt x="2335" y="2523"/>
                  </a:cubicBezTo>
                  <a:cubicBezTo>
                    <a:pt x="2445" y="2440"/>
                    <a:pt x="2473" y="2318"/>
                    <a:pt x="2431" y="2107"/>
                  </a:cubicBezTo>
                  <a:cubicBezTo>
                    <a:pt x="2365" y="1773"/>
                    <a:pt x="2365" y="1741"/>
                    <a:pt x="2425" y="1587"/>
                  </a:cubicBezTo>
                  <a:cubicBezTo>
                    <a:pt x="2458" y="1505"/>
                    <a:pt x="2483" y="1429"/>
                    <a:pt x="2481" y="1418"/>
                  </a:cubicBezTo>
                  <a:cubicBezTo>
                    <a:pt x="2468" y="1332"/>
                    <a:pt x="2497" y="1260"/>
                    <a:pt x="2572" y="1193"/>
                  </a:cubicBezTo>
                  <a:cubicBezTo>
                    <a:pt x="2620" y="1150"/>
                    <a:pt x="2685" y="1064"/>
                    <a:pt x="2717" y="1002"/>
                  </a:cubicBezTo>
                  <a:cubicBezTo>
                    <a:pt x="2748" y="940"/>
                    <a:pt x="2791" y="879"/>
                    <a:pt x="2813" y="867"/>
                  </a:cubicBezTo>
                  <a:cubicBezTo>
                    <a:pt x="2859" y="840"/>
                    <a:pt x="2970" y="625"/>
                    <a:pt x="3020" y="466"/>
                  </a:cubicBezTo>
                  <a:cubicBezTo>
                    <a:pt x="3069" y="312"/>
                    <a:pt x="3179" y="171"/>
                    <a:pt x="3288" y="126"/>
                  </a:cubicBezTo>
                  <a:cubicBezTo>
                    <a:pt x="3337" y="105"/>
                    <a:pt x="3394" y="68"/>
                    <a:pt x="3414" y="44"/>
                  </a:cubicBezTo>
                  <a:cubicBezTo>
                    <a:pt x="3434" y="20"/>
                    <a:pt x="3480" y="0"/>
                    <a:pt x="3515" y="0"/>
                  </a:cubicBezTo>
                  <a:cubicBezTo>
                    <a:pt x="3573" y="0"/>
                    <a:pt x="3582" y="18"/>
                    <a:pt x="3598" y="163"/>
                  </a:cubicBezTo>
                  <a:cubicBezTo>
                    <a:pt x="3616" y="320"/>
                    <a:pt x="3634" y="558"/>
                    <a:pt x="3639" y="709"/>
                  </a:cubicBezTo>
                  <a:cubicBezTo>
                    <a:pt x="3641" y="767"/>
                    <a:pt x="3666" y="793"/>
                    <a:pt x="3761" y="834"/>
                  </a:cubicBezTo>
                  <a:cubicBezTo>
                    <a:pt x="3827" y="862"/>
                    <a:pt x="3902" y="911"/>
                    <a:pt x="3928" y="942"/>
                  </a:cubicBezTo>
                  <a:cubicBezTo>
                    <a:pt x="3979" y="1004"/>
                    <a:pt x="3967" y="1064"/>
                    <a:pt x="3860" y="1299"/>
                  </a:cubicBezTo>
                  <a:cubicBezTo>
                    <a:pt x="3828" y="1368"/>
                    <a:pt x="3793" y="1470"/>
                    <a:pt x="3782" y="1524"/>
                  </a:cubicBezTo>
                  <a:cubicBezTo>
                    <a:pt x="3771" y="1579"/>
                    <a:pt x="3753" y="1655"/>
                    <a:pt x="3743" y="1694"/>
                  </a:cubicBezTo>
                  <a:cubicBezTo>
                    <a:pt x="3729" y="1745"/>
                    <a:pt x="3739" y="1782"/>
                    <a:pt x="3782" y="1827"/>
                  </a:cubicBezTo>
                  <a:cubicBezTo>
                    <a:pt x="3816" y="1864"/>
                    <a:pt x="3847" y="1945"/>
                    <a:pt x="3856" y="2024"/>
                  </a:cubicBezTo>
                  <a:cubicBezTo>
                    <a:pt x="3864" y="2097"/>
                    <a:pt x="3877" y="2167"/>
                    <a:pt x="3884" y="2178"/>
                  </a:cubicBezTo>
                  <a:cubicBezTo>
                    <a:pt x="3891" y="2189"/>
                    <a:pt x="3903" y="2284"/>
                    <a:pt x="3912" y="2390"/>
                  </a:cubicBezTo>
                  <a:cubicBezTo>
                    <a:pt x="3921" y="2503"/>
                    <a:pt x="3947" y="2610"/>
                    <a:pt x="3975" y="2650"/>
                  </a:cubicBezTo>
                  <a:cubicBezTo>
                    <a:pt x="4001" y="2687"/>
                    <a:pt x="4035" y="2735"/>
                    <a:pt x="4051" y="2756"/>
                  </a:cubicBezTo>
                  <a:cubicBezTo>
                    <a:pt x="4097" y="2820"/>
                    <a:pt x="4006" y="2951"/>
                    <a:pt x="3922" y="2942"/>
                  </a:cubicBezTo>
                  <a:cubicBezTo>
                    <a:pt x="3605" y="2906"/>
                    <a:pt x="3554" y="3021"/>
                    <a:pt x="3697" y="3451"/>
                  </a:cubicBezTo>
                  <a:cubicBezTo>
                    <a:pt x="3744" y="3592"/>
                    <a:pt x="3783" y="3730"/>
                    <a:pt x="3783" y="3758"/>
                  </a:cubicBezTo>
                  <a:cubicBezTo>
                    <a:pt x="3783" y="3839"/>
                    <a:pt x="3948" y="4008"/>
                    <a:pt x="4028" y="4008"/>
                  </a:cubicBezTo>
                  <a:cubicBezTo>
                    <a:pt x="4169" y="4008"/>
                    <a:pt x="4395" y="4223"/>
                    <a:pt x="4521" y="4479"/>
                  </a:cubicBezTo>
                  <a:cubicBezTo>
                    <a:pt x="4562" y="4563"/>
                    <a:pt x="4629" y="4665"/>
                    <a:pt x="4669" y="4705"/>
                  </a:cubicBezTo>
                  <a:cubicBezTo>
                    <a:pt x="4725" y="4761"/>
                    <a:pt x="4742" y="4806"/>
                    <a:pt x="4742" y="4902"/>
                  </a:cubicBezTo>
                  <a:cubicBezTo>
                    <a:pt x="4742" y="5045"/>
                    <a:pt x="4704" y="5073"/>
                    <a:pt x="4591" y="5014"/>
                  </a:cubicBezTo>
                  <a:cubicBezTo>
                    <a:pt x="4503" y="4969"/>
                    <a:pt x="4357" y="4990"/>
                    <a:pt x="4255" y="5063"/>
                  </a:cubicBezTo>
                  <a:cubicBezTo>
                    <a:pt x="4220" y="5088"/>
                    <a:pt x="4163" y="5129"/>
                    <a:pt x="4127" y="5155"/>
                  </a:cubicBezTo>
                  <a:cubicBezTo>
                    <a:pt x="4072" y="5195"/>
                    <a:pt x="4034" y="5198"/>
                    <a:pt x="3878" y="5175"/>
                  </a:cubicBezTo>
                  <a:cubicBezTo>
                    <a:pt x="3681" y="5145"/>
                    <a:pt x="3587" y="5170"/>
                    <a:pt x="3500" y="5276"/>
                  </a:cubicBezTo>
                  <a:cubicBezTo>
                    <a:pt x="3415" y="5379"/>
                    <a:pt x="3137" y="5427"/>
                    <a:pt x="3051" y="5353"/>
                  </a:cubicBezTo>
                  <a:cubicBezTo>
                    <a:pt x="2963" y="5277"/>
                    <a:pt x="2836" y="5346"/>
                    <a:pt x="2706" y="5540"/>
                  </a:cubicBezTo>
                  <a:cubicBezTo>
                    <a:pt x="2641" y="5636"/>
                    <a:pt x="2553" y="5755"/>
                    <a:pt x="2511" y="5804"/>
                  </a:cubicBezTo>
                  <a:cubicBezTo>
                    <a:pt x="2469" y="5854"/>
                    <a:pt x="2413" y="5959"/>
                    <a:pt x="2386" y="6038"/>
                  </a:cubicBezTo>
                  <a:cubicBezTo>
                    <a:pt x="2327" y="6217"/>
                    <a:pt x="2235" y="6273"/>
                    <a:pt x="2033" y="6257"/>
                  </a:cubicBezTo>
                  <a:cubicBezTo>
                    <a:pt x="1956" y="6251"/>
                    <a:pt x="1833" y="6255"/>
                    <a:pt x="1759" y="6266"/>
                  </a:cubicBezTo>
                  <a:cubicBezTo>
                    <a:pt x="1663" y="6281"/>
                    <a:pt x="1608" y="6276"/>
                    <a:pt x="1565" y="6247"/>
                  </a:cubicBezTo>
                  <a:cubicBezTo>
                    <a:pt x="1513" y="6213"/>
                    <a:pt x="1481" y="6214"/>
                    <a:pt x="1339" y="6251"/>
                  </a:cubicBezTo>
                  <a:cubicBezTo>
                    <a:pt x="1161" y="6297"/>
                    <a:pt x="1145" y="6300"/>
                    <a:pt x="1127" y="6282"/>
                  </a:cubicBezTo>
                  <a:close/>
                </a:path>
              </a:pathLst>
            </a:custGeom>
            <a:solidFill>
              <a:schemeClr val="accent3">
                <a:lumMod val="60000"/>
                <a:lumOff val="4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1" name="Freeform 10">
              <a:extLst>
                <a:ext uri="{FF2B5EF4-FFF2-40B4-BE49-F238E27FC236}">
                  <a16:creationId xmlns:a16="http://schemas.microsoft.com/office/drawing/2014/main" id="{B307E53B-7F8D-0365-A860-96F31E15FE2C}"/>
                </a:ext>
              </a:extLst>
            </p:cNvPr>
            <p:cNvSpPr>
              <a:spLocks/>
            </p:cNvSpPr>
            <p:nvPr/>
          </p:nvSpPr>
          <p:spPr bwMode="auto">
            <a:xfrm>
              <a:off x="8561607" y="3771903"/>
              <a:ext cx="203510" cy="125510"/>
            </a:xfrm>
            <a:custGeom>
              <a:avLst/>
              <a:gdLst>
                <a:gd name="T0" fmla="*/ 850 w 2049"/>
                <a:gd name="T1" fmla="*/ 1246 h 1265"/>
                <a:gd name="T2" fmla="*/ 334 w 2049"/>
                <a:gd name="T3" fmla="*/ 1026 h 1265"/>
                <a:gd name="T4" fmla="*/ 161 w 2049"/>
                <a:gd name="T5" fmla="*/ 746 h 1265"/>
                <a:gd name="T6" fmla="*/ 116 w 2049"/>
                <a:gd name="T7" fmla="*/ 529 h 1265"/>
                <a:gd name="T8" fmla="*/ 70 w 2049"/>
                <a:gd name="T9" fmla="*/ 374 h 1265"/>
                <a:gd name="T10" fmla="*/ 182 w 2049"/>
                <a:gd name="T11" fmla="*/ 106 h 1265"/>
                <a:gd name="T12" fmla="*/ 416 w 2049"/>
                <a:gd name="T13" fmla="*/ 98 h 1265"/>
                <a:gd name="T14" fmla="*/ 834 w 2049"/>
                <a:gd name="T15" fmla="*/ 76 h 1265"/>
                <a:gd name="T16" fmla="*/ 1315 w 2049"/>
                <a:gd name="T17" fmla="*/ 15 h 1265"/>
                <a:gd name="T18" fmla="*/ 1668 w 2049"/>
                <a:gd name="T19" fmla="*/ 33 h 1265"/>
                <a:gd name="T20" fmla="*/ 2014 w 2049"/>
                <a:gd name="T21" fmla="*/ 44 h 1265"/>
                <a:gd name="T22" fmla="*/ 1989 w 2049"/>
                <a:gd name="T23" fmla="*/ 311 h 1265"/>
                <a:gd name="T24" fmla="*/ 2002 w 2049"/>
                <a:gd name="T25" fmla="*/ 773 h 1265"/>
                <a:gd name="T26" fmla="*/ 1971 w 2049"/>
                <a:gd name="T27" fmla="*/ 1136 h 1265"/>
                <a:gd name="T28" fmla="*/ 1525 w 2049"/>
                <a:gd name="T29" fmla="*/ 1219 h 1265"/>
                <a:gd name="T30" fmla="*/ 1329 w 2049"/>
                <a:gd name="T31" fmla="*/ 1234 h 1265"/>
                <a:gd name="T32" fmla="*/ 1292 w 2049"/>
                <a:gd name="T33" fmla="*/ 1242 h 1265"/>
                <a:gd name="T34" fmla="*/ 1186 w 2049"/>
                <a:gd name="T35" fmla="*/ 1252 h 1265"/>
                <a:gd name="T36" fmla="*/ 850 w 2049"/>
                <a:gd name="T37" fmla="*/ 1246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9" h="1265">
                  <a:moveTo>
                    <a:pt x="850" y="1246"/>
                  </a:moveTo>
                  <a:cubicBezTo>
                    <a:pt x="550" y="1213"/>
                    <a:pt x="514" y="1198"/>
                    <a:pt x="334" y="1026"/>
                  </a:cubicBezTo>
                  <a:cubicBezTo>
                    <a:pt x="237" y="935"/>
                    <a:pt x="195" y="867"/>
                    <a:pt x="161" y="746"/>
                  </a:cubicBezTo>
                  <a:cubicBezTo>
                    <a:pt x="136" y="659"/>
                    <a:pt x="116" y="561"/>
                    <a:pt x="116" y="529"/>
                  </a:cubicBezTo>
                  <a:cubicBezTo>
                    <a:pt x="116" y="497"/>
                    <a:pt x="95" y="427"/>
                    <a:pt x="70" y="374"/>
                  </a:cubicBezTo>
                  <a:cubicBezTo>
                    <a:pt x="0" y="228"/>
                    <a:pt x="33" y="150"/>
                    <a:pt x="182" y="106"/>
                  </a:cubicBezTo>
                  <a:cubicBezTo>
                    <a:pt x="274" y="79"/>
                    <a:pt x="335" y="77"/>
                    <a:pt x="416" y="98"/>
                  </a:cubicBezTo>
                  <a:cubicBezTo>
                    <a:pt x="532" y="130"/>
                    <a:pt x="784" y="116"/>
                    <a:pt x="834" y="76"/>
                  </a:cubicBezTo>
                  <a:cubicBezTo>
                    <a:pt x="865" y="50"/>
                    <a:pt x="1266" y="0"/>
                    <a:pt x="1315" y="15"/>
                  </a:cubicBezTo>
                  <a:cubicBezTo>
                    <a:pt x="1331" y="20"/>
                    <a:pt x="1490" y="28"/>
                    <a:pt x="1668" y="33"/>
                  </a:cubicBezTo>
                  <a:cubicBezTo>
                    <a:pt x="1847" y="38"/>
                    <a:pt x="2002" y="43"/>
                    <a:pt x="2014" y="44"/>
                  </a:cubicBezTo>
                  <a:cubicBezTo>
                    <a:pt x="2049" y="46"/>
                    <a:pt x="2038" y="168"/>
                    <a:pt x="1989" y="311"/>
                  </a:cubicBezTo>
                  <a:cubicBezTo>
                    <a:pt x="1941" y="452"/>
                    <a:pt x="1950" y="755"/>
                    <a:pt x="2002" y="773"/>
                  </a:cubicBezTo>
                  <a:cubicBezTo>
                    <a:pt x="2040" y="785"/>
                    <a:pt x="2013" y="1096"/>
                    <a:pt x="1971" y="1136"/>
                  </a:cubicBezTo>
                  <a:cubicBezTo>
                    <a:pt x="1911" y="1193"/>
                    <a:pt x="1727" y="1227"/>
                    <a:pt x="1525" y="1219"/>
                  </a:cubicBezTo>
                  <a:cubicBezTo>
                    <a:pt x="1417" y="1214"/>
                    <a:pt x="1329" y="1221"/>
                    <a:pt x="1329" y="1234"/>
                  </a:cubicBezTo>
                  <a:cubicBezTo>
                    <a:pt x="1329" y="1246"/>
                    <a:pt x="1313" y="1250"/>
                    <a:pt x="1292" y="1242"/>
                  </a:cubicBezTo>
                  <a:cubicBezTo>
                    <a:pt x="1271" y="1235"/>
                    <a:pt x="1224" y="1239"/>
                    <a:pt x="1186" y="1252"/>
                  </a:cubicBezTo>
                  <a:cubicBezTo>
                    <a:pt x="1148" y="1265"/>
                    <a:pt x="1001" y="1263"/>
                    <a:pt x="850" y="1246"/>
                  </a:cubicBezTo>
                  <a:close/>
                </a:path>
              </a:pathLst>
            </a:custGeom>
            <a:solidFill>
              <a:schemeClr val="bg1">
                <a:lumMod val="85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2" name="Freeform 11">
              <a:extLst>
                <a:ext uri="{FF2B5EF4-FFF2-40B4-BE49-F238E27FC236}">
                  <a16:creationId xmlns:a16="http://schemas.microsoft.com/office/drawing/2014/main" id="{30226F17-03DD-967A-FE2B-23FA21999EC8}"/>
                </a:ext>
              </a:extLst>
            </p:cNvPr>
            <p:cNvSpPr>
              <a:spLocks/>
            </p:cNvSpPr>
            <p:nvPr/>
          </p:nvSpPr>
          <p:spPr bwMode="auto">
            <a:xfrm>
              <a:off x="8673644" y="4149141"/>
              <a:ext cx="481475" cy="221947"/>
            </a:xfrm>
            <a:custGeom>
              <a:avLst/>
              <a:gdLst>
                <a:gd name="T0" fmla="*/ 58 w 4840"/>
                <a:gd name="T1" fmla="*/ 2109 h 2230"/>
                <a:gd name="T2" fmla="*/ 69 w 4840"/>
                <a:gd name="T3" fmla="*/ 1908 h 2230"/>
                <a:gd name="T4" fmla="*/ 126 w 4840"/>
                <a:gd name="T5" fmla="*/ 1835 h 2230"/>
                <a:gd name="T6" fmla="*/ 212 w 4840"/>
                <a:gd name="T7" fmla="*/ 1684 h 2230"/>
                <a:gd name="T8" fmla="*/ 290 w 4840"/>
                <a:gd name="T9" fmla="*/ 1436 h 2230"/>
                <a:gd name="T10" fmla="*/ 281 w 4840"/>
                <a:gd name="T11" fmla="*/ 1316 h 2230"/>
                <a:gd name="T12" fmla="*/ 549 w 4840"/>
                <a:gd name="T13" fmla="*/ 1300 h 2230"/>
                <a:gd name="T14" fmla="*/ 1015 w 4840"/>
                <a:gd name="T15" fmla="*/ 1094 h 2230"/>
                <a:gd name="T16" fmla="*/ 1320 w 4840"/>
                <a:gd name="T17" fmla="*/ 587 h 2230"/>
                <a:gd name="T18" fmla="*/ 1533 w 4840"/>
                <a:gd name="T19" fmla="*/ 390 h 2230"/>
                <a:gd name="T20" fmla="*/ 1925 w 4840"/>
                <a:gd name="T21" fmla="*/ 377 h 2230"/>
                <a:gd name="T22" fmla="*/ 1978 w 4840"/>
                <a:gd name="T23" fmla="*/ 361 h 2230"/>
                <a:gd name="T24" fmla="*/ 2124 w 4840"/>
                <a:gd name="T25" fmla="*/ 294 h 2230"/>
                <a:gd name="T26" fmla="*/ 2444 w 4840"/>
                <a:gd name="T27" fmla="*/ 202 h 2230"/>
                <a:gd name="T28" fmla="*/ 2880 w 4840"/>
                <a:gd name="T29" fmla="*/ 90 h 2230"/>
                <a:gd name="T30" fmla="*/ 3087 w 4840"/>
                <a:gd name="T31" fmla="*/ 50 h 2230"/>
                <a:gd name="T32" fmla="*/ 3179 w 4840"/>
                <a:gd name="T33" fmla="*/ 71 h 2230"/>
                <a:gd name="T34" fmla="*/ 3202 w 4840"/>
                <a:gd name="T35" fmla="*/ 83 h 2230"/>
                <a:gd name="T36" fmla="*/ 3383 w 4840"/>
                <a:gd name="T37" fmla="*/ 123 h 2230"/>
                <a:gd name="T38" fmla="*/ 3653 w 4840"/>
                <a:gd name="T39" fmla="*/ 200 h 2230"/>
                <a:gd name="T40" fmla="*/ 3786 w 4840"/>
                <a:gd name="T41" fmla="*/ 269 h 2230"/>
                <a:gd name="T42" fmla="*/ 3908 w 4840"/>
                <a:gd name="T43" fmla="*/ 487 h 2230"/>
                <a:gd name="T44" fmla="*/ 4015 w 4840"/>
                <a:gd name="T45" fmla="*/ 683 h 2230"/>
                <a:gd name="T46" fmla="*/ 4556 w 4840"/>
                <a:gd name="T47" fmla="*/ 1090 h 2230"/>
                <a:gd name="T48" fmla="*/ 4754 w 4840"/>
                <a:gd name="T49" fmla="*/ 1409 h 2230"/>
                <a:gd name="T50" fmla="*/ 4834 w 4840"/>
                <a:gd name="T51" fmla="*/ 1578 h 2230"/>
                <a:gd name="T52" fmla="*/ 4689 w 4840"/>
                <a:gd name="T53" fmla="*/ 1650 h 2230"/>
                <a:gd name="T54" fmla="*/ 4484 w 4840"/>
                <a:gd name="T55" fmla="*/ 1582 h 2230"/>
                <a:gd name="T56" fmla="*/ 4416 w 4840"/>
                <a:gd name="T57" fmla="*/ 1538 h 2230"/>
                <a:gd name="T58" fmla="*/ 4332 w 4840"/>
                <a:gd name="T59" fmla="*/ 1462 h 2230"/>
                <a:gd name="T60" fmla="*/ 4120 w 4840"/>
                <a:gd name="T61" fmla="*/ 1299 h 2230"/>
                <a:gd name="T62" fmla="*/ 3992 w 4840"/>
                <a:gd name="T63" fmla="*/ 1199 h 2230"/>
                <a:gd name="T64" fmla="*/ 3893 w 4840"/>
                <a:gd name="T65" fmla="*/ 1120 h 2230"/>
                <a:gd name="T66" fmla="*/ 3795 w 4840"/>
                <a:gd name="T67" fmla="*/ 1053 h 2230"/>
                <a:gd name="T68" fmla="*/ 3586 w 4840"/>
                <a:gd name="T69" fmla="*/ 878 h 2230"/>
                <a:gd name="T70" fmla="*/ 3404 w 4840"/>
                <a:gd name="T71" fmla="*/ 794 h 2230"/>
                <a:gd name="T72" fmla="*/ 3257 w 4840"/>
                <a:gd name="T73" fmla="*/ 709 h 2230"/>
                <a:gd name="T74" fmla="*/ 3101 w 4840"/>
                <a:gd name="T75" fmla="*/ 636 h 2230"/>
                <a:gd name="T76" fmla="*/ 2934 w 4840"/>
                <a:gd name="T77" fmla="*/ 578 h 2230"/>
                <a:gd name="T78" fmla="*/ 2876 w 4840"/>
                <a:gd name="T79" fmla="*/ 566 h 2230"/>
                <a:gd name="T80" fmla="*/ 2038 w 4840"/>
                <a:gd name="T81" fmla="*/ 786 h 2230"/>
                <a:gd name="T82" fmla="*/ 1988 w 4840"/>
                <a:gd name="T83" fmla="*/ 807 h 2230"/>
                <a:gd name="T84" fmla="*/ 1918 w 4840"/>
                <a:gd name="T85" fmla="*/ 850 h 2230"/>
                <a:gd name="T86" fmla="*/ 1847 w 4840"/>
                <a:gd name="T87" fmla="*/ 951 h 2230"/>
                <a:gd name="T88" fmla="*/ 1476 w 4840"/>
                <a:gd name="T89" fmla="*/ 1281 h 2230"/>
                <a:gd name="T90" fmla="*/ 1226 w 4840"/>
                <a:gd name="T91" fmla="*/ 1623 h 2230"/>
                <a:gd name="T92" fmla="*/ 860 w 4840"/>
                <a:gd name="T93" fmla="*/ 1850 h 2230"/>
                <a:gd name="T94" fmla="*/ 690 w 4840"/>
                <a:gd name="T95" fmla="*/ 1878 h 2230"/>
                <a:gd name="T96" fmla="*/ 220 w 4840"/>
                <a:gd name="T97" fmla="*/ 2137 h 2230"/>
                <a:gd name="T98" fmla="*/ 58 w 4840"/>
                <a:gd name="T99" fmla="*/ 2109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40" h="2230">
                  <a:moveTo>
                    <a:pt x="58" y="2109"/>
                  </a:moveTo>
                  <a:cubicBezTo>
                    <a:pt x="0" y="1986"/>
                    <a:pt x="1" y="1970"/>
                    <a:pt x="69" y="1908"/>
                  </a:cubicBezTo>
                  <a:cubicBezTo>
                    <a:pt x="100" y="1880"/>
                    <a:pt x="126" y="1847"/>
                    <a:pt x="126" y="1835"/>
                  </a:cubicBezTo>
                  <a:cubicBezTo>
                    <a:pt x="126" y="1823"/>
                    <a:pt x="165" y="1755"/>
                    <a:pt x="212" y="1684"/>
                  </a:cubicBezTo>
                  <a:cubicBezTo>
                    <a:pt x="282" y="1581"/>
                    <a:pt x="297" y="1532"/>
                    <a:pt x="290" y="1436"/>
                  </a:cubicBezTo>
                  <a:lnTo>
                    <a:pt x="281" y="1316"/>
                  </a:lnTo>
                  <a:lnTo>
                    <a:pt x="549" y="1300"/>
                  </a:lnTo>
                  <a:cubicBezTo>
                    <a:pt x="876" y="1280"/>
                    <a:pt x="952" y="1246"/>
                    <a:pt x="1015" y="1094"/>
                  </a:cubicBezTo>
                  <a:cubicBezTo>
                    <a:pt x="1095" y="901"/>
                    <a:pt x="1145" y="818"/>
                    <a:pt x="1320" y="587"/>
                  </a:cubicBezTo>
                  <a:cubicBezTo>
                    <a:pt x="1450" y="416"/>
                    <a:pt x="1498" y="372"/>
                    <a:pt x="1533" y="390"/>
                  </a:cubicBezTo>
                  <a:cubicBezTo>
                    <a:pt x="1603" y="424"/>
                    <a:pt x="1913" y="414"/>
                    <a:pt x="1925" y="377"/>
                  </a:cubicBezTo>
                  <a:cubicBezTo>
                    <a:pt x="1931" y="360"/>
                    <a:pt x="1955" y="352"/>
                    <a:pt x="1978" y="361"/>
                  </a:cubicBezTo>
                  <a:cubicBezTo>
                    <a:pt x="2001" y="370"/>
                    <a:pt x="2066" y="341"/>
                    <a:pt x="2124" y="294"/>
                  </a:cubicBezTo>
                  <a:cubicBezTo>
                    <a:pt x="2283" y="168"/>
                    <a:pt x="2292" y="165"/>
                    <a:pt x="2444" y="202"/>
                  </a:cubicBezTo>
                  <a:cubicBezTo>
                    <a:pt x="2616" y="243"/>
                    <a:pt x="2755" y="208"/>
                    <a:pt x="2880" y="90"/>
                  </a:cubicBezTo>
                  <a:cubicBezTo>
                    <a:pt x="2973" y="4"/>
                    <a:pt x="2991" y="0"/>
                    <a:pt x="3087" y="50"/>
                  </a:cubicBezTo>
                  <a:cubicBezTo>
                    <a:pt x="3125" y="69"/>
                    <a:pt x="3166" y="79"/>
                    <a:pt x="3179" y="71"/>
                  </a:cubicBezTo>
                  <a:cubicBezTo>
                    <a:pt x="3192" y="63"/>
                    <a:pt x="3202" y="68"/>
                    <a:pt x="3202" y="83"/>
                  </a:cubicBezTo>
                  <a:cubicBezTo>
                    <a:pt x="3202" y="97"/>
                    <a:pt x="3284" y="115"/>
                    <a:pt x="3383" y="123"/>
                  </a:cubicBezTo>
                  <a:cubicBezTo>
                    <a:pt x="3508" y="133"/>
                    <a:pt x="3592" y="157"/>
                    <a:pt x="3653" y="200"/>
                  </a:cubicBezTo>
                  <a:cubicBezTo>
                    <a:pt x="3701" y="235"/>
                    <a:pt x="3761" y="266"/>
                    <a:pt x="3786" y="269"/>
                  </a:cubicBezTo>
                  <a:cubicBezTo>
                    <a:pt x="3856" y="280"/>
                    <a:pt x="3908" y="371"/>
                    <a:pt x="3908" y="487"/>
                  </a:cubicBezTo>
                  <a:cubicBezTo>
                    <a:pt x="3908" y="580"/>
                    <a:pt x="3961" y="677"/>
                    <a:pt x="4015" y="683"/>
                  </a:cubicBezTo>
                  <a:cubicBezTo>
                    <a:pt x="4358" y="717"/>
                    <a:pt x="4386" y="738"/>
                    <a:pt x="4556" y="1090"/>
                  </a:cubicBezTo>
                  <a:cubicBezTo>
                    <a:pt x="4616" y="1215"/>
                    <a:pt x="4705" y="1358"/>
                    <a:pt x="4754" y="1409"/>
                  </a:cubicBezTo>
                  <a:cubicBezTo>
                    <a:pt x="4817" y="1476"/>
                    <a:pt x="4840" y="1524"/>
                    <a:pt x="4834" y="1578"/>
                  </a:cubicBezTo>
                  <a:cubicBezTo>
                    <a:pt x="4825" y="1650"/>
                    <a:pt x="4817" y="1654"/>
                    <a:pt x="4689" y="1650"/>
                  </a:cubicBezTo>
                  <a:cubicBezTo>
                    <a:pt x="4590" y="1647"/>
                    <a:pt x="4534" y="1628"/>
                    <a:pt x="4484" y="1582"/>
                  </a:cubicBezTo>
                  <a:cubicBezTo>
                    <a:pt x="4446" y="1546"/>
                    <a:pt x="4416" y="1527"/>
                    <a:pt x="4416" y="1538"/>
                  </a:cubicBezTo>
                  <a:cubicBezTo>
                    <a:pt x="4416" y="1549"/>
                    <a:pt x="4378" y="1515"/>
                    <a:pt x="4332" y="1462"/>
                  </a:cubicBezTo>
                  <a:cubicBezTo>
                    <a:pt x="4286" y="1410"/>
                    <a:pt x="4191" y="1336"/>
                    <a:pt x="4120" y="1299"/>
                  </a:cubicBezTo>
                  <a:cubicBezTo>
                    <a:pt x="4050" y="1262"/>
                    <a:pt x="3992" y="1217"/>
                    <a:pt x="3992" y="1199"/>
                  </a:cubicBezTo>
                  <a:cubicBezTo>
                    <a:pt x="3992" y="1181"/>
                    <a:pt x="3948" y="1146"/>
                    <a:pt x="3893" y="1120"/>
                  </a:cubicBezTo>
                  <a:cubicBezTo>
                    <a:pt x="3839" y="1094"/>
                    <a:pt x="3795" y="1064"/>
                    <a:pt x="3795" y="1053"/>
                  </a:cubicBezTo>
                  <a:cubicBezTo>
                    <a:pt x="3795" y="1004"/>
                    <a:pt x="3645" y="878"/>
                    <a:pt x="3586" y="878"/>
                  </a:cubicBezTo>
                  <a:cubicBezTo>
                    <a:pt x="3550" y="878"/>
                    <a:pt x="3468" y="840"/>
                    <a:pt x="3404" y="794"/>
                  </a:cubicBezTo>
                  <a:cubicBezTo>
                    <a:pt x="3340" y="747"/>
                    <a:pt x="3273" y="709"/>
                    <a:pt x="3257" y="709"/>
                  </a:cubicBezTo>
                  <a:cubicBezTo>
                    <a:pt x="3240" y="709"/>
                    <a:pt x="3170" y="676"/>
                    <a:pt x="3101" y="636"/>
                  </a:cubicBezTo>
                  <a:cubicBezTo>
                    <a:pt x="3032" y="595"/>
                    <a:pt x="2957" y="569"/>
                    <a:pt x="2934" y="578"/>
                  </a:cubicBezTo>
                  <a:cubicBezTo>
                    <a:pt x="2912" y="586"/>
                    <a:pt x="2886" y="581"/>
                    <a:pt x="2876" y="566"/>
                  </a:cubicBezTo>
                  <a:cubicBezTo>
                    <a:pt x="2825" y="484"/>
                    <a:pt x="2188" y="652"/>
                    <a:pt x="2038" y="786"/>
                  </a:cubicBezTo>
                  <a:cubicBezTo>
                    <a:pt x="2011" y="811"/>
                    <a:pt x="1988" y="820"/>
                    <a:pt x="1988" y="807"/>
                  </a:cubicBezTo>
                  <a:cubicBezTo>
                    <a:pt x="1988" y="794"/>
                    <a:pt x="1957" y="814"/>
                    <a:pt x="1918" y="850"/>
                  </a:cubicBezTo>
                  <a:cubicBezTo>
                    <a:pt x="1879" y="887"/>
                    <a:pt x="1847" y="932"/>
                    <a:pt x="1847" y="951"/>
                  </a:cubicBezTo>
                  <a:cubicBezTo>
                    <a:pt x="1847" y="989"/>
                    <a:pt x="1549" y="1254"/>
                    <a:pt x="1476" y="1281"/>
                  </a:cubicBezTo>
                  <a:cubicBezTo>
                    <a:pt x="1433" y="1296"/>
                    <a:pt x="1226" y="1580"/>
                    <a:pt x="1226" y="1623"/>
                  </a:cubicBezTo>
                  <a:cubicBezTo>
                    <a:pt x="1226" y="1692"/>
                    <a:pt x="1013" y="1824"/>
                    <a:pt x="860" y="1850"/>
                  </a:cubicBezTo>
                  <a:cubicBezTo>
                    <a:pt x="836" y="1853"/>
                    <a:pt x="760" y="1866"/>
                    <a:pt x="690" y="1878"/>
                  </a:cubicBezTo>
                  <a:cubicBezTo>
                    <a:pt x="535" y="1905"/>
                    <a:pt x="281" y="2045"/>
                    <a:pt x="220" y="2137"/>
                  </a:cubicBezTo>
                  <a:cubicBezTo>
                    <a:pt x="159" y="2230"/>
                    <a:pt x="112" y="2222"/>
                    <a:pt x="58" y="2109"/>
                  </a:cubicBezTo>
                  <a:close/>
                </a:path>
              </a:pathLst>
            </a:custGeom>
            <a:solidFill>
              <a:schemeClr val="accent3">
                <a:lumMod val="60000"/>
                <a:lumOff val="4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3" name="Freeform 12">
              <a:extLst>
                <a:ext uri="{FF2B5EF4-FFF2-40B4-BE49-F238E27FC236}">
                  <a16:creationId xmlns:a16="http://schemas.microsoft.com/office/drawing/2014/main" id="{8406290E-E329-756F-023B-47E718171182}"/>
                </a:ext>
              </a:extLst>
            </p:cNvPr>
            <p:cNvSpPr>
              <a:spLocks/>
            </p:cNvSpPr>
            <p:nvPr/>
          </p:nvSpPr>
          <p:spPr bwMode="auto">
            <a:xfrm>
              <a:off x="9016845" y="4034976"/>
              <a:ext cx="699167" cy="390711"/>
            </a:xfrm>
            <a:custGeom>
              <a:avLst/>
              <a:gdLst>
                <a:gd name="T0" fmla="*/ 5585 w 7031"/>
                <a:gd name="T1" fmla="*/ 3829 h 3923"/>
                <a:gd name="T2" fmla="*/ 5343 w 7031"/>
                <a:gd name="T3" fmla="*/ 3730 h 3923"/>
                <a:gd name="T4" fmla="*/ 5149 w 7031"/>
                <a:gd name="T5" fmla="*/ 3537 h 3923"/>
                <a:gd name="T6" fmla="*/ 5116 w 7031"/>
                <a:gd name="T7" fmla="*/ 3235 h 3923"/>
                <a:gd name="T8" fmla="*/ 4956 w 7031"/>
                <a:gd name="T9" fmla="*/ 2765 h 3923"/>
                <a:gd name="T10" fmla="*/ 4694 w 7031"/>
                <a:gd name="T11" fmla="*/ 2653 h 3923"/>
                <a:gd name="T12" fmla="*/ 4258 w 7031"/>
                <a:gd name="T13" fmla="*/ 2600 h 3923"/>
                <a:gd name="T14" fmla="*/ 3998 w 7031"/>
                <a:gd name="T15" fmla="*/ 2686 h 3923"/>
                <a:gd name="T16" fmla="*/ 3593 w 7031"/>
                <a:gd name="T17" fmla="*/ 2765 h 3923"/>
                <a:gd name="T18" fmla="*/ 3313 w 7031"/>
                <a:gd name="T19" fmla="*/ 2707 h 3923"/>
                <a:gd name="T20" fmla="*/ 2999 w 7031"/>
                <a:gd name="T21" fmla="*/ 2586 h 3923"/>
                <a:gd name="T22" fmla="*/ 2149 w 7031"/>
                <a:gd name="T23" fmla="*/ 2142 h 3923"/>
                <a:gd name="T24" fmla="*/ 1957 w 7031"/>
                <a:gd name="T25" fmla="*/ 2007 h 3923"/>
                <a:gd name="T26" fmla="*/ 1902 w 7031"/>
                <a:gd name="T27" fmla="*/ 1979 h 3923"/>
                <a:gd name="T28" fmla="*/ 1856 w 7031"/>
                <a:gd name="T29" fmla="*/ 1951 h 3923"/>
                <a:gd name="T30" fmla="*/ 1668 w 7031"/>
                <a:gd name="T31" fmla="*/ 1796 h 3923"/>
                <a:gd name="T32" fmla="*/ 1487 w 7031"/>
                <a:gd name="T33" fmla="*/ 1640 h 3923"/>
                <a:gd name="T34" fmla="*/ 1249 w 7031"/>
                <a:gd name="T35" fmla="*/ 1753 h 3923"/>
                <a:gd name="T36" fmla="*/ 998 w 7031"/>
                <a:gd name="T37" fmla="*/ 1841 h 3923"/>
                <a:gd name="T38" fmla="*/ 721 w 7031"/>
                <a:gd name="T39" fmla="*/ 1731 h 3923"/>
                <a:gd name="T40" fmla="*/ 560 w 7031"/>
                <a:gd name="T41" fmla="*/ 1569 h 3923"/>
                <a:gd name="T42" fmla="*/ 356 w 7031"/>
                <a:gd name="T43" fmla="*/ 1302 h 3923"/>
                <a:gd name="T44" fmla="*/ 196 w 7031"/>
                <a:gd name="T45" fmla="*/ 1231 h 3923"/>
                <a:gd name="T46" fmla="*/ 92 w 7031"/>
                <a:gd name="T47" fmla="*/ 1189 h 3923"/>
                <a:gd name="T48" fmla="*/ 25 w 7031"/>
                <a:gd name="T49" fmla="*/ 1161 h 3923"/>
                <a:gd name="T50" fmla="*/ 182 w 7031"/>
                <a:gd name="T51" fmla="*/ 963 h 3923"/>
                <a:gd name="T52" fmla="*/ 315 w 7031"/>
                <a:gd name="T53" fmla="*/ 547 h 3923"/>
                <a:gd name="T54" fmla="*/ 329 w 7031"/>
                <a:gd name="T55" fmla="*/ 378 h 3923"/>
                <a:gd name="T56" fmla="*/ 383 w 7031"/>
                <a:gd name="T57" fmla="*/ 216 h 3923"/>
                <a:gd name="T58" fmla="*/ 642 w 7031"/>
                <a:gd name="T59" fmla="*/ 24 h 3923"/>
                <a:gd name="T60" fmla="*/ 1616 w 7031"/>
                <a:gd name="T61" fmla="*/ 27 h 3923"/>
                <a:gd name="T62" fmla="*/ 1757 w 7031"/>
                <a:gd name="T63" fmla="*/ 85 h 3923"/>
                <a:gd name="T64" fmla="*/ 2156 w 7031"/>
                <a:gd name="T65" fmla="*/ 292 h 3923"/>
                <a:gd name="T66" fmla="*/ 2353 w 7031"/>
                <a:gd name="T67" fmla="*/ 384 h 3923"/>
                <a:gd name="T68" fmla="*/ 2872 w 7031"/>
                <a:gd name="T69" fmla="*/ 493 h 3923"/>
                <a:gd name="T70" fmla="*/ 3134 w 7031"/>
                <a:gd name="T71" fmla="*/ 543 h 3923"/>
                <a:gd name="T72" fmla="*/ 3467 w 7031"/>
                <a:gd name="T73" fmla="*/ 597 h 3923"/>
                <a:gd name="T74" fmla="*/ 3654 w 7031"/>
                <a:gd name="T75" fmla="*/ 569 h 3923"/>
                <a:gd name="T76" fmla="*/ 3919 w 7031"/>
                <a:gd name="T77" fmla="*/ 540 h 3923"/>
                <a:gd name="T78" fmla="*/ 4212 w 7031"/>
                <a:gd name="T79" fmla="*/ 560 h 3923"/>
                <a:gd name="T80" fmla="*/ 5052 w 7031"/>
                <a:gd name="T81" fmla="*/ 579 h 3923"/>
                <a:gd name="T82" fmla="*/ 6029 w 7031"/>
                <a:gd name="T83" fmla="*/ 659 h 3923"/>
                <a:gd name="T84" fmla="*/ 6087 w 7031"/>
                <a:gd name="T85" fmla="*/ 1005 h 3923"/>
                <a:gd name="T86" fmla="*/ 6129 w 7031"/>
                <a:gd name="T87" fmla="*/ 1376 h 3923"/>
                <a:gd name="T88" fmla="*/ 6166 w 7031"/>
                <a:gd name="T89" fmla="*/ 1531 h 3923"/>
                <a:gd name="T90" fmla="*/ 6222 w 7031"/>
                <a:gd name="T91" fmla="*/ 1965 h 3923"/>
                <a:gd name="T92" fmla="*/ 6288 w 7031"/>
                <a:gd name="T93" fmla="*/ 2427 h 3923"/>
                <a:gd name="T94" fmla="*/ 6557 w 7031"/>
                <a:gd name="T95" fmla="*/ 2793 h 3923"/>
                <a:gd name="T96" fmla="*/ 6923 w 7031"/>
                <a:gd name="T97" fmla="*/ 3258 h 3923"/>
                <a:gd name="T98" fmla="*/ 7009 w 7031"/>
                <a:gd name="T99" fmla="*/ 3548 h 3923"/>
                <a:gd name="T100" fmla="*/ 6826 w 7031"/>
                <a:gd name="T101" fmla="*/ 3604 h 3923"/>
                <a:gd name="T102" fmla="*/ 6756 w 7031"/>
                <a:gd name="T103" fmla="*/ 3450 h 3923"/>
                <a:gd name="T104" fmla="*/ 6555 w 7031"/>
                <a:gd name="T105" fmla="*/ 3204 h 3923"/>
                <a:gd name="T106" fmla="*/ 6435 w 7031"/>
                <a:gd name="T107" fmla="*/ 3251 h 3923"/>
                <a:gd name="T108" fmla="*/ 6347 w 7031"/>
                <a:gd name="T109" fmla="*/ 3299 h 3923"/>
                <a:gd name="T110" fmla="*/ 6237 w 7031"/>
                <a:gd name="T111" fmla="*/ 3312 h 3923"/>
                <a:gd name="T112" fmla="*/ 6068 w 7031"/>
                <a:gd name="T113" fmla="*/ 3421 h 3923"/>
                <a:gd name="T114" fmla="*/ 5937 w 7031"/>
                <a:gd name="T115" fmla="*/ 3719 h 3923"/>
                <a:gd name="T116" fmla="*/ 5853 w 7031"/>
                <a:gd name="T117" fmla="*/ 3919 h 3923"/>
                <a:gd name="T118" fmla="*/ 5585 w 7031"/>
                <a:gd name="T119" fmla="*/ 3829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1" h="3923">
                  <a:moveTo>
                    <a:pt x="5585" y="3829"/>
                  </a:moveTo>
                  <a:cubicBezTo>
                    <a:pt x="5476" y="3775"/>
                    <a:pt x="5367" y="3731"/>
                    <a:pt x="5343" y="3730"/>
                  </a:cubicBezTo>
                  <a:cubicBezTo>
                    <a:pt x="5293" y="3729"/>
                    <a:pt x="5200" y="3636"/>
                    <a:pt x="5149" y="3537"/>
                  </a:cubicBezTo>
                  <a:cubicBezTo>
                    <a:pt x="5130" y="3501"/>
                    <a:pt x="5116" y="3365"/>
                    <a:pt x="5116" y="3235"/>
                  </a:cubicBezTo>
                  <a:cubicBezTo>
                    <a:pt x="5117" y="2954"/>
                    <a:pt x="5068" y="2810"/>
                    <a:pt x="4956" y="2765"/>
                  </a:cubicBezTo>
                  <a:cubicBezTo>
                    <a:pt x="4914" y="2748"/>
                    <a:pt x="4796" y="2698"/>
                    <a:pt x="4694" y="2653"/>
                  </a:cubicBezTo>
                  <a:cubicBezTo>
                    <a:pt x="4418" y="2533"/>
                    <a:pt x="4340" y="2523"/>
                    <a:pt x="4258" y="2600"/>
                  </a:cubicBezTo>
                  <a:cubicBezTo>
                    <a:pt x="4207" y="2648"/>
                    <a:pt x="4139" y="2670"/>
                    <a:pt x="3998" y="2686"/>
                  </a:cubicBezTo>
                  <a:cubicBezTo>
                    <a:pt x="3793" y="2708"/>
                    <a:pt x="3692" y="2728"/>
                    <a:pt x="3593" y="2765"/>
                  </a:cubicBezTo>
                  <a:cubicBezTo>
                    <a:pt x="3527" y="2789"/>
                    <a:pt x="3313" y="2745"/>
                    <a:pt x="3313" y="2707"/>
                  </a:cubicBezTo>
                  <a:cubicBezTo>
                    <a:pt x="3313" y="2675"/>
                    <a:pt x="3143" y="2610"/>
                    <a:pt x="2999" y="2586"/>
                  </a:cubicBezTo>
                  <a:cubicBezTo>
                    <a:pt x="2799" y="2553"/>
                    <a:pt x="2305" y="2295"/>
                    <a:pt x="2149" y="2142"/>
                  </a:cubicBezTo>
                  <a:cubicBezTo>
                    <a:pt x="2074" y="2068"/>
                    <a:pt x="1987" y="2007"/>
                    <a:pt x="1957" y="2007"/>
                  </a:cubicBezTo>
                  <a:cubicBezTo>
                    <a:pt x="1926" y="2007"/>
                    <a:pt x="1902" y="1995"/>
                    <a:pt x="1902" y="1979"/>
                  </a:cubicBezTo>
                  <a:cubicBezTo>
                    <a:pt x="1902" y="1964"/>
                    <a:pt x="1881" y="1951"/>
                    <a:pt x="1856" y="1951"/>
                  </a:cubicBezTo>
                  <a:cubicBezTo>
                    <a:pt x="1831" y="1951"/>
                    <a:pt x="1747" y="1881"/>
                    <a:pt x="1668" y="1796"/>
                  </a:cubicBezTo>
                  <a:cubicBezTo>
                    <a:pt x="1590" y="1710"/>
                    <a:pt x="1509" y="1640"/>
                    <a:pt x="1487" y="1640"/>
                  </a:cubicBezTo>
                  <a:cubicBezTo>
                    <a:pt x="1466" y="1640"/>
                    <a:pt x="1359" y="1691"/>
                    <a:pt x="1249" y="1753"/>
                  </a:cubicBezTo>
                  <a:cubicBezTo>
                    <a:pt x="1045" y="1869"/>
                    <a:pt x="998" y="1885"/>
                    <a:pt x="998" y="1841"/>
                  </a:cubicBezTo>
                  <a:cubicBezTo>
                    <a:pt x="998" y="1799"/>
                    <a:pt x="820" y="1728"/>
                    <a:pt x="721" y="1731"/>
                  </a:cubicBezTo>
                  <a:cubicBezTo>
                    <a:pt x="606" y="1734"/>
                    <a:pt x="581" y="1710"/>
                    <a:pt x="560" y="1569"/>
                  </a:cubicBezTo>
                  <a:cubicBezTo>
                    <a:pt x="535" y="1411"/>
                    <a:pt x="479" y="1337"/>
                    <a:pt x="356" y="1302"/>
                  </a:cubicBezTo>
                  <a:cubicBezTo>
                    <a:pt x="298" y="1286"/>
                    <a:pt x="226" y="1254"/>
                    <a:pt x="196" y="1231"/>
                  </a:cubicBezTo>
                  <a:cubicBezTo>
                    <a:pt x="166" y="1208"/>
                    <a:pt x="119" y="1189"/>
                    <a:pt x="92" y="1189"/>
                  </a:cubicBezTo>
                  <a:cubicBezTo>
                    <a:pt x="64" y="1189"/>
                    <a:pt x="34" y="1176"/>
                    <a:pt x="25" y="1161"/>
                  </a:cubicBezTo>
                  <a:cubicBezTo>
                    <a:pt x="0" y="1121"/>
                    <a:pt x="97" y="999"/>
                    <a:pt x="182" y="963"/>
                  </a:cubicBezTo>
                  <a:cubicBezTo>
                    <a:pt x="319" y="905"/>
                    <a:pt x="387" y="693"/>
                    <a:pt x="315" y="547"/>
                  </a:cubicBezTo>
                  <a:cubicBezTo>
                    <a:pt x="291" y="498"/>
                    <a:pt x="294" y="460"/>
                    <a:pt x="329" y="378"/>
                  </a:cubicBezTo>
                  <a:cubicBezTo>
                    <a:pt x="354" y="319"/>
                    <a:pt x="379" y="247"/>
                    <a:pt x="383" y="216"/>
                  </a:cubicBezTo>
                  <a:cubicBezTo>
                    <a:pt x="393" y="155"/>
                    <a:pt x="602" y="0"/>
                    <a:pt x="642" y="24"/>
                  </a:cubicBezTo>
                  <a:cubicBezTo>
                    <a:pt x="663" y="37"/>
                    <a:pt x="990" y="38"/>
                    <a:pt x="1616" y="27"/>
                  </a:cubicBezTo>
                  <a:cubicBezTo>
                    <a:pt x="1653" y="27"/>
                    <a:pt x="1716" y="53"/>
                    <a:pt x="1757" y="85"/>
                  </a:cubicBezTo>
                  <a:cubicBezTo>
                    <a:pt x="1832" y="144"/>
                    <a:pt x="1922" y="191"/>
                    <a:pt x="2156" y="292"/>
                  </a:cubicBezTo>
                  <a:cubicBezTo>
                    <a:pt x="2225" y="322"/>
                    <a:pt x="2314" y="363"/>
                    <a:pt x="2353" y="384"/>
                  </a:cubicBezTo>
                  <a:cubicBezTo>
                    <a:pt x="2498" y="460"/>
                    <a:pt x="2711" y="505"/>
                    <a:pt x="2872" y="493"/>
                  </a:cubicBezTo>
                  <a:cubicBezTo>
                    <a:pt x="3004" y="483"/>
                    <a:pt x="3053" y="493"/>
                    <a:pt x="3134" y="543"/>
                  </a:cubicBezTo>
                  <a:cubicBezTo>
                    <a:pt x="3248" y="613"/>
                    <a:pt x="3415" y="640"/>
                    <a:pt x="3467" y="597"/>
                  </a:cubicBezTo>
                  <a:cubicBezTo>
                    <a:pt x="3486" y="581"/>
                    <a:pt x="3570" y="569"/>
                    <a:pt x="3654" y="569"/>
                  </a:cubicBezTo>
                  <a:cubicBezTo>
                    <a:pt x="3784" y="570"/>
                    <a:pt x="3919" y="555"/>
                    <a:pt x="3919" y="540"/>
                  </a:cubicBezTo>
                  <a:cubicBezTo>
                    <a:pt x="3919" y="515"/>
                    <a:pt x="4115" y="529"/>
                    <a:pt x="4212" y="560"/>
                  </a:cubicBezTo>
                  <a:cubicBezTo>
                    <a:pt x="4409" y="625"/>
                    <a:pt x="4904" y="636"/>
                    <a:pt x="5052" y="579"/>
                  </a:cubicBezTo>
                  <a:cubicBezTo>
                    <a:pt x="5247" y="505"/>
                    <a:pt x="5894" y="558"/>
                    <a:pt x="6029" y="659"/>
                  </a:cubicBezTo>
                  <a:cubicBezTo>
                    <a:pt x="6068" y="688"/>
                    <a:pt x="6079" y="753"/>
                    <a:pt x="6087" y="1005"/>
                  </a:cubicBezTo>
                  <a:cubicBezTo>
                    <a:pt x="6092" y="1176"/>
                    <a:pt x="6111" y="1343"/>
                    <a:pt x="6129" y="1376"/>
                  </a:cubicBezTo>
                  <a:cubicBezTo>
                    <a:pt x="6147" y="1409"/>
                    <a:pt x="6164" y="1479"/>
                    <a:pt x="6166" y="1531"/>
                  </a:cubicBezTo>
                  <a:cubicBezTo>
                    <a:pt x="6169" y="1584"/>
                    <a:pt x="6194" y="1779"/>
                    <a:pt x="6222" y="1965"/>
                  </a:cubicBezTo>
                  <a:cubicBezTo>
                    <a:pt x="6251" y="2151"/>
                    <a:pt x="6280" y="2359"/>
                    <a:pt x="6288" y="2427"/>
                  </a:cubicBezTo>
                  <a:cubicBezTo>
                    <a:pt x="6300" y="2538"/>
                    <a:pt x="6326" y="2573"/>
                    <a:pt x="6557" y="2793"/>
                  </a:cubicBezTo>
                  <a:cubicBezTo>
                    <a:pt x="6758" y="2986"/>
                    <a:pt x="6835" y="3084"/>
                    <a:pt x="6923" y="3258"/>
                  </a:cubicBezTo>
                  <a:cubicBezTo>
                    <a:pt x="7015" y="3437"/>
                    <a:pt x="7031" y="3491"/>
                    <a:pt x="7009" y="3548"/>
                  </a:cubicBezTo>
                  <a:cubicBezTo>
                    <a:pt x="6973" y="3641"/>
                    <a:pt x="6911" y="3660"/>
                    <a:pt x="6826" y="3604"/>
                  </a:cubicBezTo>
                  <a:cubicBezTo>
                    <a:pt x="6771" y="3568"/>
                    <a:pt x="6756" y="3534"/>
                    <a:pt x="6756" y="3450"/>
                  </a:cubicBezTo>
                  <a:cubicBezTo>
                    <a:pt x="6756" y="3300"/>
                    <a:pt x="6671" y="3196"/>
                    <a:pt x="6555" y="3204"/>
                  </a:cubicBezTo>
                  <a:cubicBezTo>
                    <a:pt x="6506" y="3208"/>
                    <a:pt x="6452" y="3229"/>
                    <a:pt x="6435" y="3251"/>
                  </a:cubicBezTo>
                  <a:cubicBezTo>
                    <a:pt x="6417" y="3273"/>
                    <a:pt x="6378" y="3295"/>
                    <a:pt x="6347" y="3299"/>
                  </a:cubicBezTo>
                  <a:cubicBezTo>
                    <a:pt x="6316" y="3303"/>
                    <a:pt x="6266" y="3309"/>
                    <a:pt x="6237" y="3312"/>
                  </a:cubicBezTo>
                  <a:cubicBezTo>
                    <a:pt x="6208" y="3315"/>
                    <a:pt x="6132" y="3365"/>
                    <a:pt x="6068" y="3421"/>
                  </a:cubicBezTo>
                  <a:cubicBezTo>
                    <a:pt x="5957" y="3520"/>
                    <a:pt x="5951" y="3534"/>
                    <a:pt x="5937" y="3719"/>
                  </a:cubicBezTo>
                  <a:cubicBezTo>
                    <a:pt x="5924" y="3900"/>
                    <a:pt x="5919" y="3913"/>
                    <a:pt x="5853" y="3919"/>
                  </a:cubicBezTo>
                  <a:cubicBezTo>
                    <a:pt x="5814" y="3923"/>
                    <a:pt x="5693" y="3882"/>
                    <a:pt x="5585" y="3829"/>
                  </a:cubicBezTo>
                  <a:close/>
                </a:path>
              </a:pathLst>
            </a:custGeom>
            <a:solidFill>
              <a:srgbClr val="00B050"/>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4" name="Freeform 13">
              <a:extLst>
                <a:ext uri="{FF2B5EF4-FFF2-40B4-BE49-F238E27FC236}">
                  <a16:creationId xmlns:a16="http://schemas.microsoft.com/office/drawing/2014/main" id="{D3A9EE1A-5692-4AC1-CAFF-075B69404DB2}"/>
                </a:ext>
              </a:extLst>
            </p:cNvPr>
            <p:cNvSpPr>
              <a:spLocks/>
            </p:cNvSpPr>
            <p:nvPr/>
          </p:nvSpPr>
          <p:spPr bwMode="auto">
            <a:xfrm>
              <a:off x="9124628" y="4210123"/>
              <a:ext cx="506293" cy="575785"/>
            </a:xfrm>
            <a:custGeom>
              <a:avLst/>
              <a:gdLst>
                <a:gd name="T0" fmla="*/ 3198 w 5096"/>
                <a:gd name="T1" fmla="*/ 5755 h 5787"/>
                <a:gd name="T2" fmla="*/ 2798 w 5096"/>
                <a:gd name="T3" fmla="*/ 5651 h 5787"/>
                <a:gd name="T4" fmla="*/ 2683 w 5096"/>
                <a:gd name="T5" fmla="*/ 5263 h 5787"/>
                <a:gd name="T6" fmla="*/ 2102 w 5096"/>
                <a:gd name="T7" fmla="*/ 4600 h 5787"/>
                <a:gd name="T8" fmla="*/ 1879 w 5096"/>
                <a:gd name="T9" fmla="*/ 4334 h 5787"/>
                <a:gd name="T10" fmla="*/ 1766 w 5096"/>
                <a:gd name="T11" fmla="*/ 4173 h 5787"/>
                <a:gd name="T12" fmla="*/ 1618 w 5096"/>
                <a:gd name="T13" fmla="*/ 4090 h 5787"/>
                <a:gd name="T14" fmla="*/ 1510 w 5096"/>
                <a:gd name="T15" fmla="*/ 3755 h 5787"/>
                <a:gd name="T16" fmla="*/ 1429 w 5096"/>
                <a:gd name="T17" fmla="*/ 3140 h 5787"/>
                <a:gd name="T18" fmla="*/ 1343 w 5096"/>
                <a:gd name="T19" fmla="*/ 2963 h 5787"/>
                <a:gd name="T20" fmla="*/ 981 w 5096"/>
                <a:gd name="T21" fmla="*/ 2509 h 5787"/>
                <a:gd name="T22" fmla="*/ 954 w 5096"/>
                <a:gd name="T23" fmla="*/ 2281 h 5787"/>
                <a:gd name="T24" fmla="*/ 921 w 5096"/>
                <a:gd name="T25" fmla="*/ 1845 h 5787"/>
                <a:gd name="T26" fmla="*/ 840 w 5096"/>
                <a:gd name="T27" fmla="*/ 1700 h 5787"/>
                <a:gd name="T28" fmla="*/ 592 w 5096"/>
                <a:gd name="T29" fmla="*/ 1333 h 5787"/>
                <a:gd name="T30" fmla="*/ 530 w 5096"/>
                <a:gd name="T31" fmla="*/ 1221 h 5787"/>
                <a:gd name="T32" fmla="*/ 309 w 5096"/>
                <a:gd name="T33" fmla="*/ 750 h 5787"/>
                <a:gd name="T34" fmla="*/ 39 w 5096"/>
                <a:gd name="T35" fmla="*/ 240 h 5787"/>
                <a:gd name="T36" fmla="*/ 323 w 5096"/>
                <a:gd name="T37" fmla="*/ 42 h 5787"/>
                <a:gd name="T38" fmla="*/ 769 w 5096"/>
                <a:gd name="T39" fmla="*/ 332 h 5787"/>
                <a:gd name="T40" fmla="*/ 1427 w 5096"/>
                <a:gd name="T41" fmla="*/ 727 h 5787"/>
                <a:gd name="T42" fmla="*/ 1964 w 5096"/>
                <a:gd name="T43" fmla="*/ 965 h 5787"/>
                <a:gd name="T44" fmla="*/ 2514 w 5096"/>
                <a:gd name="T45" fmla="*/ 1120 h 5787"/>
                <a:gd name="T46" fmla="*/ 3190 w 5096"/>
                <a:gd name="T47" fmla="*/ 959 h 5787"/>
                <a:gd name="T48" fmla="*/ 3517 w 5096"/>
                <a:gd name="T49" fmla="*/ 983 h 5787"/>
                <a:gd name="T50" fmla="*/ 3894 w 5096"/>
                <a:gd name="T51" fmla="*/ 1212 h 5787"/>
                <a:gd name="T52" fmla="*/ 3952 w 5096"/>
                <a:gd name="T53" fmla="*/ 1803 h 5787"/>
                <a:gd name="T54" fmla="*/ 4327 w 5096"/>
                <a:gd name="T55" fmla="*/ 2121 h 5787"/>
                <a:gd name="T56" fmla="*/ 5096 w 5096"/>
                <a:gd name="T57" fmla="*/ 2316 h 5787"/>
                <a:gd name="T58" fmla="*/ 4619 w 5096"/>
                <a:gd name="T59" fmla="*/ 2999 h 5787"/>
                <a:gd name="T60" fmla="*/ 4465 w 5096"/>
                <a:gd name="T61" fmla="*/ 3557 h 5787"/>
                <a:gd name="T62" fmla="*/ 4327 w 5096"/>
                <a:gd name="T63" fmla="*/ 4000 h 5787"/>
                <a:gd name="T64" fmla="*/ 4290 w 5096"/>
                <a:gd name="T65" fmla="*/ 4468 h 5787"/>
                <a:gd name="T66" fmla="*/ 4014 w 5096"/>
                <a:gd name="T67" fmla="*/ 4603 h 5787"/>
                <a:gd name="T68" fmla="*/ 3888 w 5096"/>
                <a:gd name="T69" fmla="*/ 4946 h 5787"/>
                <a:gd name="T70" fmla="*/ 3719 w 5096"/>
                <a:gd name="T71" fmla="*/ 5150 h 5787"/>
                <a:gd name="T72" fmla="*/ 3373 w 5096"/>
                <a:gd name="T73" fmla="*/ 5784 h 5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96" h="5787">
                  <a:moveTo>
                    <a:pt x="3276" y="5766"/>
                  </a:moveTo>
                  <a:cubicBezTo>
                    <a:pt x="3245" y="5754"/>
                    <a:pt x="3210" y="5749"/>
                    <a:pt x="3198" y="5755"/>
                  </a:cubicBezTo>
                  <a:cubicBezTo>
                    <a:pt x="3187" y="5762"/>
                    <a:pt x="3177" y="5756"/>
                    <a:pt x="3177" y="5741"/>
                  </a:cubicBezTo>
                  <a:cubicBezTo>
                    <a:pt x="3177" y="5704"/>
                    <a:pt x="2953" y="5651"/>
                    <a:pt x="2798" y="5651"/>
                  </a:cubicBezTo>
                  <a:cubicBezTo>
                    <a:pt x="2654" y="5651"/>
                    <a:pt x="2643" y="5629"/>
                    <a:pt x="2703" y="5462"/>
                  </a:cubicBezTo>
                  <a:cubicBezTo>
                    <a:pt x="2733" y="5381"/>
                    <a:pt x="2730" y="5353"/>
                    <a:pt x="2683" y="5263"/>
                  </a:cubicBezTo>
                  <a:cubicBezTo>
                    <a:pt x="2596" y="5094"/>
                    <a:pt x="2220" y="4664"/>
                    <a:pt x="2160" y="4664"/>
                  </a:cubicBezTo>
                  <a:cubicBezTo>
                    <a:pt x="2146" y="4664"/>
                    <a:pt x="2120" y="4635"/>
                    <a:pt x="2102" y="4600"/>
                  </a:cubicBezTo>
                  <a:cubicBezTo>
                    <a:pt x="2084" y="4565"/>
                    <a:pt x="2026" y="4501"/>
                    <a:pt x="1974" y="4457"/>
                  </a:cubicBezTo>
                  <a:cubicBezTo>
                    <a:pt x="1922" y="4413"/>
                    <a:pt x="1879" y="4358"/>
                    <a:pt x="1879" y="4334"/>
                  </a:cubicBezTo>
                  <a:cubicBezTo>
                    <a:pt x="1879" y="4311"/>
                    <a:pt x="1854" y="4259"/>
                    <a:pt x="1823" y="4220"/>
                  </a:cubicBezTo>
                  <a:cubicBezTo>
                    <a:pt x="1792" y="4180"/>
                    <a:pt x="1766" y="4159"/>
                    <a:pt x="1766" y="4173"/>
                  </a:cubicBezTo>
                  <a:cubicBezTo>
                    <a:pt x="1765" y="4187"/>
                    <a:pt x="1756" y="4184"/>
                    <a:pt x="1745" y="4166"/>
                  </a:cubicBezTo>
                  <a:cubicBezTo>
                    <a:pt x="1733" y="4148"/>
                    <a:pt x="1676" y="4114"/>
                    <a:pt x="1618" y="4090"/>
                  </a:cubicBezTo>
                  <a:lnTo>
                    <a:pt x="1512" y="4046"/>
                  </a:lnTo>
                  <a:lnTo>
                    <a:pt x="1510" y="3755"/>
                  </a:lnTo>
                  <a:cubicBezTo>
                    <a:pt x="1508" y="3397"/>
                    <a:pt x="1500" y="3338"/>
                    <a:pt x="1443" y="3227"/>
                  </a:cubicBezTo>
                  <a:cubicBezTo>
                    <a:pt x="1415" y="3172"/>
                    <a:pt x="1409" y="3140"/>
                    <a:pt x="1429" y="3140"/>
                  </a:cubicBezTo>
                  <a:cubicBezTo>
                    <a:pt x="1446" y="3140"/>
                    <a:pt x="1433" y="3106"/>
                    <a:pt x="1401" y="3065"/>
                  </a:cubicBezTo>
                  <a:cubicBezTo>
                    <a:pt x="1369" y="3024"/>
                    <a:pt x="1343" y="2978"/>
                    <a:pt x="1343" y="2963"/>
                  </a:cubicBezTo>
                  <a:cubicBezTo>
                    <a:pt x="1343" y="2948"/>
                    <a:pt x="1263" y="2857"/>
                    <a:pt x="1165" y="2762"/>
                  </a:cubicBezTo>
                  <a:cubicBezTo>
                    <a:pt x="1037" y="2638"/>
                    <a:pt x="985" y="2567"/>
                    <a:pt x="981" y="2509"/>
                  </a:cubicBezTo>
                  <a:cubicBezTo>
                    <a:pt x="979" y="2466"/>
                    <a:pt x="964" y="2409"/>
                    <a:pt x="950" y="2383"/>
                  </a:cubicBezTo>
                  <a:cubicBezTo>
                    <a:pt x="934" y="2354"/>
                    <a:pt x="935" y="2316"/>
                    <a:pt x="954" y="2281"/>
                  </a:cubicBezTo>
                  <a:cubicBezTo>
                    <a:pt x="970" y="2251"/>
                    <a:pt x="983" y="2149"/>
                    <a:pt x="981" y="2055"/>
                  </a:cubicBezTo>
                  <a:cubicBezTo>
                    <a:pt x="980" y="1915"/>
                    <a:pt x="968" y="1877"/>
                    <a:pt x="921" y="1845"/>
                  </a:cubicBezTo>
                  <a:cubicBezTo>
                    <a:pt x="889" y="1824"/>
                    <a:pt x="863" y="1783"/>
                    <a:pt x="863" y="1753"/>
                  </a:cubicBezTo>
                  <a:cubicBezTo>
                    <a:pt x="863" y="1724"/>
                    <a:pt x="852" y="1700"/>
                    <a:pt x="840" y="1700"/>
                  </a:cubicBezTo>
                  <a:cubicBezTo>
                    <a:pt x="827" y="1700"/>
                    <a:pt x="775" y="1618"/>
                    <a:pt x="724" y="1517"/>
                  </a:cubicBezTo>
                  <a:cubicBezTo>
                    <a:pt x="673" y="1416"/>
                    <a:pt x="614" y="1333"/>
                    <a:pt x="592" y="1333"/>
                  </a:cubicBezTo>
                  <a:cubicBezTo>
                    <a:pt x="570" y="1333"/>
                    <a:pt x="553" y="1308"/>
                    <a:pt x="553" y="1277"/>
                  </a:cubicBezTo>
                  <a:cubicBezTo>
                    <a:pt x="553" y="1246"/>
                    <a:pt x="543" y="1221"/>
                    <a:pt x="530" y="1221"/>
                  </a:cubicBezTo>
                  <a:cubicBezTo>
                    <a:pt x="486" y="1221"/>
                    <a:pt x="411" y="1054"/>
                    <a:pt x="411" y="957"/>
                  </a:cubicBezTo>
                  <a:cubicBezTo>
                    <a:pt x="411" y="881"/>
                    <a:pt x="387" y="832"/>
                    <a:pt x="309" y="750"/>
                  </a:cubicBezTo>
                  <a:cubicBezTo>
                    <a:pt x="252" y="689"/>
                    <a:pt x="176" y="562"/>
                    <a:pt x="137" y="459"/>
                  </a:cubicBezTo>
                  <a:cubicBezTo>
                    <a:pt x="99" y="358"/>
                    <a:pt x="55" y="259"/>
                    <a:pt x="39" y="240"/>
                  </a:cubicBezTo>
                  <a:cubicBezTo>
                    <a:pt x="0" y="193"/>
                    <a:pt x="52" y="131"/>
                    <a:pt x="152" y="106"/>
                  </a:cubicBezTo>
                  <a:cubicBezTo>
                    <a:pt x="194" y="96"/>
                    <a:pt x="271" y="67"/>
                    <a:pt x="323" y="42"/>
                  </a:cubicBezTo>
                  <a:cubicBezTo>
                    <a:pt x="412" y="0"/>
                    <a:pt x="420" y="1"/>
                    <a:pt x="447" y="50"/>
                  </a:cubicBezTo>
                  <a:cubicBezTo>
                    <a:pt x="492" y="129"/>
                    <a:pt x="668" y="284"/>
                    <a:pt x="769" y="332"/>
                  </a:cubicBezTo>
                  <a:cubicBezTo>
                    <a:pt x="818" y="355"/>
                    <a:pt x="921" y="424"/>
                    <a:pt x="997" y="484"/>
                  </a:cubicBezTo>
                  <a:cubicBezTo>
                    <a:pt x="1149" y="604"/>
                    <a:pt x="1265" y="669"/>
                    <a:pt x="1427" y="727"/>
                  </a:cubicBezTo>
                  <a:cubicBezTo>
                    <a:pt x="1486" y="747"/>
                    <a:pt x="1583" y="794"/>
                    <a:pt x="1643" y="830"/>
                  </a:cubicBezTo>
                  <a:cubicBezTo>
                    <a:pt x="1703" y="867"/>
                    <a:pt x="1847" y="928"/>
                    <a:pt x="1964" y="965"/>
                  </a:cubicBezTo>
                  <a:cubicBezTo>
                    <a:pt x="2080" y="1003"/>
                    <a:pt x="2220" y="1063"/>
                    <a:pt x="2274" y="1099"/>
                  </a:cubicBezTo>
                  <a:cubicBezTo>
                    <a:pt x="2390" y="1176"/>
                    <a:pt x="2404" y="1177"/>
                    <a:pt x="2514" y="1120"/>
                  </a:cubicBezTo>
                  <a:cubicBezTo>
                    <a:pt x="2560" y="1096"/>
                    <a:pt x="2724" y="1060"/>
                    <a:pt x="2878" y="1040"/>
                  </a:cubicBezTo>
                  <a:cubicBezTo>
                    <a:pt x="3066" y="1015"/>
                    <a:pt x="3168" y="989"/>
                    <a:pt x="3190" y="959"/>
                  </a:cubicBezTo>
                  <a:cubicBezTo>
                    <a:pt x="3208" y="935"/>
                    <a:pt x="3241" y="912"/>
                    <a:pt x="3263" y="908"/>
                  </a:cubicBezTo>
                  <a:cubicBezTo>
                    <a:pt x="3323" y="898"/>
                    <a:pt x="3467" y="940"/>
                    <a:pt x="3517" y="983"/>
                  </a:cubicBezTo>
                  <a:cubicBezTo>
                    <a:pt x="3541" y="1004"/>
                    <a:pt x="3632" y="1052"/>
                    <a:pt x="3719" y="1091"/>
                  </a:cubicBezTo>
                  <a:cubicBezTo>
                    <a:pt x="3807" y="1130"/>
                    <a:pt x="3885" y="1184"/>
                    <a:pt x="3894" y="1212"/>
                  </a:cubicBezTo>
                  <a:cubicBezTo>
                    <a:pt x="3903" y="1240"/>
                    <a:pt x="3908" y="1366"/>
                    <a:pt x="3905" y="1493"/>
                  </a:cubicBezTo>
                  <a:cubicBezTo>
                    <a:pt x="3902" y="1672"/>
                    <a:pt x="3912" y="1740"/>
                    <a:pt x="3952" y="1803"/>
                  </a:cubicBezTo>
                  <a:cubicBezTo>
                    <a:pt x="4022" y="1914"/>
                    <a:pt x="4141" y="2039"/>
                    <a:pt x="4177" y="2040"/>
                  </a:cubicBezTo>
                  <a:cubicBezTo>
                    <a:pt x="4194" y="2040"/>
                    <a:pt x="4261" y="2077"/>
                    <a:pt x="4327" y="2121"/>
                  </a:cubicBezTo>
                  <a:cubicBezTo>
                    <a:pt x="4482" y="2226"/>
                    <a:pt x="4802" y="2306"/>
                    <a:pt x="4970" y="2280"/>
                  </a:cubicBezTo>
                  <a:cubicBezTo>
                    <a:pt x="5083" y="2263"/>
                    <a:pt x="5096" y="2267"/>
                    <a:pt x="5096" y="2316"/>
                  </a:cubicBezTo>
                  <a:cubicBezTo>
                    <a:pt x="5096" y="2377"/>
                    <a:pt x="4919" y="2565"/>
                    <a:pt x="4720" y="2716"/>
                  </a:cubicBezTo>
                  <a:cubicBezTo>
                    <a:pt x="4569" y="2830"/>
                    <a:pt x="4556" y="2865"/>
                    <a:pt x="4619" y="2999"/>
                  </a:cubicBezTo>
                  <a:cubicBezTo>
                    <a:pt x="4735" y="3244"/>
                    <a:pt x="4717" y="3431"/>
                    <a:pt x="4574" y="3478"/>
                  </a:cubicBezTo>
                  <a:cubicBezTo>
                    <a:pt x="4523" y="3495"/>
                    <a:pt x="4474" y="3531"/>
                    <a:pt x="4465" y="3557"/>
                  </a:cubicBezTo>
                  <a:cubicBezTo>
                    <a:pt x="4456" y="3584"/>
                    <a:pt x="4420" y="3650"/>
                    <a:pt x="4387" y="3704"/>
                  </a:cubicBezTo>
                  <a:cubicBezTo>
                    <a:pt x="4338" y="3782"/>
                    <a:pt x="4326" y="3844"/>
                    <a:pt x="4327" y="4000"/>
                  </a:cubicBezTo>
                  <a:cubicBezTo>
                    <a:pt x="4328" y="4108"/>
                    <a:pt x="4342" y="4200"/>
                    <a:pt x="4357" y="4206"/>
                  </a:cubicBezTo>
                  <a:cubicBezTo>
                    <a:pt x="4396" y="4219"/>
                    <a:pt x="4350" y="4403"/>
                    <a:pt x="4290" y="4468"/>
                  </a:cubicBezTo>
                  <a:cubicBezTo>
                    <a:pt x="4263" y="4498"/>
                    <a:pt x="4207" y="4523"/>
                    <a:pt x="4166" y="4523"/>
                  </a:cubicBezTo>
                  <a:cubicBezTo>
                    <a:pt x="4120" y="4523"/>
                    <a:pt x="4061" y="4554"/>
                    <a:pt x="4014" y="4603"/>
                  </a:cubicBezTo>
                  <a:cubicBezTo>
                    <a:pt x="3935" y="4686"/>
                    <a:pt x="3867" y="4869"/>
                    <a:pt x="3897" y="4918"/>
                  </a:cubicBezTo>
                  <a:cubicBezTo>
                    <a:pt x="3907" y="4933"/>
                    <a:pt x="3902" y="4946"/>
                    <a:pt x="3888" y="4946"/>
                  </a:cubicBezTo>
                  <a:cubicBezTo>
                    <a:pt x="3873" y="4946"/>
                    <a:pt x="3853" y="4976"/>
                    <a:pt x="3844" y="5012"/>
                  </a:cubicBezTo>
                  <a:cubicBezTo>
                    <a:pt x="3835" y="5049"/>
                    <a:pt x="3779" y="5111"/>
                    <a:pt x="3719" y="5150"/>
                  </a:cubicBezTo>
                  <a:cubicBezTo>
                    <a:pt x="3614" y="5220"/>
                    <a:pt x="3545" y="5356"/>
                    <a:pt x="3526" y="5533"/>
                  </a:cubicBezTo>
                  <a:cubicBezTo>
                    <a:pt x="3516" y="5624"/>
                    <a:pt x="3423" y="5777"/>
                    <a:pt x="3373" y="5784"/>
                  </a:cubicBezTo>
                  <a:cubicBezTo>
                    <a:pt x="3351" y="5787"/>
                    <a:pt x="3307" y="5779"/>
                    <a:pt x="3276" y="5766"/>
                  </a:cubicBezTo>
                  <a:close/>
                </a:path>
              </a:pathLst>
            </a:custGeom>
            <a:solidFill>
              <a:schemeClr val="accent3">
                <a:lumMod val="60000"/>
                <a:lumOff val="4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5" name="Freeform 14">
              <a:extLst>
                <a:ext uri="{FF2B5EF4-FFF2-40B4-BE49-F238E27FC236}">
                  <a16:creationId xmlns:a16="http://schemas.microsoft.com/office/drawing/2014/main" id="{33C93C8D-ADE3-B9AE-1204-B5FC0C2D115B}"/>
                </a:ext>
              </a:extLst>
            </p:cNvPr>
            <p:cNvSpPr>
              <a:spLocks/>
            </p:cNvSpPr>
            <p:nvPr/>
          </p:nvSpPr>
          <p:spPr bwMode="auto">
            <a:xfrm>
              <a:off x="9622412" y="4376760"/>
              <a:ext cx="336110" cy="325474"/>
            </a:xfrm>
            <a:custGeom>
              <a:avLst/>
              <a:gdLst>
                <a:gd name="T0" fmla="*/ 2245 w 3375"/>
                <a:gd name="T1" fmla="*/ 3184 h 3275"/>
                <a:gd name="T2" fmla="*/ 2032 w 3375"/>
                <a:gd name="T3" fmla="*/ 2935 h 3275"/>
                <a:gd name="T4" fmla="*/ 1791 w 3375"/>
                <a:gd name="T5" fmla="*/ 2701 h 3275"/>
                <a:gd name="T6" fmla="*/ 1598 w 3375"/>
                <a:gd name="T7" fmla="*/ 2582 h 3275"/>
                <a:gd name="T8" fmla="*/ 1517 w 3375"/>
                <a:gd name="T9" fmla="*/ 2459 h 3275"/>
                <a:gd name="T10" fmla="*/ 1468 w 3375"/>
                <a:gd name="T11" fmla="*/ 2226 h 3275"/>
                <a:gd name="T12" fmla="*/ 1445 w 3375"/>
                <a:gd name="T13" fmla="*/ 2060 h 3275"/>
                <a:gd name="T14" fmla="*/ 1226 w 3375"/>
                <a:gd name="T15" fmla="*/ 1567 h 3275"/>
                <a:gd name="T16" fmla="*/ 1142 w 3375"/>
                <a:gd name="T17" fmla="*/ 1353 h 3275"/>
                <a:gd name="T18" fmla="*/ 1101 w 3375"/>
                <a:gd name="T19" fmla="*/ 1275 h 3275"/>
                <a:gd name="T20" fmla="*/ 861 w 3375"/>
                <a:gd name="T21" fmla="*/ 1225 h 3275"/>
                <a:gd name="T22" fmla="*/ 720 w 3375"/>
                <a:gd name="T23" fmla="*/ 1215 h 3275"/>
                <a:gd name="T24" fmla="*/ 602 w 3375"/>
                <a:gd name="T25" fmla="*/ 1176 h 3275"/>
                <a:gd name="T26" fmla="*/ 299 w 3375"/>
                <a:gd name="T27" fmla="*/ 1023 h 3275"/>
                <a:gd name="T28" fmla="*/ 84 w 3375"/>
                <a:gd name="T29" fmla="*/ 886 h 3275"/>
                <a:gd name="T30" fmla="*/ 183 w 3375"/>
                <a:gd name="T31" fmla="*/ 798 h 3275"/>
                <a:gd name="T32" fmla="*/ 283 w 3375"/>
                <a:gd name="T33" fmla="*/ 625 h 3275"/>
                <a:gd name="T34" fmla="*/ 120 w 3375"/>
                <a:gd name="T35" fmla="*/ 472 h 3275"/>
                <a:gd name="T36" fmla="*/ 0 w 3375"/>
                <a:gd name="T37" fmla="*/ 275 h 3275"/>
                <a:gd name="T38" fmla="*/ 83 w 3375"/>
                <a:gd name="T39" fmla="*/ 83 h 3275"/>
                <a:gd name="T40" fmla="*/ 194 w 3375"/>
                <a:gd name="T41" fmla="*/ 0 h 3275"/>
                <a:gd name="T42" fmla="*/ 367 w 3375"/>
                <a:gd name="T43" fmla="*/ 163 h 3275"/>
                <a:gd name="T44" fmla="*/ 538 w 3375"/>
                <a:gd name="T45" fmla="*/ 226 h 3275"/>
                <a:gd name="T46" fmla="*/ 712 w 3375"/>
                <a:gd name="T47" fmla="*/ 282 h 3275"/>
                <a:gd name="T48" fmla="*/ 875 w 3375"/>
                <a:gd name="T49" fmla="*/ 338 h 3275"/>
                <a:gd name="T50" fmla="*/ 1045 w 3375"/>
                <a:gd name="T51" fmla="*/ 229 h 3275"/>
                <a:gd name="T52" fmla="*/ 1159 w 3375"/>
                <a:gd name="T53" fmla="*/ 57 h 3275"/>
                <a:gd name="T54" fmla="*/ 1487 w 3375"/>
                <a:gd name="T55" fmla="*/ 360 h 3275"/>
                <a:gd name="T56" fmla="*/ 2049 w 3375"/>
                <a:gd name="T57" fmla="*/ 847 h 3275"/>
                <a:gd name="T58" fmla="*/ 2282 w 3375"/>
                <a:gd name="T59" fmla="*/ 963 h 3275"/>
                <a:gd name="T60" fmla="*/ 2554 w 3375"/>
                <a:gd name="T61" fmla="*/ 1080 h 3275"/>
                <a:gd name="T62" fmla="*/ 2625 w 3375"/>
                <a:gd name="T63" fmla="*/ 1104 h 3275"/>
                <a:gd name="T64" fmla="*/ 2657 w 3375"/>
                <a:gd name="T65" fmla="*/ 1129 h 3275"/>
                <a:gd name="T66" fmla="*/ 2823 w 3375"/>
                <a:gd name="T67" fmla="*/ 1325 h 3275"/>
                <a:gd name="T68" fmla="*/ 2863 w 3375"/>
                <a:gd name="T69" fmla="*/ 1410 h 3275"/>
                <a:gd name="T70" fmla="*/ 2888 w 3375"/>
                <a:gd name="T71" fmla="*/ 1486 h 3275"/>
                <a:gd name="T72" fmla="*/ 2925 w 3375"/>
                <a:gd name="T73" fmla="*/ 1604 h 3275"/>
                <a:gd name="T74" fmla="*/ 3031 w 3375"/>
                <a:gd name="T75" fmla="*/ 1806 h 3275"/>
                <a:gd name="T76" fmla="*/ 3112 w 3375"/>
                <a:gd name="T77" fmla="*/ 1989 h 3275"/>
                <a:gd name="T78" fmla="*/ 3358 w 3375"/>
                <a:gd name="T79" fmla="*/ 2669 h 3275"/>
                <a:gd name="T80" fmla="*/ 3314 w 3375"/>
                <a:gd name="T81" fmla="*/ 2814 h 3275"/>
                <a:gd name="T82" fmla="*/ 3234 w 3375"/>
                <a:gd name="T83" fmla="*/ 2857 h 3275"/>
                <a:gd name="T84" fmla="*/ 3177 w 3375"/>
                <a:gd name="T85" fmla="*/ 2877 h 3275"/>
                <a:gd name="T86" fmla="*/ 3043 w 3375"/>
                <a:gd name="T87" fmla="*/ 2926 h 3275"/>
                <a:gd name="T88" fmla="*/ 2700 w 3375"/>
                <a:gd name="T89" fmla="*/ 3112 h 3275"/>
                <a:gd name="T90" fmla="*/ 2436 w 3375"/>
                <a:gd name="T91" fmla="*/ 3272 h 3275"/>
                <a:gd name="T92" fmla="*/ 2245 w 3375"/>
                <a:gd name="T93" fmla="*/ 3184 h 3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5" h="3275">
                  <a:moveTo>
                    <a:pt x="2245" y="3184"/>
                  </a:moveTo>
                  <a:cubicBezTo>
                    <a:pt x="2080" y="3084"/>
                    <a:pt x="2035" y="3031"/>
                    <a:pt x="2032" y="2935"/>
                  </a:cubicBezTo>
                  <a:cubicBezTo>
                    <a:pt x="2030" y="2828"/>
                    <a:pt x="1970" y="2770"/>
                    <a:pt x="1791" y="2701"/>
                  </a:cubicBezTo>
                  <a:cubicBezTo>
                    <a:pt x="1702" y="2666"/>
                    <a:pt x="1614" y="2613"/>
                    <a:pt x="1598" y="2582"/>
                  </a:cubicBezTo>
                  <a:cubicBezTo>
                    <a:pt x="1581" y="2552"/>
                    <a:pt x="1544" y="2496"/>
                    <a:pt x="1517" y="2459"/>
                  </a:cubicBezTo>
                  <a:cubicBezTo>
                    <a:pt x="1484" y="2413"/>
                    <a:pt x="1468" y="2339"/>
                    <a:pt x="1468" y="2226"/>
                  </a:cubicBezTo>
                  <a:cubicBezTo>
                    <a:pt x="1468" y="2135"/>
                    <a:pt x="1457" y="2060"/>
                    <a:pt x="1445" y="2060"/>
                  </a:cubicBezTo>
                  <a:cubicBezTo>
                    <a:pt x="1409" y="2060"/>
                    <a:pt x="1274" y="1755"/>
                    <a:pt x="1226" y="1567"/>
                  </a:cubicBezTo>
                  <a:cubicBezTo>
                    <a:pt x="1202" y="1475"/>
                    <a:pt x="1165" y="1378"/>
                    <a:pt x="1142" y="1353"/>
                  </a:cubicBezTo>
                  <a:cubicBezTo>
                    <a:pt x="1119" y="1328"/>
                    <a:pt x="1101" y="1293"/>
                    <a:pt x="1101" y="1275"/>
                  </a:cubicBezTo>
                  <a:cubicBezTo>
                    <a:pt x="1101" y="1232"/>
                    <a:pt x="1000" y="1211"/>
                    <a:pt x="861" y="1225"/>
                  </a:cubicBezTo>
                  <a:cubicBezTo>
                    <a:pt x="799" y="1231"/>
                    <a:pt x="735" y="1226"/>
                    <a:pt x="720" y="1215"/>
                  </a:cubicBezTo>
                  <a:cubicBezTo>
                    <a:pt x="704" y="1203"/>
                    <a:pt x="652" y="1186"/>
                    <a:pt x="602" y="1176"/>
                  </a:cubicBezTo>
                  <a:cubicBezTo>
                    <a:pt x="553" y="1167"/>
                    <a:pt x="417" y="1098"/>
                    <a:pt x="299" y="1023"/>
                  </a:cubicBezTo>
                  <a:lnTo>
                    <a:pt x="84" y="886"/>
                  </a:lnTo>
                  <a:lnTo>
                    <a:pt x="183" y="798"/>
                  </a:lnTo>
                  <a:cubicBezTo>
                    <a:pt x="256" y="734"/>
                    <a:pt x="283" y="687"/>
                    <a:pt x="283" y="625"/>
                  </a:cubicBezTo>
                  <a:cubicBezTo>
                    <a:pt x="283" y="530"/>
                    <a:pt x="192" y="445"/>
                    <a:pt x="120" y="472"/>
                  </a:cubicBezTo>
                  <a:cubicBezTo>
                    <a:pt x="57" y="496"/>
                    <a:pt x="0" y="402"/>
                    <a:pt x="0" y="275"/>
                  </a:cubicBezTo>
                  <a:cubicBezTo>
                    <a:pt x="0" y="191"/>
                    <a:pt x="20" y="145"/>
                    <a:pt x="83" y="83"/>
                  </a:cubicBezTo>
                  <a:cubicBezTo>
                    <a:pt x="128" y="37"/>
                    <a:pt x="178" y="0"/>
                    <a:pt x="194" y="0"/>
                  </a:cubicBezTo>
                  <a:cubicBezTo>
                    <a:pt x="233" y="0"/>
                    <a:pt x="367" y="126"/>
                    <a:pt x="367" y="163"/>
                  </a:cubicBezTo>
                  <a:cubicBezTo>
                    <a:pt x="367" y="200"/>
                    <a:pt x="436" y="226"/>
                    <a:pt x="538" y="226"/>
                  </a:cubicBezTo>
                  <a:cubicBezTo>
                    <a:pt x="583" y="226"/>
                    <a:pt x="661" y="251"/>
                    <a:pt x="712" y="282"/>
                  </a:cubicBezTo>
                  <a:cubicBezTo>
                    <a:pt x="763" y="313"/>
                    <a:pt x="836" y="338"/>
                    <a:pt x="875" y="338"/>
                  </a:cubicBezTo>
                  <a:cubicBezTo>
                    <a:pt x="955" y="337"/>
                    <a:pt x="1045" y="279"/>
                    <a:pt x="1045" y="229"/>
                  </a:cubicBezTo>
                  <a:cubicBezTo>
                    <a:pt x="1045" y="185"/>
                    <a:pt x="1130" y="57"/>
                    <a:pt x="1159" y="57"/>
                  </a:cubicBezTo>
                  <a:cubicBezTo>
                    <a:pt x="1171" y="57"/>
                    <a:pt x="1319" y="193"/>
                    <a:pt x="1487" y="360"/>
                  </a:cubicBezTo>
                  <a:cubicBezTo>
                    <a:pt x="1821" y="692"/>
                    <a:pt x="1999" y="847"/>
                    <a:pt x="2049" y="847"/>
                  </a:cubicBezTo>
                  <a:cubicBezTo>
                    <a:pt x="2067" y="847"/>
                    <a:pt x="2172" y="899"/>
                    <a:pt x="2282" y="963"/>
                  </a:cubicBezTo>
                  <a:cubicBezTo>
                    <a:pt x="2393" y="1027"/>
                    <a:pt x="2515" y="1080"/>
                    <a:pt x="2554" y="1080"/>
                  </a:cubicBezTo>
                  <a:cubicBezTo>
                    <a:pt x="2593" y="1080"/>
                    <a:pt x="2625" y="1091"/>
                    <a:pt x="2625" y="1104"/>
                  </a:cubicBezTo>
                  <a:cubicBezTo>
                    <a:pt x="2625" y="1118"/>
                    <a:pt x="2639" y="1129"/>
                    <a:pt x="2657" y="1129"/>
                  </a:cubicBezTo>
                  <a:cubicBezTo>
                    <a:pt x="2706" y="1129"/>
                    <a:pt x="2823" y="1266"/>
                    <a:pt x="2823" y="1325"/>
                  </a:cubicBezTo>
                  <a:cubicBezTo>
                    <a:pt x="2823" y="1353"/>
                    <a:pt x="2841" y="1391"/>
                    <a:pt x="2863" y="1410"/>
                  </a:cubicBezTo>
                  <a:cubicBezTo>
                    <a:pt x="2886" y="1428"/>
                    <a:pt x="2897" y="1463"/>
                    <a:pt x="2888" y="1486"/>
                  </a:cubicBezTo>
                  <a:cubicBezTo>
                    <a:pt x="2879" y="1509"/>
                    <a:pt x="2896" y="1562"/>
                    <a:pt x="2925" y="1604"/>
                  </a:cubicBezTo>
                  <a:cubicBezTo>
                    <a:pt x="2955" y="1645"/>
                    <a:pt x="3003" y="1736"/>
                    <a:pt x="3031" y="1806"/>
                  </a:cubicBezTo>
                  <a:cubicBezTo>
                    <a:pt x="3059" y="1876"/>
                    <a:pt x="3096" y="1958"/>
                    <a:pt x="3112" y="1989"/>
                  </a:cubicBezTo>
                  <a:cubicBezTo>
                    <a:pt x="3152" y="2064"/>
                    <a:pt x="3332" y="2562"/>
                    <a:pt x="3358" y="2669"/>
                  </a:cubicBezTo>
                  <a:cubicBezTo>
                    <a:pt x="3375" y="2740"/>
                    <a:pt x="3367" y="2767"/>
                    <a:pt x="3314" y="2814"/>
                  </a:cubicBezTo>
                  <a:cubicBezTo>
                    <a:pt x="3278" y="2846"/>
                    <a:pt x="3242" y="2865"/>
                    <a:pt x="3234" y="2857"/>
                  </a:cubicBezTo>
                  <a:cubicBezTo>
                    <a:pt x="3226" y="2849"/>
                    <a:pt x="3200" y="2858"/>
                    <a:pt x="3177" y="2877"/>
                  </a:cubicBezTo>
                  <a:cubicBezTo>
                    <a:pt x="3155" y="2896"/>
                    <a:pt x="3094" y="2918"/>
                    <a:pt x="3043" y="2926"/>
                  </a:cubicBezTo>
                  <a:cubicBezTo>
                    <a:pt x="2901" y="2948"/>
                    <a:pt x="2768" y="3020"/>
                    <a:pt x="2700" y="3112"/>
                  </a:cubicBezTo>
                  <a:cubicBezTo>
                    <a:pt x="2633" y="3203"/>
                    <a:pt x="2514" y="3275"/>
                    <a:pt x="2436" y="3272"/>
                  </a:cubicBezTo>
                  <a:cubicBezTo>
                    <a:pt x="2408" y="3270"/>
                    <a:pt x="2322" y="3231"/>
                    <a:pt x="2245" y="3184"/>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6" name="Freeform 15">
              <a:extLst>
                <a:ext uri="{FF2B5EF4-FFF2-40B4-BE49-F238E27FC236}">
                  <a16:creationId xmlns:a16="http://schemas.microsoft.com/office/drawing/2014/main" id="{62ABF7B1-8006-9439-20DD-6AFD017053C6}"/>
                </a:ext>
              </a:extLst>
            </p:cNvPr>
            <p:cNvSpPr>
              <a:spLocks/>
            </p:cNvSpPr>
            <p:nvPr/>
          </p:nvSpPr>
          <p:spPr bwMode="auto">
            <a:xfrm>
              <a:off x="9562848" y="4478981"/>
              <a:ext cx="251019" cy="306329"/>
            </a:xfrm>
            <a:custGeom>
              <a:avLst/>
              <a:gdLst>
                <a:gd name="T0" fmla="*/ 1127 w 2524"/>
                <a:gd name="T1" fmla="*/ 2973 h 3086"/>
                <a:gd name="T2" fmla="*/ 984 w 2524"/>
                <a:gd name="T3" fmla="*/ 2875 h 3086"/>
                <a:gd name="T4" fmla="*/ 702 w 2524"/>
                <a:gd name="T5" fmla="*/ 2587 h 3086"/>
                <a:gd name="T6" fmla="*/ 323 w 2524"/>
                <a:gd name="T7" fmla="*/ 2322 h 3086"/>
                <a:gd name="T8" fmla="*/ 160 w 2524"/>
                <a:gd name="T9" fmla="*/ 2285 h 3086"/>
                <a:gd name="T10" fmla="*/ 25 w 2524"/>
                <a:gd name="T11" fmla="*/ 1863 h 3086"/>
                <a:gd name="T12" fmla="*/ 67 w 2524"/>
                <a:gd name="T13" fmla="*/ 1364 h 3086"/>
                <a:gd name="T14" fmla="*/ 293 w 2524"/>
                <a:gd name="T15" fmla="*/ 839 h 3086"/>
                <a:gd name="T16" fmla="*/ 439 w 2524"/>
                <a:gd name="T17" fmla="*/ 606 h 3086"/>
                <a:gd name="T18" fmla="*/ 392 w 2524"/>
                <a:gd name="T19" fmla="*/ 461 h 3086"/>
                <a:gd name="T20" fmla="*/ 327 w 2524"/>
                <a:gd name="T21" fmla="*/ 281 h 3086"/>
                <a:gd name="T22" fmla="*/ 337 w 2524"/>
                <a:gd name="T23" fmla="*/ 175 h 3086"/>
                <a:gd name="T24" fmla="*/ 423 w 2524"/>
                <a:gd name="T25" fmla="*/ 136 h 3086"/>
                <a:gd name="T26" fmla="*/ 506 w 2524"/>
                <a:gd name="T27" fmla="*/ 80 h 3086"/>
                <a:gd name="T28" fmla="*/ 906 w 2524"/>
                <a:gd name="T29" fmla="*/ 104 h 3086"/>
                <a:gd name="T30" fmla="*/ 1268 w 2524"/>
                <a:gd name="T31" fmla="*/ 250 h 3086"/>
                <a:gd name="T32" fmla="*/ 1547 w 2524"/>
                <a:gd name="T33" fmla="*/ 343 h 3086"/>
                <a:gd name="T34" fmla="*/ 1734 w 2524"/>
                <a:gd name="T35" fmla="*/ 648 h 3086"/>
                <a:gd name="T36" fmla="*/ 1817 w 2524"/>
                <a:gd name="T37" fmla="*/ 909 h 3086"/>
                <a:gd name="T38" fmla="*/ 1955 w 2524"/>
                <a:gd name="T39" fmla="*/ 1319 h 3086"/>
                <a:gd name="T40" fmla="*/ 2069 w 2524"/>
                <a:gd name="T41" fmla="*/ 1655 h 3086"/>
                <a:gd name="T42" fmla="*/ 2301 w 2524"/>
                <a:gd name="T43" fmla="*/ 1765 h 3086"/>
                <a:gd name="T44" fmla="*/ 2317 w 2524"/>
                <a:gd name="T45" fmla="*/ 1766 h 3086"/>
                <a:gd name="T46" fmla="*/ 2381 w 2524"/>
                <a:gd name="T47" fmla="*/ 1801 h 3086"/>
                <a:gd name="T48" fmla="*/ 2524 w 2524"/>
                <a:gd name="T49" fmla="*/ 1968 h 3086"/>
                <a:gd name="T50" fmla="*/ 2471 w 2524"/>
                <a:gd name="T51" fmla="*/ 2107 h 3086"/>
                <a:gd name="T52" fmla="*/ 2400 w 2524"/>
                <a:gd name="T53" fmla="*/ 2244 h 3086"/>
                <a:gd name="T54" fmla="*/ 2126 w 2524"/>
                <a:gd name="T55" fmla="*/ 2431 h 3086"/>
                <a:gd name="T56" fmla="*/ 1945 w 2524"/>
                <a:gd name="T57" fmla="*/ 2551 h 3086"/>
                <a:gd name="T58" fmla="*/ 1728 w 2524"/>
                <a:gd name="T59" fmla="*/ 2722 h 3086"/>
                <a:gd name="T60" fmla="*/ 1321 w 2524"/>
                <a:gd name="T61" fmla="*/ 3028 h 3086"/>
                <a:gd name="T62" fmla="*/ 1127 w 2524"/>
                <a:gd name="T63" fmla="*/ 2973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4" h="3086">
                  <a:moveTo>
                    <a:pt x="1127" y="2973"/>
                  </a:moveTo>
                  <a:cubicBezTo>
                    <a:pt x="1065" y="2920"/>
                    <a:pt x="1001" y="2875"/>
                    <a:pt x="984" y="2875"/>
                  </a:cubicBezTo>
                  <a:cubicBezTo>
                    <a:pt x="941" y="2873"/>
                    <a:pt x="749" y="2677"/>
                    <a:pt x="702" y="2587"/>
                  </a:cubicBezTo>
                  <a:cubicBezTo>
                    <a:pt x="639" y="2466"/>
                    <a:pt x="445" y="2330"/>
                    <a:pt x="323" y="2322"/>
                  </a:cubicBezTo>
                  <a:cubicBezTo>
                    <a:pt x="264" y="2317"/>
                    <a:pt x="190" y="2301"/>
                    <a:pt x="160" y="2285"/>
                  </a:cubicBezTo>
                  <a:cubicBezTo>
                    <a:pt x="90" y="2247"/>
                    <a:pt x="0" y="1966"/>
                    <a:pt x="25" y="1863"/>
                  </a:cubicBezTo>
                  <a:cubicBezTo>
                    <a:pt x="77" y="1650"/>
                    <a:pt x="88" y="1518"/>
                    <a:pt x="67" y="1364"/>
                  </a:cubicBezTo>
                  <a:cubicBezTo>
                    <a:pt x="29" y="1096"/>
                    <a:pt x="91" y="953"/>
                    <a:pt x="293" y="839"/>
                  </a:cubicBezTo>
                  <a:cubicBezTo>
                    <a:pt x="411" y="773"/>
                    <a:pt x="483" y="659"/>
                    <a:pt x="439" y="606"/>
                  </a:cubicBezTo>
                  <a:cubicBezTo>
                    <a:pt x="425" y="588"/>
                    <a:pt x="403" y="523"/>
                    <a:pt x="392" y="461"/>
                  </a:cubicBezTo>
                  <a:cubicBezTo>
                    <a:pt x="380" y="399"/>
                    <a:pt x="351" y="318"/>
                    <a:pt x="327" y="281"/>
                  </a:cubicBezTo>
                  <a:cubicBezTo>
                    <a:pt x="287" y="219"/>
                    <a:pt x="288" y="211"/>
                    <a:pt x="337" y="175"/>
                  </a:cubicBezTo>
                  <a:cubicBezTo>
                    <a:pt x="366" y="154"/>
                    <a:pt x="405" y="136"/>
                    <a:pt x="423" y="136"/>
                  </a:cubicBezTo>
                  <a:cubicBezTo>
                    <a:pt x="441" y="136"/>
                    <a:pt x="478" y="111"/>
                    <a:pt x="506" y="80"/>
                  </a:cubicBezTo>
                  <a:cubicBezTo>
                    <a:pt x="578" y="0"/>
                    <a:pt x="710" y="8"/>
                    <a:pt x="906" y="104"/>
                  </a:cubicBezTo>
                  <a:cubicBezTo>
                    <a:pt x="996" y="148"/>
                    <a:pt x="1160" y="214"/>
                    <a:pt x="1268" y="250"/>
                  </a:cubicBezTo>
                  <a:cubicBezTo>
                    <a:pt x="1377" y="285"/>
                    <a:pt x="1502" y="327"/>
                    <a:pt x="1547" y="343"/>
                  </a:cubicBezTo>
                  <a:cubicBezTo>
                    <a:pt x="1650" y="379"/>
                    <a:pt x="1734" y="516"/>
                    <a:pt x="1734" y="648"/>
                  </a:cubicBezTo>
                  <a:cubicBezTo>
                    <a:pt x="1734" y="708"/>
                    <a:pt x="1769" y="818"/>
                    <a:pt x="1817" y="909"/>
                  </a:cubicBezTo>
                  <a:cubicBezTo>
                    <a:pt x="1863" y="996"/>
                    <a:pt x="1925" y="1181"/>
                    <a:pt x="1955" y="1319"/>
                  </a:cubicBezTo>
                  <a:cubicBezTo>
                    <a:pt x="1985" y="1458"/>
                    <a:pt x="2036" y="1609"/>
                    <a:pt x="2069" y="1655"/>
                  </a:cubicBezTo>
                  <a:cubicBezTo>
                    <a:pt x="2135" y="1747"/>
                    <a:pt x="2297" y="1824"/>
                    <a:pt x="2301" y="1765"/>
                  </a:cubicBezTo>
                  <a:cubicBezTo>
                    <a:pt x="2302" y="1740"/>
                    <a:pt x="2307" y="1740"/>
                    <a:pt x="2317" y="1766"/>
                  </a:cubicBezTo>
                  <a:cubicBezTo>
                    <a:pt x="2325" y="1785"/>
                    <a:pt x="2354" y="1801"/>
                    <a:pt x="2381" y="1801"/>
                  </a:cubicBezTo>
                  <a:cubicBezTo>
                    <a:pt x="2448" y="1801"/>
                    <a:pt x="2524" y="1890"/>
                    <a:pt x="2524" y="1968"/>
                  </a:cubicBezTo>
                  <a:cubicBezTo>
                    <a:pt x="2524" y="2004"/>
                    <a:pt x="2500" y="2066"/>
                    <a:pt x="2471" y="2107"/>
                  </a:cubicBezTo>
                  <a:cubicBezTo>
                    <a:pt x="2442" y="2149"/>
                    <a:pt x="2410" y="2210"/>
                    <a:pt x="2400" y="2244"/>
                  </a:cubicBezTo>
                  <a:cubicBezTo>
                    <a:pt x="2379" y="2309"/>
                    <a:pt x="2245" y="2401"/>
                    <a:pt x="2126" y="2431"/>
                  </a:cubicBezTo>
                  <a:cubicBezTo>
                    <a:pt x="2086" y="2441"/>
                    <a:pt x="2005" y="2495"/>
                    <a:pt x="1945" y="2551"/>
                  </a:cubicBezTo>
                  <a:cubicBezTo>
                    <a:pt x="1886" y="2608"/>
                    <a:pt x="1788" y="2685"/>
                    <a:pt x="1728" y="2722"/>
                  </a:cubicBezTo>
                  <a:cubicBezTo>
                    <a:pt x="1601" y="2802"/>
                    <a:pt x="1383" y="2966"/>
                    <a:pt x="1321" y="3028"/>
                  </a:cubicBezTo>
                  <a:cubicBezTo>
                    <a:pt x="1263" y="3086"/>
                    <a:pt x="1256" y="3085"/>
                    <a:pt x="1127" y="2973"/>
                  </a:cubicBezTo>
                  <a:close/>
                </a:path>
              </a:pathLst>
            </a:custGeom>
            <a:solidFill>
              <a:schemeClr val="bg1">
                <a:lumMod val="85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7" name="Freeform 16">
              <a:extLst>
                <a:ext uri="{FF2B5EF4-FFF2-40B4-BE49-F238E27FC236}">
                  <a16:creationId xmlns:a16="http://schemas.microsoft.com/office/drawing/2014/main" id="{4D81C76D-6181-9BAB-512F-2B68E724992A}"/>
                </a:ext>
              </a:extLst>
            </p:cNvPr>
            <p:cNvSpPr>
              <a:spLocks/>
            </p:cNvSpPr>
            <p:nvPr/>
          </p:nvSpPr>
          <p:spPr bwMode="auto">
            <a:xfrm>
              <a:off x="9477328" y="4671002"/>
              <a:ext cx="497784" cy="448148"/>
            </a:xfrm>
            <a:custGeom>
              <a:avLst/>
              <a:gdLst>
                <a:gd name="T0" fmla="*/ 4403 w 5004"/>
                <a:gd name="T1" fmla="*/ 4446 h 4506"/>
                <a:gd name="T2" fmla="*/ 4156 w 5004"/>
                <a:gd name="T3" fmla="*/ 4410 h 4506"/>
                <a:gd name="T4" fmla="*/ 3912 w 5004"/>
                <a:gd name="T5" fmla="*/ 4353 h 4506"/>
                <a:gd name="T6" fmla="*/ 3652 w 5004"/>
                <a:gd name="T7" fmla="*/ 4262 h 4506"/>
                <a:gd name="T8" fmla="*/ 3513 w 5004"/>
                <a:gd name="T9" fmla="*/ 4219 h 4506"/>
                <a:gd name="T10" fmla="*/ 3184 w 5004"/>
                <a:gd name="T11" fmla="*/ 4208 h 4506"/>
                <a:gd name="T12" fmla="*/ 2756 w 5004"/>
                <a:gd name="T13" fmla="*/ 4026 h 4506"/>
                <a:gd name="T14" fmla="*/ 2482 w 5004"/>
                <a:gd name="T15" fmla="*/ 3840 h 4506"/>
                <a:gd name="T16" fmla="*/ 1897 w 5004"/>
                <a:gd name="T17" fmla="*/ 3400 h 4506"/>
                <a:gd name="T18" fmla="*/ 1580 w 5004"/>
                <a:gd name="T19" fmla="*/ 3069 h 4506"/>
                <a:gd name="T20" fmla="*/ 1394 w 5004"/>
                <a:gd name="T21" fmla="*/ 2858 h 4506"/>
                <a:gd name="T22" fmla="*/ 967 w 5004"/>
                <a:gd name="T23" fmla="*/ 2352 h 4506"/>
                <a:gd name="T24" fmla="*/ 635 w 5004"/>
                <a:gd name="T25" fmla="*/ 2072 h 4506"/>
                <a:gd name="T26" fmla="*/ 479 w 5004"/>
                <a:gd name="T27" fmla="*/ 1939 h 4506"/>
                <a:gd name="T28" fmla="*/ 362 w 5004"/>
                <a:gd name="T29" fmla="*/ 1780 h 4506"/>
                <a:gd name="T30" fmla="*/ 82 w 5004"/>
                <a:gd name="T31" fmla="*/ 1414 h 4506"/>
                <a:gd name="T32" fmla="*/ 25 w 5004"/>
                <a:gd name="T33" fmla="*/ 1312 h 4506"/>
                <a:gd name="T34" fmla="*/ 39 w 5004"/>
                <a:gd name="T35" fmla="*/ 1173 h 4506"/>
                <a:gd name="T36" fmla="*/ 103 w 5004"/>
                <a:gd name="T37" fmla="*/ 931 h 4506"/>
                <a:gd name="T38" fmla="*/ 257 w 5004"/>
                <a:gd name="T39" fmla="*/ 655 h 4506"/>
                <a:gd name="T40" fmla="*/ 452 w 5004"/>
                <a:gd name="T41" fmla="*/ 281 h 4506"/>
                <a:gd name="T42" fmla="*/ 570 w 5004"/>
                <a:gd name="T43" fmla="*/ 69 h 4506"/>
                <a:gd name="T44" fmla="*/ 791 w 5004"/>
                <a:gd name="T45" fmla="*/ 245 h 4506"/>
                <a:gd name="T46" fmla="*/ 1130 w 5004"/>
                <a:gd name="T47" fmla="*/ 508 h 4506"/>
                <a:gd name="T48" fmla="*/ 1442 w 5004"/>
                <a:gd name="T49" fmla="*/ 722 h 4506"/>
                <a:gd name="T50" fmla="*/ 1807 w 5004"/>
                <a:gd name="T51" fmla="*/ 1089 h 4506"/>
                <a:gd name="T52" fmla="*/ 1982 w 5004"/>
                <a:gd name="T53" fmla="*/ 1224 h 4506"/>
                <a:gd name="T54" fmla="*/ 2357 w 5004"/>
                <a:gd name="T55" fmla="*/ 1100 h 4506"/>
                <a:gd name="T56" fmla="*/ 2627 w 5004"/>
                <a:gd name="T57" fmla="*/ 890 h 4506"/>
                <a:gd name="T58" fmla="*/ 2821 w 5004"/>
                <a:gd name="T59" fmla="*/ 752 h 4506"/>
                <a:gd name="T60" fmla="*/ 2952 w 5004"/>
                <a:gd name="T61" fmla="*/ 665 h 4506"/>
                <a:gd name="T62" fmla="*/ 3359 w 5004"/>
                <a:gd name="T63" fmla="*/ 332 h 4506"/>
                <a:gd name="T64" fmla="*/ 3561 w 5004"/>
                <a:gd name="T65" fmla="*/ 336 h 4506"/>
                <a:gd name="T66" fmla="*/ 3693 w 5004"/>
                <a:gd name="T67" fmla="*/ 495 h 4506"/>
                <a:gd name="T68" fmla="*/ 3470 w 5004"/>
                <a:gd name="T69" fmla="*/ 665 h 4506"/>
                <a:gd name="T70" fmla="*/ 3311 w 5004"/>
                <a:gd name="T71" fmla="*/ 701 h 4506"/>
                <a:gd name="T72" fmla="*/ 3176 w 5004"/>
                <a:gd name="T73" fmla="*/ 1230 h 4506"/>
                <a:gd name="T74" fmla="*/ 3323 w 5004"/>
                <a:gd name="T75" fmla="*/ 1589 h 4506"/>
                <a:gd name="T76" fmla="*/ 3450 w 5004"/>
                <a:gd name="T77" fmla="*/ 1805 h 4506"/>
                <a:gd name="T78" fmla="*/ 3289 w 5004"/>
                <a:gd name="T79" fmla="*/ 1837 h 4506"/>
                <a:gd name="T80" fmla="*/ 3112 w 5004"/>
                <a:gd name="T81" fmla="*/ 1886 h 4506"/>
                <a:gd name="T82" fmla="*/ 3302 w 5004"/>
                <a:gd name="T83" fmla="*/ 2453 h 4506"/>
                <a:gd name="T84" fmla="*/ 3485 w 5004"/>
                <a:gd name="T85" fmla="*/ 2544 h 4506"/>
                <a:gd name="T86" fmla="*/ 3657 w 5004"/>
                <a:gd name="T87" fmla="*/ 2672 h 4506"/>
                <a:gd name="T88" fmla="*/ 3751 w 5004"/>
                <a:gd name="T89" fmla="*/ 2782 h 4506"/>
                <a:gd name="T90" fmla="*/ 3887 w 5004"/>
                <a:gd name="T91" fmla="*/ 2889 h 4506"/>
                <a:gd name="T92" fmla="*/ 4426 w 5004"/>
                <a:gd name="T93" fmla="*/ 3105 h 4506"/>
                <a:gd name="T94" fmla="*/ 4863 w 5004"/>
                <a:gd name="T95" fmla="*/ 3268 h 4506"/>
                <a:gd name="T96" fmla="*/ 4987 w 5004"/>
                <a:gd name="T97" fmla="*/ 3605 h 4506"/>
                <a:gd name="T98" fmla="*/ 5004 w 5004"/>
                <a:gd name="T99" fmla="*/ 3849 h 4506"/>
                <a:gd name="T100" fmla="*/ 4848 w 5004"/>
                <a:gd name="T101" fmla="*/ 3953 h 4506"/>
                <a:gd name="T102" fmla="*/ 4658 w 5004"/>
                <a:gd name="T103" fmla="*/ 4287 h 4506"/>
                <a:gd name="T104" fmla="*/ 4579 w 5004"/>
                <a:gd name="T105" fmla="*/ 4501 h 4506"/>
                <a:gd name="T106" fmla="*/ 4403 w 5004"/>
                <a:gd name="T107" fmla="*/ 4446 h 4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04" h="4506">
                  <a:moveTo>
                    <a:pt x="4403" y="4446"/>
                  </a:moveTo>
                  <a:cubicBezTo>
                    <a:pt x="4312" y="4416"/>
                    <a:pt x="4210" y="4401"/>
                    <a:pt x="4156" y="4410"/>
                  </a:cubicBezTo>
                  <a:cubicBezTo>
                    <a:pt x="4092" y="4421"/>
                    <a:pt x="4019" y="4404"/>
                    <a:pt x="3912" y="4353"/>
                  </a:cubicBezTo>
                  <a:cubicBezTo>
                    <a:pt x="3829" y="4314"/>
                    <a:pt x="3712" y="4273"/>
                    <a:pt x="3652" y="4262"/>
                  </a:cubicBezTo>
                  <a:cubicBezTo>
                    <a:pt x="3592" y="4251"/>
                    <a:pt x="3529" y="4232"/>
                    <a:pt x="3513" y="4219"/>
                  </a:cubicBezTo>
                  <a:cubicBezTo>
                    <a:pt x="3474" y="4189"/>
                    <a:pt x="3315" y="4183"/>
                    <a:pt x="3184" y="4208"/>
                  </a:cubicBezTo>
                  <a:cubicBezTo>
                    <a:pt x="3030" y="4238"/>
                    <a:pt x="2970" y="4212"/>
                    <a:pt x="2756" y="4026"/>
                  </a:cubicBezTo>
                  <a:cubicBezTo>
                    <a:pt x="2650" y="3933"/>
                    <a:pt x="2526" y="3850"/>
                    <a:pt x="2482" y="3840"/>
                  </a:cubicBezTo>
                  <a:cubicBezTo>
                    <a:pt x="2336" y="3808"/>
                    <a:pt x="2076" y="3613"/>
                    <a:pt x="1897" y="3400"/>
                  </a:cubicBezTo>
                  <a:cubicBezTo>
                    <a:pt x="1800" y="3285"/>
                    <a:pt x="1657" y="3136"/>
                    <a:pt x="1580" y="3069"/>
                  </a:cubicBezTo>
                  <a:cubicBezTo>
                    <a:pt x="1503" y="3002"/>
                    <a:pt x="1419" y="2908"/>
                    <a:pt x="1394" y="2858"/>
                  </a:cubicBezTo>
                  <a:cubicBezTo>
                    <a:pt x="1331" y="2735"/>
                    <a:pt x="1250" y="2640"/>
                    <a:pt x="967" y="2352"/>
                  </a:cubicBezTo>
                  <a:cubicBezTo>
                    <a:pt x="833" y="2216"/>
                    <a:pt x="684" y="2090"/>
                    <a:pt x="635" y="2072"/>
                  </a:cubicBezTo>
                  <a:cubicBezTo>
                    <a:pt x="587" y="2055"/>
                    <a:pt x="516" y="1995"/>
                    <a:pt x="479" y="1939"/>
                  </a:cubicBezTo>
                  <a:cubicBezTo>
                    <a:pt x="442" y="1883"/>
                    <a:pt x="389" y="1811"/>
                    <a:pt x="362" y="1780"/>
                  </a:cubicBezTo>
                  <a:cubicBezTo>
                    <a:pt x="220" y="1616"/>
                    <a:pt x="105" y="1465"/>
                    <a:pt x="82" y="1414"/>
                  </a:cubicBezTo>
                  <a:cubicBezTo>
                    <a:pt x="69" y="1383"/>
                    <a:pt x="43" y="1337"/>
                    <a:pt x="25" y="1312"/>
                  </a:cubicBezTo>
                  <a:cubicBezTo>
                    <a:pt x="0" y="1277"/>
                    <a:pt x="3" y="1245"/>
                    <a:pt x="39" y="1173"/>
                  </a:cubicBezTo>
                  <a:cubicBezTo>
                    <a:pt x="65" y="1121"/>
                    <a:pt x="94" y="1012"/>
                    <a:pt x="103" y="931"/>
                  </a:cubicBezTo>
                  <a:cubicBezTo>
                    <a:pt x="119" y="801"/>
                    <a:pt x="137" y="768"/>
                    <a:pt x="257" y="655"/>
                  </a:cubicBezTo>
                  <a:cubicBezTo>
                    <a:pt x="378" y="540"/>
                    <a:pt x="452" y="400"/>
                    <a:pt x="452" y="281"/>
                  </a:cubicBezTo>
                  <a:cubicBezTo>
                    <a:pt x="452" y="232"/>
                    <a:pt x="529" y="95"/>
                    <a:pt x="570" y="69"/>
                  </a:cubicBezTo>
                  <a:cubicBezTo>
                    <a:pt x="679" y="0"/>
                    <a:pt x="791" y="89"/>
                    <a:pt x="791" y="245"/>
                  </a:cubicBezTo>
                  <a:cubicBezTo>
                    <a:pt x="791" y="386"/>
                    <a:pt x="905" y="474"/>
                    <a:pt x="1130" y="508"/>
                  </a:cubicBezTo>
                  <a:cubicBezTo>
                    <a:pt x="1272" y="529"/>
                    <a:pt x="1344" y="578"/>
                    <a:pt x="1442" y="722"/>
                  </a:cubicBezTo>
                  <a:cubicBezTo>
                    <a:pt x="1532" y="853"/>
                    <a:pt x="1685" y="1008"/>
                    <a:pt x="1807" y="1089"/>
                  </a:cubicBezTo>
                  <a:cubicBezTo>
                    <a:pt x="1861" y="1125"/>
                    <a:pt x="1940" y="1186"/>
                    <a:pt x="1982" y="1224"/>
                  </a:cubicBezTo>
                  <a:cubicBezTo>
                    <a:pt x="2084" y="1317"/>
                    <a:pt x="2149" y="1296"/>
                    <a:pt x="2357" y="1100"/>
                  </a:cubicBezTo>
                  <a:cubicBezTo>
                    <a:pt x="2450" y="1013"/>
                    <a:pt x="2572" y="919"/>
                    <a:pt x="2627" y="890"/>
                  </a:cubicBezTo>
                  <a:cubicBezTo>
                    <a:pt x="2683" y="862"/>
                    <a:pt x="2770" y="800"/>
                    <a:pt x="2821" y="752"/>
                  </a:cubicBezTo>
                  <a:cubicBezTo>
                    <a:pt x="2872" y="704"/>
                    <a:pt x="2931" y="665"/>
                    <a:pt x="2952" y="665"/>
                  </a:cubicBezTo>
                  <a:cubicBezTo>
                    <a:pt x="3052" y="665"/>
                    <a:pt x="3359" y="414"/>
                    <a:pt x="3359" y="332"/>
                  </a:cubicBezTo>
                  <a:cubicBezTo>
                    <a:pt x="3359" y="275"/>
                    <a:pt x="3443" y="276"/>
                    <a:pt x="3561" y="336"/>
                  </a:cubicBezTo>
                  <a:cubicBezTo>
                    <a:pt x="3666" y="388"/>
                    <a:pt x="3685" y="412"/>
                    <a:pt x="3693" y="495"/>
                  </a:cubicBezTo>
                  <a:cubicBezTo>
                    <a:pt x="3705" y="620"/>
                    <a:pt x="3645" y="665"/>
                    <a:pt x="3470" y="665"/>
                  </a:cubicBezTo>
                  <a:cubicBezTo>
                    <a:pt x="3397" y="665"/>
                    <a:pt x="3326" y="681"/>
                    <a:pt x="3311" y="701"/>
                  </a:cubicBezTo>
                  <a:cubicBezTo>
                    <a:pt x="3254" y="774"/>
                    <a:pt x="3176" y="1081"/>
                    <a:pt x="3176" y="1230"/>
                  </a:cubicBezTo>
                  <a:cubicBezTo>
                    <a:pt x="3176" y="1372"/>
                    <a:pt x="3188" y="1402"/>
                    <a:pt x="3323" y="1589"/>
                  </a:cubicBezTo>
                  <a:cubicBezTo>
                    <a:pt x="3404" y="1701"/>
                    <a:pt x="3461" y="1798"/>
                    <a:pt x="3450" y="1805"/>
                  </a:cubicBezTo>
                  <a:cubicBezTo>
                    <a:pt x="3439" y="1811"/>
                    <a:pt x="3366" y="1826"/>
                    <a:pt x="3289" y="1837"/>
                  </a:cubicBezTo>
                  <a:cubicBezTo>
                    <a:pt x="3211" y="1849"/>
                    <a:pt x="3132" y="1871"/>
                    <a:pt x="3112" y="1886"/>
                  </a:cubicBezTo>
                  <a:cubicBezTo>
                    <a:pt x="3016" y="1963"/>
                    <a:pt x="3132" y="2310"/>
                    <a:pt x="3302" y="2453"/>
                  </a:cubicBezTo>
                  <a:cubicBezTo>
                    <a:pt x="3350" y="2493"/>
                    <a:pt x="3432" y="2534"/>
                    <a:pt x="3485" y="2544"/>
                  </a:cubicBezTo>
                  <a:cubicBezTo>
                    <a:pt x="3554" y="2557"/>
                    <a:pt x="3603" y="2593"/>
                    <a:pt x="3657" y="2672"/>
                  </a:cubicBezTo>
                  <a:cubicBezTo>
                    <a:pt x="3699" y="2733"/>
                    <a:pt x="3742" y="2782"/>
                    <a:pt x="3751" y="2782"/>
                  </a:cubicBezTo>
                  <a:cubicBezTo>
                    <a:pt x="3761" y="2783"/>
                    <a:pt x="3822" y="2831"/>
                    <a:pt x="3887" y="2889"/>
                  </a:cubicBezTo>
                  <a:cubicBezTo>
                    <a:pt x="4085" y="3068"/>
                    <a:pt x="4232" y="3127"/>
                    <a:pt x="4426" y="3105"/>
                  </a:cubicBezTo>
                  <a:cubicBezTo>
                    <a:pt x="4612" y="3084"/>
                    <a:pt x="4681" y="3110"/>
                    <a:pt x="4863" y="3268"/>
                  </a:cubicBezTo>
                  <a:cubicBezTo>
                    <a:pt x="4968" y="3359"/>
                    <a:pt x="4971" y="3365"/>
                    <a:pt x="4987" y="3605"/>
                  </a:cubicBezTo>
                  <a:lnTo>
                    <a:pt x="5004" y="3849"/>
                  </a:lnTo>
                  <a:lnTo>
                    <a:pt x="4848" y="3953"/>
                  </a:lnTo>
                  <a:cubicBezTo>
                    <a:pt x="4685" y="4061"/>
                    <a:pt x="4658" y="4107"/>
                    <a:pt x="4658" y="4287"/>
                  </a:cubicBezTo>
                  <a:cubicBezTo>
                    <a:pt x="4657" y="4395"/>
                    <a:pt x="4616" y="4506"/>
                    <a:pt x="4579" y="4501"/>
                  </a:cubicBezTo>
                  <a:cubicBezTo>
                    <a:pt x="4568" y="4499"/>
                    <a:pt x="4489" y="4475"/>
                    <a:pt x="4403" y="4446"/>
                  </a:cubicBezTo>
                  <a:close/>
                </a:path>
              </a:pathLst>
            </a:custGeom>
            <a:solidFill>
              <a:schemeClr val="accent3">
                <a:lumMod val="75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8" name="Freeform 17">
              <a:extLst>
                <a:ext uri="{FF2B5EF4-FFF2-40B4-BE49-F238E27FC236}">
                  <a16:creationId xmlns:a16="http://schemas.microsoft.com/office/drawing/2014/main" id="{FF6A87D2-44E7-C46D-9CF6-EA3614D20C7B}"/>
                </a:ext>
              </a:extLst>
            </p:cNvPr>
            <p:cNvSpPr>
              <a:spLocks/>
            </p:cNvSpPr>
            <p:nvPr/>
          </p:nvSpPr>
          <p:spPr bwMode="auto">
            <a:xfrm>
              <a:off x="9795431" y="4668165"/>
              <a:ext cx="336820" cy="330438"/>
            </a:xfrm>
            <a:custGeom>
              <a:avLst/>
              <a:gdLst>
                <a:gd name="T0" fmla="*/ 1679 w 3392"/>
                <a:gd name="T1" fmla="*/ 3154 h 3323"/>
                <a:gd name="T2" fmla="*/ 1515 w 3392"/>
                <a:gd name="T3" fmla="*/ 3026 h 3323"/>
                <a:gd name="T4" fmla="*/ 1317 w 3392"/>
                <a:gd name="T5" fmla="*/ 3045 h 3323"/>
                <a:gd name="T6" fmla="*/ 653 w 3392"/>
                <a:gd name="T7" fmla="*/ 2746 h 3323"/>
                <a:gd name="T8" fmla="*/ 287 w 3392"/>
                <a:gd name="T9" fmla="*/ 2460 h 3323"/>
                <a:gd name="T10" fmla="*/ 19 w 3392"/>
                <a:gd name="T11" fmla="*/ 2124 h 3323"/>
                <a:gd name="T12" fmla="*/ 90 w 3392"/>
                <a:gd name="T13" fmla="*/ 1978 h 3323"/>
                <a:gd name="T14" fmla="*/ 258 w 3392"/>
                <a:gd name="T15" fmla="*/ 1959 h 3323"/>
                <a:gd name="T16" fmla="*/ 428 w 3392"/>
                <a:gd name="T17" fmla="*/ 1814 h 3323"/>
                <a:gd name="T18" fmla="*/ 355 w 3392"/>
                <a:gd name="T19" fmla="*/ 1703 h 3323"/>
                <a:gd name="T20" fmla="*/ 182 w 3392"/>
                <a:gd name="T21" fmla="*/ 1485 h 3323"/>
                <a:gd name="T22" fmla="*/ 98 w 3392"/>
                <a:gd name="T23" fmla="*/ 1197 h 3323"/>
                <a:gd name="T24" fmla="*/ 240 w 3392"/>
                <a:gd name="T25" fmla="*/ 804 h 3323"/>
                <a:gd name="T26" fmla="*/ 417 w 3392"/>
                <a:gd name="T27" fmla="*/ 803 h 3323"/>
                <a:gd name="T28" fmla="*/ 618 w 3392"/>
                <a:gd name="T29" fmla="*/ 656 h 3323"/>
                <a:gd name="T30" fmla="*/ 755 w 3392"/>
                <a:gd name="T31" fmla="*/ 465 h 3323"/>
                <a:gd name="T32" fmla="*/ 947 w 3392"/>
                <a:gd name="T33" fmla="*/ 310 h 3323"/>
                <a:gd name="T34" fmla="*/ 1507 w 3392"/>
                <a:gd name="T35" fmla="*/ 34 h 3323"/>
                <a:gd name="T36" fmla="*/ 1664 w 3392"/>
                <a:gd name="T37" fmla="*/ 23 h 3323"/>
                <a:gd name="T38" fmla="*/ 1910 w 3392"/>
                <a:gd name="T39" fmla="*/ 557 h 3323"/>
                <a:gd name="T40" fmla="*/ 1998 w 3392"/>
                <a:gd name="T41" fmla="*/ 709 h 3323"/>
                <a:gd name="T42" fmla="*/ 2037 w 3392"/>
                <a:gd name="T43" fmla="*/ 757 h 3323"/>
                <a:gd name="T44" fmla="*/ 2415 w 3392"/>
                <a:gd name="T45" fmla="*/ 1155 h 3323"/>
                <a:gd name="T46" fmla="*/ 2517 w 3392"/>
                <a:gd name="T47" fmla="*/ 1231 h 3323"/>
                <a:gd name="T48" fmla="*/ 3049 w 3392"/>
                <a:gd name="T49" fmla="*/ 1801 h 3323"/>
                <a:gd name="T50" fmla="*/ 3182 w 3392"/>
                <a:gd name="T51" fmla="*/ 1964 h 3323"/>
                <a:gd name="T52" fmla="*/ 3273 w 3392"/>
                <a:gd name="T53" fmla="*/ 2056 h 3323"/>
                <a:gd name="T54" fmla="*/ 3392 w 3392"/>
                <a:gd name="T55" fmla="*/ 2309 h 3323"/>
                <a:gd name="T56" fmla="*/ 3356 w 3392"/>
                <a:gd name="T57" fmla="*/ 2396 h 3323"/>
                <a:gd name="T58" fmla="*/ 3180 w 3392"/>
                <a:gd name="T59" fmla="*/ 2609 h 3323"/>
                <a:gd name="T60" fmla="*/ 2850 w 3392"/>
                <a:gd name="T61" fmla="*/ 2734 h 3323"/>
                <a:gd name="T62" fmla="*/ 2630 w 3392"/>
                <a:gd name="T63" fmla="*/ 2652 h 3323"/>
                <a:gd name="T64" fmla="*/ 2367 w 3392"/>
                <a:gd name="T65" fmla="*/ 2728 h 3323"/>
                <a:gd name="T66" fmla="*/ 2215 w 3392"/>
                <a:gd name="T67" fmla="*/ 2866 h 3323"/>
                <a:gd name="T68" fmla="*/ 2134 w 3392"/>
                <a:gd name="T69" fmla="*/ 2988 h 3323"/>
                <a:gd name="T70" fmla="*/ 2049 w 3392"/>
                <a:gd name="T71" fmla="*/ 3131 h 3323"/>
                <a:gd name="T72" fmla="*/ 1679 w 3392"/>
                <a:gd name="T73" fmla="*/ 3154 h 3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2" h="3323">
                  <a:moveTo>
                    <a:pt x="1679" y="3154"/>
                  </a:moveTo>
                  <a:lnTo>
                    <a:pt x="1515" y="3026"/>
                  </a:lnTo>
                  <a:lnTo>
                    <a:pt x="1317" y="3045"/>
                  </a:lnTo>
                  <a:cubicBezTo>
                    <a:pt x="1048" y="3070"/>
                    <a:pt x="924" y="3014"/>
                    <a:pt x="653" y="2746"/>
                  </a:cubicBezTo>
                  <a:cubicBezTo>
                    <a:pt x="533" y="2627"/>
                    <a:pt x="376" y="2504"/>
                    <a:pt x="287" y="2460"/>
                  </a:cubicBezTo>
                  <a:cubicBezTo>
                    <a:pt x="102" y="2368"/>
                    <a:pt x="45" y="2295"/>
                    <a:pt x="19" y="2124"/>
                  </a:cubicBezTo>
                  <a:cubicBezTo>
                    <a:pt x="0" y="1997"/>
                    <a:pt x="0" y="1996"/>
                    <a:pt x="90" y="1978"/>
                  </a:cubicBezTo>
                  <a:cubicBezTo>
                    <a:pt x="140" y="1968"/>
                    <a:pt x="216" y="1959"/>
                    <a:pt x="258" y="1959"/>
                  </a:cubicBezTo>
                  <a:cubicBezTo>
                    <a:pt x="340" y="1959"/>
                    <a:pt x="428" y="1884"/>
                    <a:pt x="428" y="1814"/>
                  </a:cubicBezTo>
                  <a:cubicBezTo>
                    <a:pt x="428" y="1791"/>
                    <a:pt x="395" y="1741"/>
                    <a:pt x="355" y="1703"/>
                  </a:cubicBezTo>
                  <a:cubicBezTo>
                    <a:pt x="314" y="1666"/>
                    <a:pt x="237" y="1567"/>
                    <a:pt x="182" y="1485"/>
                  </a:cubicBezTo>
                  <a:cubicBezTo>
                    <a:pt x="92" y="1350"/>
                    <a:pt x="84" y="1322"/>
                    <a:pt x="98" y="1197"/>
                  </a:cubicBezTo>
                  <a:cubicBezTo>
                    <a:pt x="124" y="979"/>
                    <a:pt x="179" y="827"/>
                    <a:pt x="240" y="804"/>
                  </a:cubicBezTo>
                  <a:cubicBezTo>
                    <a:pt x="270" y="793"/>
                    <a:pt x="350" y="792"/>
                    <a:pt x="417" y="803"/>
                  </a:cubicBezTo>
                  <a:cubicBezTo>
                    <a:pt x="574" y="827"/>
                    <a:pt x="601" y="807"/>
                    <a:pt x="618" y="656"/>
                  </a:cubicBezTo>
                  <a:cubicBezTo>
                    <a:pt x="631" y="542"/>
                    <a:pt x="643" y="525"/>
                    <a:pt x="755" y="465"/>
                  </a:cubicBezTo>
                  <a:cubicBezTo>
                    <a:pt x="823" y="429"/>
                    <a:pt x="909" y="360"/>
                    <a:pt x="947" y="310"/>
                  </a:cubicBezTo>
                  <a:cubicBezTo>
                    <a:pt x="1022" y="213"/>
                    <a:pt x="1146" y="151"/>
                    <a:pt x="1507" y="34"/>
                  </a:cubicBezTo>
                  <a:cubicBezTo>
                    <a:pt x="1604" y="3"/>
                    <a:pt x="1647" y="0"/>
                    <a:pt x="1664" y="23"/>
                  </a:cubicBezTo>
                  <a:cubicBezTo>
                    <a:pt x="1704" y="77"/>
                    <a:pt x="1859" y="415"/>
                    <a:pt x="1910" y="557"/>
                  </a:cubicBezTo>
                  <a:cubicBezTo>
                    <a:pt x="1937" y="632"/>
                    <a:pt x="1976" y="700"/>
                    <a:pt x="1998" y="709"/>
                  </a:cubicBezTo>
                  <a:cubicBezTo>
                    <a:pt x="2019" y="717"/>
                    <a:pt x="2037" y="739"/>
                    <a:pt x="2037" y="757"/>
                  </a:cubicBezTo>
                  <a:cubicBezTo>
                    <a:pt x="2037" y="813"/>
                    <a:pt x="2306" y="1097"/>
                    <a:pt x="2415" y="1155"/>
                  </a:cubicBezTo>
                  <a:cubicBezTo>
                    <a:pt x="2471" y="1185"/>
                    <a:pt x="2517" y="1220"/>
                    <a:pt x="2517" y="1231"/>
                  </a:cubicBezTo>
                  <a:cubicBezTo>
                    <a:pt x="2517" y="1254"/>
                    <a:pt x="2894" y="1658"/>
                    <a:pt x="3049" y="1801"/>
                  </a:cubicBezTo>
                  <a:cubicBezTo>
                    <a:pt x="3101" y="1849"/>
                    <a:pt x="3161" y="1923"/>
                    <a:pt x="3182" y="1964"/>
                  </a:cubicBezTo>
                  <a:cubicBezTo>
                    <a:pt x="3204" y="2006"/>
                    <a:pt x="3245" y="2047"/>
                    <a:pt x="3273" y="2056"/>
                  </a:cubicBezTo>
                  <a:cubicBezTo>
                    <a:pt x="3324" y="2073"/>
                    <a:pt x="3392" y="2216"/>
                    <a:pt x="3392" y="2309"/>
                  </a:cubicBezTo>
                  <a:cubicBezTo>
                    <a:pt x="3392" y="2336"/>
                    <a:pt x="3376" y="2376"/>
                    <a:pt x="3356" y="2396"/>
                  </a:cubicBezTo>
                  <a:cubicBezTo>
                    <a:pt x="3337" y="2417"/>
                    <a:pt x="3257" y="2513"/>
                    <a:pt x="3180" y="2609"/>
                  </a:cubicBezTo>
                  <a:cubicBezTo>
                    <a:pt x="2986" y="2848"/>
                    <a:pt x="2965" y="2856"/>
                    <a:pt x="2850" y="2734"/>
                  </a:cubicBezTo>
                  <a:cubicBezTo>
                    <a:pt x="2762" y="2639"/>
                    <a:pt x="2749" y="2634"/>
                    <a:pt x="2630" y="2652"/>
                  </a:cubicBezTo>
                  <a:cubicBezTo>
                    <a:pt x="2560" y="2662"/>
                    <a:pt x="2442" y="2696"/>
                    <a:pt x="2367" y="2728"/>
                  </a:cubicBezTo>
                  <a:cubicBezTo>
                    <a:pt x="2261" y="2773"/>
                    <a:pt x="2228" y="2803"/>
                    <a:pt x="2215" y="2866"/>
                  </a:cubicBezTo>
                  <a:cubicBezTo>
                    <a:pt x="2207" y="2909"/>
                    <a:pt x="2170" y="2964"/>
                    <a:pt x="2134" y="2988"/>
                  </a:cubicBezTo>
                  <a:cubicBezTo>
                    <a:pt x="2095" y="3014"/>
                    <a:pt x="2060" y="3072"/>
                    <a:pt x="2049" y="3131"/>
                  </a:cubicBezTo>
                  <a:cubicBezTo>
                    <a:pt x="2014" y="3316"/>
                    <a:pt x="1897" y="3323"/>
                    <a:pt x="1679" y="3154"/>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89" name="Freeform 18">
              <a:extLst>
                <a:ext uri="{FF2B5EF4-FFF2-40B4-BE49-F238E27FC236}">
                  <a16:creationId xmlns:a16="http://schemas.microsoft.com/office/drawing/2014/main" id="{D0D88981-8D37-DCE0-A72D-001B0500968A}"/>
                </a:ext>
              </a:extLst>
            </p:cNvPr>
            <p:cNvSpPr>
              <a:spLocks/>
            </p:cNvSpPr>
            <p:nvPr/>
          </p:nvSpPr>
          <p:spPr bwMode="auto">
            <a:xfrm>
              <a:off x="9987596" y="4903617"/>
              <a:ext cx="222656" cy="158837"/>
            </a:xfrm>
            <a:custGeom>
              <a:avLst/>
              <a:gdLst>
                <a:gd name="T0" fmla="*/ 64 w 2236"/>
                <a:gd name="T1" fmla="*/ 1572 h 1599"/>
                <a:gd name="T2" fmla="*/ 8 w 2236"/>
                <a:gd name="T3" fmla="*/ 1303 h 1599"/>
                <a:gd name="T4" fmla="*/ 101 w 2236"/>
                <a:gd name="T5" fmla="*/ 1016 h 1599"/>
                <a:gd name="T6" fmla="*/ 221 w 2236"/>
                <a:gd name="T7" fmla="*/ 861 h 1599"/>
                <a:gd name="T8" fmla="*/ 327 w 2236"/>
                <a:gd name="T9" fmla="*/ 683 h 1599"/>
                <a:gd name="T10" fmla="*/ 397 w 2236"/>
                <a:gd name="T11" fmla="*/ 560 h 1599"/>
                <a:gd name="T12" fmla="*/ 672 w 2236"/>
                <a:gd name="T13" fmla="*/ 438 h 1599"/>
                <a:gd name="T14" fmla="*/ 869 w 2236"/>
                <a:gd name="T15" fmla="*/ 505 h 1599"/>
                <a:gd name="T16" fmla="*/ 1053 w 2236"/>
                <a:gd name="T17" fmla="*/ 602 h 1599"/>
                <a:gd name="T18" fmla="*/ 1108 w 2236"/>
                <a:gd name="T19" fmla="*/ 579 h 1599"/>
                <a:gd name="T20" fmla="*/ 1256 w 2236"/>
                <a:gd name="T21" fmla="*/ 428 h 1599"/>
                <a:gd name="T22" fmla="*/ 1378 w 2236"/>
                <a:gd name="T23" fmla="*/ 217 h 1599"/>
                <a:gd name="T24" fmla="*/ 1635 w 2236"/>
                <a:gd name="T25" fmla="*/ 0 h 1599"/>
                <a:gd name="T26" fmla="*/ 2235 w 2236"/>
                <a:gd name="T27" fmla="*/ 294 h 1599"/>
                <a:gd name="T28" fmla="*/ 2231 w 2236"/>
                <a:gd name="T29" fmla="*/ 353 h 1599"/>
                <a:gd name="T30" fmla="*/ 2227 w 2236"/>
                <a:gd name="T31" fmla="*/ 624 h 1599"/>
                <a:gd name="T32" fmla="*/ 2146 w 2236"/>
                <a:gd name="T33" fmla="*/ 942 h 1599"/>
                <a:gd name="T34" fmla="*/ 2062 w 2236"/>
                <a:gd name="T35" fmla="*/ 998 h 1599"/>
                <a:gd name="T36" fmla="*/ 2002 w 2236"/>
                <a:gd name="T37" fmla="*/ 1033 h 1599"/>
                <a:gd name="T38" fmla="*/ 1960 w 2236"/>
                <a:gd name="T39" fmla="*/ 1292 h 1599"/>
                <a:gd name="T40" fmla="*/ 1903 w 2236"/>
                <a:gd name="T41" fmla="*/ 1525 h 1599"/>
                <a:gd name="T42" fmla="*/ 1600 w 2236"/>
                <a:gd name="T43" fmla="*/ 1523 h 1599"/>
                <a:gd name="T44" fmla="*/ 1256 w 2236"/>
                <a:gd name="T45" fmla="*/ 1533 h 1599"/>
                <a:gd name="T46" fmla="*/ 1030 w 2236"/>
                <a:gd name="T47" fmla="*/ 1535 h 1599"/>
                <a:gd name="T48" fmla="*/ 504 w 2236"/>
                <a:gd name="T49" fmla="*/ 1522 h 1599"/>
                <a:gd name="T50" fmla="*/ 228 w 2236"/>
                <a:gd name="T51" fmla="*/ 1595 h 1599"/>
                <a:gd name="T52" fmla="*/ 64 w 2236"/>
                <a:gd name="T53" fmla="*/ 1572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6" h="1599">
                  <a:moveTo>
                    <a:pt x="64" y="1572"/>
                  </a:moveTo>
                  <a:cubicBezTo>
                    <a:pt x="3" y="1544"/>
                    <a:pt x="0" y="1529"/>
                    <a:pt x="8" y="1303"/>
                  </a:cubicBezTo>
                  <a:cubicBezTo>
                    <a:pt x="16" y="1069"/>
                    <a:pt x="18" y="1062"/>
                    <a:pt x="101" y="1016"/>
                  </a:cubicBezTo>
                  <a:cubicBezTo>
                    <a:pt x="155" y="986"/>
                    <a:pt x="198" y="931"/>
                    <a:pt x="221" y="861"/>
                  </a:cubicBezTo>
                  <a:cubicBezTo>
                    <a:pt x="241" y="802"/>
                    <a:pt x="289" y="721"/>
                    <a:pt x="327" y="683"/>
                  </a:cubicBezTo>
                  <a:cubicBezTo>
                    <a:pt x="365" y="645"/>
                    <a:pt x="397" y="589"/>
                    <a:pt x="397" y="560"/>
                  </a:cubicBezTo>
                  <a:cubicBezTo>
                    <a:pt x="397" y="498"/>
                    <a:pt x="468" y="466"/>
                    <a:pt x="672" y="438"/>
                  </a:cubicBezTo>
                  <a:cubicBezTo>
                    <a:pt x="816" y="419"/>
                    <a:pt x="821" y="420"/>
                    <a:pt x="869" y="505"/>
                  </a:cubicBezTo>
                  <a:cubicBezTo>
                    <a:pt x="923" y="600"/>
                    <a:pt x="996" y="638"/>
                    <a:pt x="1053" y="602"/>
                  </a:cubicBezTo>
                  <a:cubicBezTo>
                    <a:pt x="1072" y="590"/>
                    <a:pt x="1097" y="579"/>
                    <a:pt x="1108" y="579"/>
                  </a:cubicBezTo>
                  <a:cubicBezTo>
                    <a:pt x="1119" y="579"/>
                    <a:pt x="1186" y="511"/>
                    <a:pt x="1256" y="428"/>
                  </a:cubicBezTo>
                  <a:cubicBezTo>
                    <a:pt x="1372" y="293"/>
                    <a:pt x="1399" y="245"/>
                    <a:pt x="1378" y="217"/>
                  </a:cubicBezTo>
                  <a:cubicBezTo>
                    <a:pt x="1363" y="198"/>
                    <a:pt x="1598" y="0"/>
                    <a:pt x="1635" y="0"/>
                  </a:cubicBezTo>
                  <a:cubicBezTo>
                    <a:pt x="1699" y="0"/>
                    <a:pt x="2231" y="260"/>
                    <a:pt x="2235" y="294"/>
                  </a:cubicBezTo>
                  <a:cubicBezTo>
                    <a:pt x="2236" y="311"/>
                    <a:pt x="2235" y="337"/>
                    <a:pt x="2231" y="353"/>
                  </a:cubicBezTo>
                  <a:cubicBezTo>
                    <a:pt x="2227" y="368"/>
                    <a:pt x="2226" y="490"/>
                    <a:pt x="2227" y="624"/>
                  </a:cubicBezTo>
                  <a:cubicBezTo>
                    <a:pt x="2230" y="859"/>
                    <a:pt x="2227" y="869"/>
                    <a:pt x="2146" y="942"/>
                  </a:cubicBezTo>
                  <a:cubicBezTo>
                    <a:pt x="2100" y="983"/>
                    <a:pt x="2062" y="1008"/>
                    <a:pt x="2062" y="998"/>
                  </a:cubicBezTo>
                  <a:cubicBezTo>
                    <a:pt x="2062" y="987"/>
                    <a:pt x="2035" y="1003"/>
                    <a:pt x="2002" y="1033"/>
                  </a:cubicBezTo>
                  <a:cubicBezTo>
                    <a:pt x="1948" y="1081"/>
                    <a:pt x="1944" y="1106"/>
                    <a:pt x="1960" y="1292"/>
                  </a:cubicBezTo>
                  <a:cubicBezTo>
                    <a:pt x="1976" y="1494"/>
                    <a:pt x="1976" y="1498"/>
                    <a:pt x="1903" y="1525"/>
                  </a:cubicBezTo>
                  <a:cubicBezTo>
                    <a:pt x="1854" y="1544"/>
                    <a:pt x="1754" y="1543"/>
                    <a:pt x="1600" y="1523"/>
                  </a:cubicBezTo>
                  <a:cubicBezTo>
                    <a:pt x="1414" y="1499"/>
                    <a:pt x="1349" y="1500"/>
                    <a:pt x="1256" y="1533"/>
                  </a:cubicBezTo>
                  <a:cubicBezTo>
                    <a:pt x="1158" y="1568"/>
                    <a:pt x="1125" y="1568"/>
                    <a:pt x="1030" y="1535"/>
                  </a:cubicBezTo>
                  <a:cubicBezTo>
                    <a:pt x="903" y="1491"/>
                    <a:pt x="600" y="1483"/>
                    <a:pt x="504" y="1522"/>
                  </a:cubicBezTo>
                  <a:cubicBezTo>
                    <a:pt x="366" y="1577"/>
                    <a:pt x="323" y="1588"/>
                    <a:pt x="228" y="1595"/>
                  </a:cubicBezTo>
                  <a:cubicBezTo>
                    <a:pt x="173" y="1599"/>
                    <a:pt x="100" y="1589"/>
                    <a:pt x="64" y="1572"/>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90" name="Freeform 19">
              <a:extLst>
                <a:ext uri="{FF2B5EF4-FFF2-40B4-BE49-F238E27FC236}">
                  <a16:creationId xmlns:a16="http://schemas.microsoft.com/office/drawing/2014/main" id="{977C2A9B-B011-C5CA-D3FA-DC9270F90A57}"/>
                </a:ext>
              </a:extLst>
            </p:cNvPr>
            <p:cNvSpPr>
              <a:spLocks/>
            </p:cNvSpPr>
            <p:nvPr/>
          </p:nvSpPr>
          <p:spPr bwMode="auto">
            <a:xfrm>
              <a:off x="9947912" y="5063872"/>
              <a:ext cx="402057" cy="395674"/>
            </a:xfrm>
            <a:custGeom>
              <a:avLst/>
              <a:gdLst>
                <a:gd name="T0" fmla="*/ 3135 w 4041"/>
                <a:gd name="T1" fmla="*/ 3895 h 3979"/>
                <a:gd name="T2" fmla="*/ 2955 w 4041"/>
                <a:gd name="T3" fmla="*/ 3712 h 3979"/>
                <a:gd name="T4" fmla="*/ 2853 w 4041"/>
                <a:gd name="T5" fmla="*/ 3596 h 3979"/>
                <a:gd name="T6" fmla="*/ 2791 w 4041"/>
                <a:gd name="T7" fmla="*/ 3557 h 3979"/>
                <a:gd name="T8" fmla="*/ 2606 w 4041"/>
                <a:gd name="T9" fmla="*/ 3444 h 3979"/>
                <a:gd name="T10" fmla="*/ 2460 w 4041"/>
                <a:gd name="T11" fmla="*/ 3370 h 3979"/>
                <a:gd name="T12" fmla="*/ 2475 w 4041"/>
                <a:gd name="T13" fmla="*/ 3145 h 3979"/>
                <a:gd name="T14" fmla="*/ 2434 w 4041"/>
                <a:gd name="T15" fmla="*/ 2743 h 3979"/>
                <a:gd name="T16" fmla="*/ 2023 w 4041"/>
                <a:gd name="T17" fmla="*/ 2118 h 3979"/>
                <a:gd name="T18" fmla="*/ 1669 w 4041"/>
                <a:gd name="T19" fmla="*/ 2104 h 3979"/>
                <a:gd name="T20" fmla="*/ 1395 w 4041"/>
                <a:gd name="T21" fmla="*/ 2146 h 3979"/>
                <a:gd name="T22" fmla="*/ 1382 w 4041"/>
                <a:gd name="T23" fmla="*/ 2014 h 3979"/>
                <a:gd name="T24" fmla="*/ 868 w 4041"/>
                <a:gd name="T25" fmla="*/ 1648 h 3979"/>
                <a:gd name="T26" fmla="*/ 425 w 4041"/>
                <a:gd name="T27" fmla="*/ 1536 h 3979"/>
                <a:gd name="T28" fmla="*/ 378 w 4041"/>
                <a:gd name="T29" fmla="*/ 1395 h 3979"/>
                <a:gd name="T30" fmla="*/ 313 w 4041"/>
                <a:gd name="T31" fmla="*/ 1268 h 3979"/>
                <a:gd name="T32" fmla="*/ 184 w 4041"/>
                <a:gd name="T33" fmla="*/ 1042 h 3979"/>
                <a:gd name="T34" fmla="*/ 33 w 4041"/>
                <a:gd name="T35" fmla="*/ 502 h 3979"/>
                <a:gd name="T36" fmla="*/ 58 w 4041"/>
                <a:gd name="T37" fmla="*/ 277 h 3979"/>
                <a:gd name="T38" fmla="*/ 486 w 4041"/>
                <a:gd name="T39" fmla="*/ 103 h 3979"/>
                <a:gd name="T40" fmla="*/ 899 w 4041"/>
                <a:gd name="T41" fmla="*/ 56 h 3979"/>
                <a:gd name="T42" fmla="*/ 1238 w 4041"/>
                <a:gd name="T43" fmla="*/ 25 h 3979"/>
                <a:gd name="T44" fmla="*/ 1860 w 4041"/>
                <a:gd name="T45" fmla="*/ 35 h 3979"/>
                <a:gd name="T46" fmla="*/ 2064 w 4041"/>
                <a:gd name="T47" fmla="*/ 50 h 3979"/>
                <a:gd name="T48" fmla="*/ 2393 w 4041"/>
                <a:gd name="T49" fmla="*/ 27 h 3979"/>
                <a:gd name="T50" fmla="*/ 2558 w 4041"/>
                <a:gd name="T51" fmla="*/ 182 h 3979"/>
                <a:gd name="T52" fmla="*/ 2587 w 4041"/>
                <a:gd name="T53" fmla="*/ 237 h 3979"/>
                <a:gd name="T54" fmla="*/ 2937 w 4041"/>
                <a:gd name="T55" fmla="*/ 504 h 3979"/>
                <a:gd name="T56" fmla="*/ 3005 w 4041"/>
                <a:gd name="T57" fmla="*/ 662 h 3979"/>
                <a:gd name="T58" fmla="*/ 3476 w 4041"/>
                <a:gd name="T59" fmla="*/ 928 h 3979"/>
                <a:gd name="T60" fmla="*/ 3660 w 4041"/>
                <a:gd name="T61" fmla="*/ 1000 h 3979"/>
                <a:gd name="T62" fmla="*/ 3654 w 4041"/>
                <a:gd name="T63" fmla="*/ 1111 h 3979"/>
                <a:gd name="T64" fmla="*/ 3474 w 4041"/>
                <a:gd name="T65" fmla="*/ 1438 h 3979"/>
                <a:gd name="T66" fmla="*/ 3278 w 4041"/>
                <a:gd name="T67" fmla="*/ 1831 h 3979"/>
                <a:gd name="T68" fmla="*/ 3407 w 4041"/>
                <a:gd name="T69" fmla="*/ 2118 h 3979"/>
                <a:gd name="T70" fmla="*/ 3537 w 4041"/>
                <a:gd name="T71" fmla="*/ 2237 h 3979"/>
                <a:gd name="T72" fmla="*/ 3517 w 4041"/>
                <a:gd name="T73" fmla="*/ 2422 h 3979"/>
                <a:gd name="T74" fmla="*/ 3525 w 4041"/>
                <a:gd name="T75" fmla="*/ 2608 h 3979"/>
                <a:gd name="T76" fmla="*/ 3786 w 4041"/>
                <a:gd name="T77" fmla="*/ 2894 h 3979"/>
                <a:gd name="T78" fmla="*/ 3887 w 4041"/>
                <a:gd name="T79" fmla="*/ 3050 h 3979"/>
                <a:gd name="T80" fmla="*/ 3945 w 4041"/>
                <a:gd name="T81" fmla="*/ 3489 h 3979"/>
                <a:gd name="T82" fmla="*/ 3842 w 4041"/>
                <a:gd name="T83" fmla="*/ 3736 h 3979"/>
                <a:gd name="T84" fmla="*/ 3729 w 4041"/>
                <a:gd name="T85" fmla="*/ 3850 h 3979"/>
                <a:gd name="T86" fmla="*/ 3503 w 4041"/>
                <a:gd name="T87" fmla="*/ 3906 h 3979"/>
                <a:gd name="T88" fmla="*/ 3135 w 4041"/>
                <a:gd name="T89" fmla="*/ 3895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41" h="3979">
                  <a:moveTo>
                    <a:pt x="3135" y="3895"/>
                  </a:moveTo>
                  <a:cubicBezTo>
                    <a:pt x="3080" y="3858"/>
                    <a:pt x="2999" y="3776"/>
                    <a:pt x="2955" y="3712"/>
                  </a:cubicBezTo>
                  <a:cubicBezTo>
                    <a:pt x="2911" y="3648"/>
                    <a:pt x="2865" y="3596"/>
                    <a:pt x="2853" y="3596"/>
                  </a:cubicBezTo>
                  <a:cubicBezTo>
                    <a:pt x="2840" y="3596"/>
                    <a:pt x="2812" y="3578"/>
                    <a:pt x="2791" y="3557"/>
                  </a:cubicBezTo>
                  <a:cubicBezTo>
                    <a:pt x="2769" y="3535"/>
                    <a:pt x="2686" y="3484"/>
                    <a:pt x="2606" y="3444"/>
                  </a:cubicBezTo>
                  <a:lnTo>
                    <a:pt x="2460" y="3370"/>
                  </a:lnTo>
                  <a:lnTo>
                    <a:pt x="2475" y="3145"/>
                  </a:lnTo>
                  <a:cubicBezTo>
                    <a:pt x="2487" y="2968"/>
                    <a:pt x="2478" y="2882"/>
                    <a:pt x="2434" y="2743"/>
                  </a:cubicBezTo>
                  <a:cubicBezTo>
                    <a:pt x="2294" y="2301"/>
                    <a:pt x="2242" y="2222"/>
                    <a:pt x="2023" y="2118"/>
                  </a:cubicBezTo>
                  <a:cubicBezTo>
                    <a:pt x="1832" y="2028"/>
                    <a:pt x="1776" y="2026"/>
                    <a:pt x="1669" y="2104"/>
                  </a:cubicBezTo>
                  <a:cubicBezTo>
                    <a:pt x="1595" y="2159"/>
                    <a:pt x="1433" y="2184"/>
                    <a:pt x="1395" y="2146"/>
                  </a:cubicBezTo>
                  <a:cubicBezTo>
                    <a:pt x="1387" y="2138"/>
                    <a:pt x="1381" y="2078"/>
                    <a:pt x="1382" y="2014"/>
                  </a:cubicBezTo>
                  <a:cubicBezTo>
                    <a:pt x="1384" y="1817"/>
                    <a:pt x="1202" y="1687"/>
                    <a:pt x="868" y="1648"/>
                  </a:cubicBezTo>
                  <a:cubicBezTo>
                    <a:pt x="564" y="1611"/>
                    <a:pt x="450" y="1582"/>
                    <a:pt x="425" y="1536"/>
                  </a:cubicBezTo>
                  <a:cubicBezTo>
                    <a:pt x="402" y="1492"/>
                    <a:pt x="378" y="1420"/>
                    <a:pt x="378" y="1395"/>
                  </a:cubicBezTo>
                  <a:cubicBezTo>
                    <a:pt x="378" y="1387"/>
                    <a:pt x="349" y="1330"/>
                    <a:pt x="313" y="1268"/>
                  </a:cubicBezTo>
                  <a:cubicBezTo>
                    <a:pt x="277" y="1205"/>
                    <a:pt x="219" y="1104"/>
                    <a:pt x="184" y="1042"/>
                  </a:cubicBezTo>
                  <a:cubicBezTo>
                    <a:pt x="1" y="725"/>
                    <a:pt x="0" y="719"/>
                    <a:pt x="33" y="502"/>
                  </a:cubicBezTo>
                  <a:cubicBezTo>
                    <a:pt x="49" y="392"/>
                    <a:pt x="61" y="291"/>
                    <a:pt x="58" y="277"/>
                  </a:cubicBezTo>
                  <a:cubicBezTo>
                    <a:pt x="35" y="153"/>
                    <a:pt x="171" y="98"/>
                    <a:pt x="486" y="103"/>
                  </a:cubicBezTo>
                  <a:cubicBezTo>
                    <a:pt x="641" y="105"/>
                    <a:pt x="785" y="89"/>
                    <a:pt x="899" y="56"/>
                  </a:cubicBezTo>
                  <a:cubicBezTo>
                    <a:pt x="1031" y="17"/>
                    <a:pt x="1116" y="10"/>
                    <a:pt x="1238" y="25"/>
                  </a:cubicBezTo>
                  <a:cubicBezTo>
                    <a:pt x="1414" y="47"/>
                    <a:pt x="1543" y="49"/>
                    <a:pt x="1860" y="35"/>
                  </a:cubicBezTo>
                  <a:cubicBezTo>
                    <a:pt x="1972" y="30"/>
                    <a:pt x="2064" y="37"/>
                    <a:pt x="2064" y="50"/>
                  </a:cubicBezTo>
                  <a:cubicBezTo>
                    <a:pt x="2064" y="76"/>
                    <a:pt x="2295" y="60"/>
                    <a:pt x="2393" y="27"/>
                  </a:cubicBezTo>
                  <a:cubicBezTo>
                    <a:pt x="2474" y="0"/>
                    <a:pt x="2583" y="103"/>
                    <a:pt x="2558" y="182"/>
                  </a:cubicBezTo>
                  <a:cubicBezTo>
                    <a:pt x="2545" y="222"/>
                    <a:pt x="2553" y="237"/>
                    <a:pt x="2587" y="237"/>
                  </a:cubicBezTo>
                  <a:cubicBezTo>
                    <a:pt x="2657" y="237"/>
                    <a:pt x="2878" y="406"/>
                    <a:pt x="2937" y="504"/>
                  </a:cubicBezTo>
                  <a:cubicBezTo>
                    <a:pt x="2965" y="551"/>
                    <a:pt x="2996" y="623"/>
                    <a:pt x="3005" y="662"/>
                  </a:cubicBezTo>
                  <a:cubicBezTo>
                    <a:pt x="3023" y="738"/>
                    <a:pt x="3086" y="773"/>
                    <a:pt x="3476" y="928"/>
                  </a:cubicBezTo>
                  <a:lnTo>
                    <a:pt x="3660" y="1000"/>
                  </a:lnTo>
                  <a:lnTo>
                    <a:pt x="3654" y="1111"/>
                  </a:lnTo>
                  <a:cubicBezTo>
                    <a:pt x="3646" y="1260"/>
                    <a:pt x="3577" y="1384"/>
                    <a:pt x="3474" y="1438"/>
                  </a:cubicBezTo>
                  <a:cubicBezTo>
                    <a:pt x="3342" y="1506"/>
                    <a:pt x="3278" y="1635"/>
                    <a:pt x="3278" y="1831"/>
                  </a:cubicBezTo>
                  <a:cubicBezTo>
                    <a:pt x="3278" y="1995"/>
                    <a:pt x="3281" y="2002"/>
                    <a:pt x="3407" y="2118"/>
                  </a:cubicBezTo>
                  <a:lnTo>
                    <a:pt x="3537" y="2237"/>
                  </a:lnTo>
                  <a:lnTo>
                    <a:pt x="3517" y="2422"/>
                  </a:lnTo>
                  <a:cubicBezTo>
                    <a:pt x="3504" y="2540"/>
                    <a:pt x="3507" y="2608"/>
                    <a:pt x="3525" y="2608"/>
                  </a:cubicBezTo>
                  <a:cubicBezTo>
                    <a:pt x="3579" y="2608"/>
                    <a:pt x="3786" y="2834"/>
                    <a:pt x="3786" y="2894"/>
                  </a:cubicBezTo>
                  <a:cubicBezTo>
                    <a:pt x="3786" y="2927"/>
                    <a:pt x="3831" y="2997"/>
                    <a:pt x="3887" y="3050"/>
                  </a:cubicBezTo>
                  <a:cubicBezTo>
                    <a:pt x="4025" y="3179"/>
                    <a:pt x="4041" y="3309"/>
                    <a:pt x="3945" y="3489"/>
                  </a:cubicBezTo>
                  <a:cubicBezTo>
                    <a:pt x="3905" y="3562"/>
                    <a:pt x="3859" y="3673"/>
                    <a:pt x="3842" y="3736"/>
                  </a:cubicBezTo>
                  <a:cubicBezTo>
                    <a:pt x="3815" y="3836"/>
                    <a:pt x="3802" y="3850"/>
                    <a:pt x="3729" y="3850"/>
                  </a:cubicBezTo>
                  <a:cubicBezTo>
                    <a:pt x="3684" y="3850"/>
                    <a:pt x="3582" y="3875"/>
                    <a:pt x="3503" y="3906"/>
                  </a:cubicBezTo>
                  <a:cubicBezTo>
                    <a:pt x="3318" y="3979"/>
                    <a:pt x="3256" y="3977"/>
                    <a:pt x="3135" y="3895"/>
                  </a:cubicBezTo>
                  <a:close/>
                </a:path>
              </a:pathLst>
            </a:custGeom>
            <a:solidFill>
              <a:srgbClr val="00B050"/>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91" name="Freeform 20">
              <a:extLst>
                <a:ext uri="{FF2B5EF4-FFF2-40B4-BE49-F238E27FC236}">
                  <a16:creationId xmlns:a16="http://schemas.microsoft.com/office/drawing/2014/main" id="{260C9259-2194-99BC-B2B8-319E9BDBE06A}"/>
                </a:ext>
              </a:extLst>
            </p:cNvPr>
            <p:cNvSpPr>
              <a:spLocks/>
            </p:cNvSpPr>
            <p:nvPr/>
          </p:nvSpPr>
          <p:spPr bwMode="auto">
            <a:xfrm>
              <a:off x="10286124" y="5157965"/>
              <a:ext cx="297110" cy="323347"/>
            </a:xfrm>
            <a:custGeom>
              <a:avLst/>
              <a:gdLst>
                <a:gd name="T0" fmla="*/ 1518 w 2991"/>
                <a:gd name="T1" fmla="*/ 3142 h 3255"/>
                <a:gd name="T2" fmla="*/ 1071 w 2991"/>
                <a:gd name="T3" fmla="*/ 3037 h 3255"/>
                <a:gd name="T4" fmla="*/ 723 w 2991"/>
                <a:gd name="T5" fmla="*/ 3054 h 3255"/>
                <a:gd name="T6" fmla="*/ 569 w 2991"/>
                <a:gd name="T7" fmla="*/ 2907 h 3255"/>
                <a:gd name="T8" fmla="*/ 645 w 2991"/>
                <a:gd name="T9" fmla="*/ 2640 h 3255"/>
                <a:gd name="T10" fmla="*/ 722 w 2991"/>
                <a:gd name="T11" fmla="*/ 2342 h 3255"/>
                <a:gd name="T12" fmla="*/ 617 w 2991"/>
                <a:gd name="T13" fmla="*/ 2117 h 3255"/>
                <a:gd name="T14" fmla="*/ 455 w 2991"/>
                <a:gd name="T15" fmla="*/ 1893 h 3255"/>
                <a:gd name="T16" fmla="*/ 308 w 2991"/>
                <a:gd name="T17" fmla="*/ 1667 h 3255"/>
                <a:gd name="T18" fmla="*/ 241 w 2991"/>
                <a:gd name="T19" fmla="*/ 1476 h 3255"/>
                <a:gd name="T20" fmla="*/ 226 w 2991"/>
                <a:gd name="T21" fmla="*/ 1257 h 3255"/>
                <a:gd name="T22" fmla="*/ 97 w 2991"/>
                <a:gd name="T23" fmla="*/ 1093 h 3255"/>
                <a:gd name="T24" fmla="*/ 0 w 2991"/>
                <a:gd name="T25" fmla="*/ 952 h 3255"/>
                <a:gd name="T26" fmla="*/ 157 w 2991"/>
                <a:gd name="T27" fmla="*/ 661 h 3255"/>
                <a:gd name="T28" fmla="*/ 339 w 2991"/>
                <a:gd name="T29" fmla="*/ 335 h 3255"/>
                <a:gd name="T30" fmla="*/ 367 w 2991"/>
                <a:gd name="T31" fmla="*/ 295 h 3255"/>
                <a:gd name="T32" fmla="*/ 395 w 2991"/>
                <a:gd name="T33" fmla="*/ 197 h 3255"/>
                <a:gd name="T34" fmla="*/ 763 w 2991"/>
                <a:gd name="T35" fmla="*/ 3 h 3255"/>
                <a:gd name="T36" fmla="*/ 1229 w 2991"/>
                <a:gd name="T37" fmla="*/ 259 h 3255"/>
                <a:gd name="T38" fmla="*/ 1482 w 2991"/>
                <a:gd name="T39" fmla="*/ 533 h 3255"/>
                <a:gd name="T40" fmla="*/ 1772 w 2991"/>
                <a:gd name="T41" fmla="*/ 770 h 3255"/>
                <a:gd name="T42" fmla="*/ 2266 w 2991"/>
                <a:gd name="T43" fmla="*/ 1028 h 3255"/>
                <a:gd name="T44" fmla="*/ 2653 w 2991"/>
                <a:gd name="T45" fmla="*/ 1322 h 3255"/>
                <a:gd name="T46" fmla="*/ 2684 w 2991"/>
                <a:gd name="T47" fmla="*/ 1509 h 3255"/>
                <a:gd name="T48" fmla="*/ 2853 w 2991"/>
                <a:gd name="T49" fmla="*/ 1753 h 3255"/>
                <a:gd name="T50" fmla="*/ 2991 w 2991"/>
                <a:gd name="T51" fmla="*/ 1903 h 3255"/>
                <a:gd name="T52" fmla="*/ 2877 w 2991"/>
                <a:gd name="T53" fmla="*/ 2162 h 3255"/>
                <a:gd name="T54" fmla="*/ 2681 w 2991"/>
                <a:gd name="T55" fmla="*/ 2544 h 3255"/>
                <a:gd name="T56" fmla="*/ 2600 w 2991"/>
                <a:gd name="T57" fmla="*/ 2719 h 3255"/>
                <a:gd name="T58" fmla="*/ 2408 w 2991"/>
                <a:gd name="T59" fmla="*/ 2728 h 3255"/>
                <a:gd name="T60" fmla="*/ 2215 w 2991"/>
                <a:gd name="T61" fmla="*/ 2736 h 3255"/>
                <a:gd name="T62" fmla="*/ 2117 w 2991"/>
                <a:gd name="T63" fmla="*/ 2934 h 3255"/>
                <a:gd name="T64" fmla="*/ 1727 w 2991"/>
                <a:gd name="T65" fmla="*/ 3241 h 3255"/>
                <a:gd name="T66" fmla="*/ 1518 w 2991"/>
                <a:gd name="T67" fmla="*/ 3142 h 3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91" h="3255">
                  <a:moveTo>
                    <a:pt x="1518" y="3142"/>
                  </a:moveTo>
                  <a:cubicBezTo>
                    <a:pt x="1353" y="2979"/>
                    <a:pt x="1310" y="2969"/>
                    <a:pt x="1071" y="3037"/>
                  </a:cubicBezTo>
                  <a:cubicBezTo>
                    <a:pt x="885" y="3089"/>
                    <a:pt x="856" y="3091"/>
                    <a:pt x="723" y="3054"/>
                  </a:cubicBezTo>
                  <a:cubicBezTo>
                    <a:pt x="584" y="3016"/>
                    <a:pt x="578" y="3010"/>
                    <a:pt x="569" y="2907"/>
                  </a:cubicBezTo>
                  <a:cubicBezTo>
                    <a:pt x="563" y="2829"/>
                    <a:pt x="584" y="2755"/>
                    <a:pt x="645" y="2640"/>
                  </a:cubicBezTo>
                  <a:cubicBezTo>
                    <a:pt x="712" y="2514"/>
                    <a:pt x="729" y="2452"/>
                    <a:pt x="722" y="2342"/>
                  </a:cubicBezTo>
                  <a:cubicBezTo>
                    <a:pt x="716" y="2224"/>
                    <a:pt x="700" y="2190"/>
                    <a:pt x="617" y="2117"/>
                  </a:cubicBezTo>
                  <a:cubicBezTo>
                    <a:pt x="563" y="2069"/>
                    <a:pt x="490" y="1969"/>
                    <a:pt x="455" y="1893"/>
                  </a:cubicBezTo>
                  <a:cubicBezTo>
                    <a:pt x="420" y="1818"/>
                    <a:pt x="354" y="1716"/>
                    <a:pt x="308" y="1667"/>
                  </a:cubicBezTo>
                  <a:cubicBezTo>
                    <a:pt x="237" y="1592"/>
                    <a:pt x="227" y="1564"/>
                    <a:pt x="241" y="1476"/>
                  </a:cubicBezTo>
                  <a:cubicBezTo>
                    <a:pt x="250" y="1420"/>
                    <a:pt x="244" y="1321"/>
                    <a:pt x="226" y="1257"/>
                  </a:cubicBezTo>
                  <a:cubicBezTo>
                    <a:pt x="202" y="1165"/>
                    <a:pt x="173" y="1129"/>
                    <a:pt x="97" y="1093"/>
                  </a:cubicBezTo>
                  <a:cubicBezTo>
                    <a:pt x="15" y="1054"/>
                    <a:pt x="0" y="1032"/>
                    <a:pt x="0" y="952"/>
                  </a:cubicBezTo>
                  <a:cubicBezTo>
                    <a:pt x="0" y="826"/>
                    <a:pt x="62" y="712"/>
                    <a:pt x="157" y="661"/>
                  </a:cubicBezTo>
                  <a:cubicBezTo>
                    <a:pt x="229" y="622"/>
                    <a:pt x="339" y="426"/>
                    <a:pt x="339" y="335"/>
                  </a:cubicBezTo>
                  <a:cubicBezTo>
                    <a:pt x="339" y="313"/>
                    <a:pt x="351" y="295"/>
                    <a:pt x="367" y="295"/>
                  </a:cubicBezTo>
                  <a:cubicBezTo>
                    <a:pt x="382" y="295"/>
                    <a:pt x="395" y="251"/>
                    <a:pt x="395" y="197"/>
                  </a:cubicBezTo>
                  <a:cubicBezTo>
                    <a:pt x="395" y="65"/>
                    <a:pt x="508" y="5"/>
                    <a:pt x="763" y="3"/>
                  </a:cubicBezTo>
                  <a:cubicBezTo>
                    <a:pt x="1028" y="0"/>
                    <a:pt x="1096" y="38"/>
                    <a:pt x="1229" y="259"/>
                  </a:cubicBezTo>
                  <a:cubicBezTo>
                    <a:pt x="1312" y="398"/>
                    <a:pt x="1379" y="470"/>
                    <a:pt x="1482" y="533"/>
                  </a:cubicBezTo>
                  <a:cubicBezTo>
                    <a:pt x="1559" y="581"/>
                    <a:pt x="1690" y="687"/>
                    <a:pt x="1772" y="770"/>
                  </a:cubicBezTo>
                  <a:cubicBezTo>
                    <a:pt x="1941" y="939"/>
                    <a:pt x="2109" y="1027"/>
                    <a:pt x="2266" y="1028"/>
                  </a:cubicBezTo>
                  <a:cubicBezTo>
                    <a:pt x="2475" y="1029"/>
                    <a:pt x="2653" y="1164"/>
                    <a:pt x="2653" y="1322"/>
                  </a:cubicBezTo>
                  <a:cubicBezTo>
                    <a:pt x="2653" y="1346"/>
                    <a:pt x="2667" y="1430"/>
                    <a:pt x="2684" y="1509"/>
                  </a:cubicBezTo>
                  <a:cubicBezTo>
                    <a:pt x="2711" y="1635"/>
                    <a:pt x="2732" y="1666"/>
                    <a:pt x="2853" y="1753"/>
                  </a:cubicBezTo>
                  <a:cubicBezTo>
                    <a:pt x="2930" y="1809"/>
                    <a:pt x="2991" y="1875"/>
                    <a:pt x="2991" y="1903"/>
                  </a:cubicBezTo>
                  <a:cubicBezTo>
                    <a:pt x="2991" y="1931"/>
                    <a:pt x="2940" y="2047"/>
                    <a:pt x="2877" y="2162"/>
                  </a:cubicBezTo>
                  <a:cubicBezTo>
                    <a:pt x="2814" y="2276"/>
                    <a:pt x="2726" y="2448"/>
                    <a:pt x="2681" y="2544"/>
                  </a:cubicBezTo>
                  <a:lnTo>
                    <a:pt x="2600" y="2719"/>
                  </a:lnTo>
                  <a:lnTo>
                    <a:pt x="2408" y="2728"/>
                  </a:lnTo>
                  <a:lnTo>
                    <a:pt x="2215" y="2736"/>
                  </a:lnTo>
                  <a:lnTo>
                    <a:pt x="2117" y="2934"/>
                  </a:lnTo>
                  <a:cubicBezTo>
                    <a:pt x="2013" y="3141"/>
                    <a:pt x="1934" y="3203"/>
                    <a:pt x="1727" y="3241"/>
                  </a:cubicBezTo>
                  <a:cubicBezTo>
                    <a:pt x="1645" y="3255"/>
                    <a:pt x="1619" y="3243"/>
                    <a:pt x="1518" y="3142"/>
                  </a:cubicBezTo>
                  <a:close/>
                </a:path>
              </a:pathLst>
            </a:custGeom>
            <a:solidFill>
              <a:schemeClr val="accent3">
                <a:lumMod val="60000"/>
                <a:lumOff val="4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92" name="Freeform 21">
              <a:extLst>
                <a:ext uri="{FF2B5EF4-FFF2-40B4-BE49-F238E27FC236}">
                  <a16:creationId xmlns:a16="http://schemas.microsoft.com/office/drawing/2014/main" id="{65C2D3E0-9FD0-D499-861A-DD423638CAC7}"/>
                </a:ext>
              </a:extLst>
            </p:cNvPr>
            <p:cNvSpPr>
              <a:spLocks/>
            </p:cNvSpPr>
            <p:nvPr/>
          </p:nvSpPr>
          <p:spPr bwMode="auto">
            <a:xfrm>
              <a:off x="10186851" y="4930917"/>
              <a:ext cx="747385" cy="558766"/>
            </a:xfrm>
            <a:custGeom>
              <a:avLst/>
              <a:gdLst>
                <a:gd name="T0" fmla="*/ 7159 w 7513"/>
                <a:gd name="T1" fmla="*/ 5521 h 5620"/>
                <a:gd name="T2" fmla="*/ 7018 w 7513"/>
                <a:gd name="T3" fmla="*/ 5428 h 5620"/>
                <a:gd name="T4" fmla="*/ 6766 w 7513"/>
                <a:gd name="T5" fmla="*/ 5320 h 5620"/>
                <a:gd name="T6" fmla="*/ 6618 w 7513"/>
                <a:gd name="T7" fmla="*/ 5191 h 5620"/>
                <a:gd name="T8" fmla="*/ 6460 w 7513"/>
                <a:gd name="T9" fmla="*/ 4966 h 5620"/>
                <a:gd name="T10" fmla="*/ 6243 w 7513"/>
                <a:gd name="T11" fmla="*/ 4649 h 5620"/>
                <a:gd name="T12" fmla="*/ 6158 w 7513"/>
                <a:gd name="T13" fmla="*/ 4521 h 5620"/>
                <a:gd name="T14" fmla="*/ 5810 w 7513"/>
                <a:gd name="T15" fmla="*/ 4367 h 5620"/>
                <a:gd name="T16" fmla="*/ 5491 w 7513"/>
                <a:gd name="T17" fmla="*/ 4271 h 5620"/>
                <a:gd name="T18" fmla="*/ 5028 w 7513"/>
                <a:gd name="T19" fmla="*/ 4095 h 5620"/>
                <a:gd name="T20" fmla="*/ 4776 w 7513"/>
                <a:gd name="T21" fmla="*/ 3876 h 5620"/>
                <a:gd name="T22" fmla="*/ 4692 w 7513"/>
                <a:gd name="T23" fmla="*/ 3755 h 5620"/>
                <a:gd name="T24" fmla="*/ 4557 w 7513"/>
                <a:gd name="T25" fmla="*/ 3739 h 5620"/>
                <a:gd name="T26" fmla="*/ 4317 w 7513"/>
                <a:gd name="T27" fmla="*/ 3794 h 5620"/>
                <a:gd name="T28" fmla="*/ 4156 w 7513"/>
                <a:gd name="T29" fmla="*/ 3922 h 5620"/>
                <a:gd name="T30" fmla="*/ 3899 w 7513"/>
                <a:gd name="T31" fmla="*/ 3903 h 5620"/>
                <a:gd name="T32" fmla="*/ 3768 w 7513"/>
                <a:gd name="T33" fmla="*/ 3699 h 5620"/>
                <a:gd name="T34" fmla="*/ 3369 w 7513"/>
                <a:gd name="T35" fmla="*/ 3201 h 5620"/>
                <a:gd name="T36" fmla="*/ 2751 w 7513"/>
                <a:gd name="T37" fmla="*/ 2893 h 5620"/>
                <a:gd name="T38" fmla="*/ 2450 w 7513"/>
                <a:gd name="T39" fmla="*/ 2672 h 5620"/>
                <a:gd name="T40" fmla="*/ 2350 w 7513"/>
                <a:gd name="T41" fmla="*/ 2560 h 5620"/>
                <a:gd name="T42" fmla="*/ 2266 w 7513"/>
                <a:gd name="T43" fmla="*/ 2433 h 5620"/>
                <a:gd name="T44" fmla="*/ 2191 w 7513"/>
                <a:gd name="T45" fmla="*/ 2316 h 5620"/>
                <a:gd name="T46" fmla="*/ 1631 w 7513"/>
                <a:gd name="T47" fmla="*/ 2161 h 5620"/>
                <a:gd name="T48" fmla="*/ 858 w 7513"/>
                <a:gd name="T49" fmla="*/ 2066 h 5620"/>
                <a:gd name="T50" fmla="*/ 667 w 7513"/>
                <a:gd name="T51" fmla="*/ 1865 h 5620"/>
                <a:gd name="T52" fmla="*/ 498 w 7513"/>
                <a:gd name="T53" fmla="*/ 1656 h 5620"/>
                <a:gd name="T54" fmla="*/ 174 w 7513"/>
                <a:gd name="T55" fmla="*/ 1287 h 5620"/>
                <a:gd name="T56" fmla="*/ 203 w 7513"/>
                <a:gd name="T57" fmla="*/ 764 h 5620"/>
                <a:gd name="T58" fmla="*/ 314 w 7513"/>
                <a:gd name="T59" fmla="*/ 650 h 5620"/>
                <a:gd name="T60" fmla="*/ 329 w 7513"/>
                <a:gd name="T61" fmla="*/ 624 h 5620"/>
                <a:gd name="T62" fmla="*/ 347 w 7513"/>
                <a:gd name="T63" fmla="*/ 422 h 5620"/>
                <a:gd name="T64" fmla="*/ 621 w 7513"/>
                <a:gd name="T65" fmla="*/ 73 h 5620"/>
                <a:gd name="T66" fmla="*/ 1359 w 7513"/>
                <a:gd name="T67" fmla="*/ 43 h 5620"/>
                <a:gd name="T68" fmla="*/ 1973 w 7513"/>
                <a:gd name="T69" fmla="*/ 19 h 5620"/>
                <a:gd name="T70" fmla="*/ 2381 w 7513"/>
                <a:gd name="T71" fmla="*/ 161 h 5620"/>
                <a:gd name="T72" fmla="*/ 2340 w 7513"/>
                <a:gd name="T73" fmla="*/ 429 h 5620"/>
                <a:gd name="T74" fmla="*/ 2085 w 7513"/>
                <a:gd name="T75" fmla="*/ 603 h 5620"/>
                <a:gd name="T76" fmla="*/ 1896 w 7513"/>
                <a:gd name="T77" fmla="*/ 903 h 5620"/>
                <a:gd name="T78" fmla="*/ 2325 w 7513"/>
                <a:gd name="T79" fmla="*/ 1390 h 5620"/>
                <a:gd name="T80" fmla="*/ 2838 w 7513"/>
                <a:gd name="T81" fmla="*/ 1655 h 5620"/>
                <a:gd name="T82" fmla="*/ 3148 w 7513"/>
                <a:gd name="T83" fmla="*/ 1780 h 5620"/>
                <a:gd name="T84" fmla="*/ 3454 w 7513"/>
                <a:gd name="T85" fmla="*/ 1911 h 5620"/>
                <a:gd name="T86" fmla="*/ 4026 w 7513"/>
                <a:gd name="T87" fmla="*/ 2153 h 5620"/>
                <a:gd name="T88" fmla="*/ 4372 w 7513"/>
                <a:gd name="T89" fmla="*/ 2259 h 5620"/>
                <a:gd name="T90" fmla="*/ 4556 w 7513"/>
                <a:gd name="T91" fmla="*/ 2310 h 5620"/>
                <a:gd name="T92" fmla="*/ 4765 w 7513"/>
                <a:gd name="T93" fmla="*/ 2478 h 5620"/>
                <a:gd name="T94" fmla="*/ 5107 w 7513"/>
                <a:gd name="T95" fmla="*/ 2783 h 5620"/>
                <a:gd name="T96" fmla="*/ 6030 w 7513"/>
                <a:gd name="T97" fmla="*/ 3216 h 5620"/>
                <a:gd name="T98" fmla="*/ 6442 w 7513"/>
                <a:gd name="T99" fmla="*/ 3456 h 5620"/>
                <a:gd name="T100" fmla="*/ 7050 w 7513"/>
                <a:gd name="T101" fmla="*/ 4141 h 5620"/>
                <a:gd name="T102" fmla="*/ 7399 w 7513"/>
                <a:gd name="T103" fmla="*/ 4592 h 5620"/>
                <a:gd name="T104" fmla="*/ 7418 w 7513"/>
                <a:gd name="T105" fmla="*/ 5251 h 5620"/>
                <a:gd name="T106" fmla="*/ 7356 w 7513"/>
                <a:gd name="T107" fmla="*/ 5453 h 5620"/>
                <a:gd name="T108" fmla="*/ 7304 w 7513"/>
                <a:gd name="T109" fmla="*/ 5617 h 5620"/>
                <a:gd name="T110" fmla="*/ 7159 w 7513"/>
                <a:gd name="T111" fmla="*/ 5521 h 5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13" h="5620">
                  <a:moveTo>
                    <a:pt x="7159" y="5521"/>
                  </a:moveTo>
                  <a:cubicBezTo>
                    <a:pt x="7090" y="5469"/>
                    <a:pt x="7026" y="5427"/>
                    <a:pt x="7018" y="5428"/>
                  </a:cubicBezTo>
                  <a:cubicBezTo>
                    <a:pt x="6970" y="5436"/>
                    <a:pt x="6828" y="5375"/>
                    <a:pt x="6766" y="5320"/>
                  </a:cubicBezTo>
                  <a:cubicBezTo>
                    <a:pt x="6726" y="5285"/>
                    <a:pt x="6659" y="5227"/>
                    <a:pt x="6618" y="5191"/>
                  </a:cubicBezTo>
                  <a:cubicBezTo>
                    <a:pt x="6577" y="5155"/>
                    <a:pt x="6506" y="5053"/>
                    <a:pt x="6460" y="4966"/>
                  </a:cubicBezTo>
                  <a:cubicBezTo>
                    <a:pt x="6373" y="4801"/>
                    <a:pt x="6363" y="4787"/>
                    <a:pt x="6243" y="4649"/>
                  </a:cubicBezTo>
                  <a:cubicBezTo>
                    <a:pt x="6204" y="4605"/>
                    <a:pt x="6166" y="4547"/>
                    <a:pt x="6158" y="4521"/>
                  </a:cubicBezTo>
                  <a:cubicBezTo>
                    <a:pt x="6133" y="4442"/>
                    <a:pt x="5987" y="4377"/>
                    <a:pt x="5810" y="4367"/>
                  </a:cubicBezTo>
                  <a:cubicBezTo>
                    <a:pt x="5687" y="4360"/>
                    <a:pt x="5603" y="4335"/>
                    <a:pt x="5491" y="4271"/>
                  </a:cubicBezTo>
                  <a:cubicBezTo>
                    <a:pt x="5323" y="4176"/>
                    <a:pt x="5116" y="4097"/>
                    <a:pt x="5028" y="4095"/>
                  </a:cubicBezTo>
                  <a:cubicBezTo>
                    <a:pt x="4954" y="4094"/>
                    <a:pt x="4875" y="4025"/>
                    <a:pt x="4776" y="3876"/>
                  </a:cubicBezTo>
                  <a:cubicBezTo>
                    <a:pt x="4732" y="3810"/>
                    <a:pt x="4694" y="3756"/>
                    <a:pt x="4692" y="3755"/>
                  </a:cubicBezTo>
                  <a:cubicBezTo>
                    <a:pt x="4691" y="3753"/>
                    <a:pt x="4630" y="3746"/>
                    <a:pt x="4557" y="3739"/>
                  </a:cubicBezTo>
                  <a:cubicBezTo>
                    <a:pt x="4451" y="3728"/>
                    <a:pt x="4405" y="3738"/>
                    <a:pt x="4317" y="3794"/>
                  </a:cubicBezTo>
                  <a:cubicBezTo>
                    <a:pt x="4258" y="3831"/>
                    <a:pt x="4185" y="3889"/>
                    <a:pt x="4156" y="3922"/>
                  </a:cubicBezTo>
                  <a:cubicBezTo>
                    <a:pt x="4085" y="4001"/>
                    <a:pt x="4036" y="3997"/>
                    <a:pt x="3899" y="3903"/>
                  </a:cubicBezTo>
                  <a:cubicBezTo>
                    <a:pt x="3805" y="3837"/>
                    <a:pt x="3784" y="3804"/>
                    <a:pt x="3768" y="3699"/>
                  </a:cubicBezTo>
                  <a:cubicBezTo>
                    <a:pt x="3723" y="3389"/>
                    <a:pt x="3593" y="3227"/>
                    <a:pt x="3369" y="3201"/>
                  </a:cubicBezTo>
                  <a:cubicBezTo>
                    <a:pt x="3152" y="3175"/>
                    <a:pt x="2998" y="3099"/>
                    <a:pt x="2751" y="2893"/>
                  </a:cubicBezTo>
                  <a:cubicBezTo>
                    <a:pt x="2616" y="2781"/>
                    <a:pt x="2481" y="2681"/>
                    <a:pt x="2450" y="2672"/>
                  </a:cubicBezTo>
                  <a:cubicBezTo>
                    <a:pt x="2420" y="2662"/>
                    <a:pt x="2375" y="2612"/>
                    <a:pt x="2350" y="2560"/>
                  </a:cubicBezTo>
                  <a:cubicBezTo>
                    <a:pt x="2326" y="2508"/>
                    <a:pt x="2288" y="2451"/>
                    <a:pt x="2266" y="2433"/>
                  </a:cubicBezTo>
                  <a:cubicBezTo>
                    <a:pt x="2244" y="2415"/>
                    <a:pt x="2210" y="2362"/>
                    <a:pt x="2191" y="2316"/>
                  </a:cubicBezTo>
                  <a:cubicBezTo>
                    <a:pt x="2141" y="2195"/>
                    <a:pt x="1924" y="2135"/>
                    <a:pt x="1631" y="2161"/>
                  </a:cubicBezTo>
                  <a:cubicBezTo>
                    <a:pt x="1201" y="2198"/>
                    <a:pt x="1105" y="2186"/>
                    <a:pt x="858" y="2066"/>
                  </a:cubicBezTo>
                  <a:cubicBezTo>
                    <a:pt x="760" y="2019"/>
                    <a:pt x="720" y="1977"/>
                    <a:pt x="667" y="1865"/>
                  </a:cubicBezTo>
                  <a:cubicBezTo>
                    <a:pt x="606" y="1734"/>
                    <a:pt x="498" y="1600"/>
                    <a:pt x="498" y="1656"/>
                  </a:cubicBezTo>
                  <a:cubicBezTo>
                    <a:pt x="498" y="1693"/>
                    <a:pt x="279" y="1444"/>
                    <a:pt x="174" y="1287"/>
                  </a:cubicBezTo>
                  <a:cubicBezTo>
                    <a:pt x="0" y="1028"/>
                    <a:pt x="7" y="899"/>
                    <a:pt x="203" y="764"/>
                  </a:cubicBezTo>
                  <a:cubicBezTo>
                    <a:pt x="273" y="716"/>
                    <a:pt x="323" y="665"/>
                    <a:pt x="314" y="650"/>
                  </a:cubicBezTo>
                  <a:cubicBezTo>
                    <a:pt x="305" y="636"/>
                    <a:pt x="312" y="624"/>
                    <a:pt x="329" y="624"/>
                  </a:cubicBezTo>
                  <a:cubicBezTo>
                    <a:pt x="350" y="624"/>
                    <a:pt x="356" y="559"/>
                    <a:pt x="347" y="422"/>
                  </a:cubicBezTo>
                  <a:cubicBezTo>
                    <a:pt x="328" y="121"/>
                    <a:pt x="344" y="100"/>
                    <a:pt x="621" y="73"/>
                  </a:cubicBezTo>
                  <a:cubicBezTo>
                    <a:pt x="748" y="61"/>
                    <a:pt x="1080" y="48"/>
                    <a:pt x="1359" y="43"/>
                  </a:cubicBezTo>
                  <a:cubicBezTo>
                    <a:pt x="1638" y="39"/>
                    <a:pt x="1915" y="28"/>
                    <a:pt x="1973" y="19"/>
                  </a:cubicBezTo>
                  <a:cubicBezTo>
                    <a:pt x="2093" y="0"/>
                    <a:pt x="2235" y="50"/>
                    <a:pt x="2381" y="161"/>
                  </a:cubicBezTo>
                  <a:cubicBezTo>
                    <a:pt x="2509" y="258"/>
                    <a:pt x="2499" y="320"/>
                    <a:pt x="2340" y="429"/>
                  </a:cubicBezTo>
                  <a:cubicBezTo>
                    <a:pt x="2266" y="479"/>
                    <a:pt x="2151" y="558"/>
                    <a:pt x="2085" y="603"/>
                  </a:cubicBezTo>
                  <a:cubicBezTo>
                    <a:pt x="1933" y="707"/>
                    <a:pt x="1886" y="781"/>
                    <a:pt x="1896" y="903"/>
                  </a:cubicBezTo>
                  <a:cubicBezTo>
                    <a:pt x="1912" y="1091"/>
                    <a:pt x="1990" y="1180"/>
                    <a:pt x="2325" y="1390"/>
                  </a:cubicBezTo>
                  <a:cubicBezTo>
                    <a:pt x="2499" y="1499"/>
                    <a:pt x="2729" y="1618"/>
                    <a:pt x="2838" y="1655"/>
                  </a:cubicBezTo>
                  <a:cubicBezTo>
                    <a:pt x="2946" y="1691"/>
                    <a:pt x="3086" y="1748"/>
                    <a:pt x="3148" y="1780"/>
                  </a:cubicBezTo>
                  <a:cubicBezTo>
                    <a:pt x="3211" y="1812"/>
                    <a:pt x="3349" y="1871"/>
                    <a:pt x="3454" y="1911"/>
                  </a:cubicBezTo>
                  <a:cubicBezTo>
                    <a:pt x="3854" y="2064"/>
                    <a:pt x="3958" y="2107"/>
                    <a:pt x="4026" y="2153"/>
                  </a:cubicBezTo>
                  <a:cubicBezTo>
                    <a:pt x="4099" y="2202"/>
                    <a:pt x="4311" y="2266"/>
                    <a:pt x="4372" y="2259"/>
                  </a:cubicBezTo>
                  <a:cubicBezTo>
                    <a:pt x="4453" y="2248"/>
                    <a:pt x="4509" y="2264"/>
                    <a:pt x="4556" y="2310"/>
                  </a:cubicBezTo>
                  <a:cubicBezTo>
                    <a:pt x="4584" y="2337"/>
                    <a:pt x="4678" y="2413"/>
                    <a:pt x="4765" y="2478"/>
                  </a:cubicBezTo>
                  <a:cubicBezTo>
                    <a:pt x="4852" y="2543"/>
                    <a:pt x="5006" y="2680"/>
                    <a:pt x="5107" y="2783"/>
                  </a:cubicBezTo>
                  <a:cubicBezTo>
                    <a:pt x="5307" y="2984"/>
                    <a:pt x="5241" y="2953"/>
                    <a:pt x="6030" y="3216"/>
                  </a:cubicBezTo>
                  <a:cubicBezTo>
                    <a:pt x="6344" y="3320"/>
                    <a:pt x="6357" y="3328"/>
                    <a:pt x="6442" y="3456"/>
                  </a:cubicBezTo>
                  <a:cubicBezTo>
                    <a:pt x="6580" y="3665"/>
                    <a:pt x="6875" y="3997"/>
                    <a:pt x="7050" y="4141"/>
                  </a:cubicBezTo>
                  <a:cubicBezTo>
                    <a:pt x="7160" y="4232"/>
                    <a:pt x="7324" y="4445"/>
                    <a:pt x="7399" y="4592"/>
                  </a:cubicBezTo>
                  <a:cubicBezTo>
                    <a:pt x="7506" y="4803"/>
                    <a:pt x="7513" y="5056"/>
                    <a:pt x="7418" y="5251"/>
                  </a:cubicBezTo>
                  <a:cubicBezTo>
                    <a:pt x="7384" y="5319"/>
                    <a:pt x="7356" y="5410"/>
                    <a:pt x="7356" y="5453"/>
                  </a:cubicBezTo>
                  <a:cubicBezTo>
                    <a:pt x="7356" y="5540"/>
                    <a:pt x="7331" y="5620"/>
                    <a:pt x="7304" y="5617"/>
                  </a:cubicBezTo>
                  <a:cubicBezTo>
                    <a:pt x="7294" y="5616"/>
                    <a:pt x="7229" y="5573"/>
                    <a:pt x="7159" y="5521"/>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93" name="Freeform 22">
              <a:extLst>
                <a:ext uri="{FF2B5EF4-FFF2-40B4-BE49-F238E27FC236}">
                  <a16:creationId xmlns:a16="http://schemas.microsoft.com/office/drawing/2014/main" id="{C0B730BC-B1FF-DC77-10FA-3D4B531CDDF2}"/>
                </a:ext>
              </a:extLst>
            </p:cNvPr>
            <p:cNvSpPr>
              <a:spLocks/>
            </p:cNvSpPr>
            <p:nvPr/>
          </p:nvSpPr>
          <p:spPr bwMode="auto">
            <a:xfrm>
              <a:off x="10352779" y="5436147"/>
              <a:ext cx="321929" cy="587840"/>
            </a:xfrm>
            <a:custGeom>
              <a:avLst/>
              <a:gdLst>
                <a:gd name="T0" fmla="*/ 423 w 3238"/>
                <a:gd name="T1" fmla="*/ 5892 h 5908"/>
                <a:gd name="T2" fmla="*/ 0 w 3238"/>
                <a:gd name="T3" fmla="*/ 5555 h 5908"/>
                <a:gd name="T4" fmla="*/ 143 w 3238"/>
                <a:gd name="T5" fmla="*/ 5200 h 5908"/>
                <a:gd name="T6" fmla="*/ 366 w 3238"/>
                <a:gd name="T7" fmla="*/ 4893 h 5908"/>
                <a:gd name="T8" fmla="*/ 412 w 3238"/>
                <a:gd name="T9" fmla="*/ 4800 h 5908"/>
                <a:gd name="T10" fmla="*/ 390 w 3238"/>
                <a:gd name="T11" fmla="*/ 4112 h 5908"/>
                <a:gd name="T12" fmla="*/ 371 w 3238"/>
                <a:gd name="T13" fmla="*/ 3993 h 5908"/>
                <a:gd name="T14" fmla="*/ 860 w 3238"/>
                <a:gd name="T15" fmla="*/ 3751 h 5908"/>
                <a:gd name="T16" fmla="*/ 1089 w 3238"/>
                <a:gd name="T17" fmla="*/ 3574 h 5908"/>
                <a:gd name="T18" fmla="*/ 1050 w 3238"/>
                <a:gd name="T19" fmla="*/ 2903 h 5908"/>
                <a:gd name="T20" fmla="*/ 958 w 3238"/>
                <a:gd name="T21" fmla="*/ 2677 h 5908"/>
                <a:gd name="T22" fmla="*/ 846 w 3238"/>
                <a:gd name="T23" fmla="*/ 2366 h 5908"/>
                <a:gd name="T24" fmla="*/ 733 w 3238"/>
                <a:gd name="T25" fmla="*/ 2013 h 5908"/>
                <a:gd name="T26" fmla="*/ 667 w 3238"/>
                <a:gd name="T27" fmla="*/ 1773 h 5908"/>
                <a:gd name="T28" fmla="*/ 606 w 3238"/>
                <a:gd name="T29" fmla="*/ 1555 h 5908"/>
                <a:gd name="T30" fmla="*/ 501 w 3238"/>
                <a:gd name="T31" fmla="*/ 1441 h 5908"/>
                <a:gd name="T32" fmla="*/ 208 w 3238"/>
                <a:gd name="T33" fmla="*/ 844 h 5908"/>
                <a:gd name="T34" fmla="*/ 284 w 3238"/>
                <a:gd name="T35" fmla="*/ 385 h 5908"/>
                <a:gd name="T36" fmla="*/ 794 w 3238"/>
                <a:gd name="T37" fmla="*/ 445 h 5908"/>
                <a:gd name="T38" fmla="*/ 971 w 3238"/>
                <a:gd name="T39" fmla="*/ 547 h 5908"/>
                <a:gd name="T40" fmla="*/ 1138 w 3238"/>
                <a:gd name="T41" fmla="*/ 535 h 5908"/>
                <a:gd name="T42" fmla="*/ 1188 w 3238"/>
                <a:gd name="T43" fmla="*/ 516 h 5908"/>
                <a:gd name="T44" fmla="*/ 1463 w 3238"/>
                <a:gd name="T45" fmla="*/ 319 h 5908"/>
                <a:gd name="T46" fmla="*/ 1769 w 3238"/>
                <a:gd name="T47" fmla="*/ 36 h 5908"/>
                <a:gd name="T48" fmla="*/ 1821 w 3238"/>
                <a:gd name="T49" fmla="*/ 187 h 5908"/>
                <a:gd name="T50" fmla="*/ 1786 w 3238"/>
                <a:gd name="T51" fmla="*/ 433 h 5908"/>
                <a:gd name="T52" fmla="*/ 1743 w 3238"/>
                <a:gd name="T53" fmla="*/ 581 h 5908"/>
                <a:gd name="T54" fmla="*/ 1711 w 3238"/>
                <a:gd name="T55" fmla="*/ 868 h 5908"/>
                <a:gd name="T56" fmla="*/ 1802 w 3238"/>
                <a:gd name="T57" fmla="*/ 1219 h 5908"/>
                <a:gd name="T58" fmla="*/ 2007 w 3238"/>
                <a:gd name="T59" fmla="*/ 1317 h 5908"/>
                <a:gd name="T60" fmla="*/ 2222 w 3238"/>
                <a:gd name="T61" fmla="*/ 1382 h 5908"/>
                <a:gd name="T62" fmla="*/ 2412 w 3238"/>
                <a:gd name="T63" fmla="*/ 1487 h 5908"/>
                <a:gd name="T64" fmla="*/ 2878 w 3238"/>
                <a:gd name="T65" fmla="*/ 1762 h 5908"/>
                <a:gd name="T66" fmla="*/ 3005 w 3238"/>
                <a:gd name="T67" fmla="*/ 1868 h 5908"/>
                <a:gd name="T68" fmla="*/ 3011 w 3238"/>
                <a:gd name="T69" fmla="*/ 2169 h 5908"/>
                <a:gd name="T70" fmla="*/ 3103 w 3238"/>
                <a:gd name="T71" fmla="*/ 2670 h 5908"/>
                <a:gd name="T72" fmla="*/ 3001 w 3238"/>
                <a:gd name="T73" fmla="*/ 3011 h 5908"/>
                <a:gd name="T74" fmla="*/ 2426 w 3238"/>
                <a:gd name="T75" fmla="*/ 3091 h 5908"/>
                <a:gd name="T76" fmla="*/ 2060 w 3238"/>
                <a:gd name="T77" fmla="*/ 3373 h 5908"/>
                <a:gd name="T78" fmla="*/ 1992 w 3238"/>
                <a:gd name="T79" fmla="*/ 3465 h 5908"/>
                <a:gd name="T80" fmla="*/ 1864 w 3238"/>
                <a:gd name="T81" fmla="*/ 4017 h 5908"/>
                <a:gd name="T82" fmla="*/ 1759 w 3238"/>
                <a:gd name="T83" fmla="*/ 4606 h 5908"/>
                <a:gd name="T84" fmla="*/ 975 w 3238"/>
                <a:gd name="T85" fmla="*/ 5617 h 5908"/>
                <a:gd name="T86" fmla="*/ 829 w 3238"/>
                <a:gd name="T87" fmla="*/ 5878 h 5908"/>
                <a:gd name="T88" fmla="*/ 729 w 3238"/>
                <a:gd name="T89" fmla="*/ 5903 h 5908"/>
                <a:gd name="T90" fmla="*/ 423 w 3238"/>
                <a:gd name="T91" fmla="*/ 5892 h 5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38" h="5908">
                  <a:moveTo>
                    <a:pt x="423" y="5892"/>
                  </a:moveTo>
                  <a:cubicBezTo>
                    <a:pt x="6" y="5861"/>
                    <a:pt x="0" y="5856"/>
                    <a:pt x="0" y="5555"/>
                  </a:cubicBezTo>
                  <a:cubicBezTo>
                    <a:pt x="0" y="5334"/>
                    <a:pt x="19" y="5286"/>
                    <a:pt x="143" y="5200"/>
                  </a:cubicBezTo>
                  <a:cubicBezTo>
                    <a:pt x="260" y="5119"/>
                    <a:pt x="366" y="4973"/>
                    <a:pt x="366" y="4893"/>
                  </a:cubicBezTo>
                  <a:cubicBezTo>
                    <a:pt x="366" y="4867"/>
                    <a:pt x="387" y="4825"/>
                    <a:pt x="412" y="4800"/>
                  </a:cubicBezTo>
                  <a:cubicBezTo>
                    <a:pt x="474" y="4737"/>
                    <a:pt x="458" y="4216"/>
                    <a:pt x="390" y="4112"/>
                  </a:cubicBezTo>
                  <a:cubicBezTo>
                    <a:pt x="357" y="4062"/>
                    <a:pt x="352" y="4028"/>
                    <a:pt x="371" y="3993"/>
                  </a:cubicBezTo>
                  <a:cubicBezTo>
                    <a:pt x="399" y="3942"/>
                    <a:pt x="666" y="3810"/>
                    <a:pt x="860" y="3751"/>
                  </a:cubicBezTo>
                  <a:cubicBezTo>
                    <a:pt x="1009" y="3705"/>
                    <a:pt x="1077" y="3652"/>
                    <a:pt x="1089" y="3574"/>
                  </a:cubicBezTo>
                  <a:cubicBezTo>
                    <a:pt x="1158" y="3123"/>
                    <a:pt x="1159" y="3140"/>
                    <a:pt x="1050" y="2903"/>
                  </a:cubicBezTo>
                  <a:cubicBezTo>
                    <a:pt x="1011" y="2818"/>
                    <a:pt x="970" y="2717"/>
                    <a:pt x="958" y="2677"/>
                  </a:cubicBezTo>
                  <a:cubicBezTo>
                    <a:pt x="946" y="2638"/>
                    <a:pt x="896" y="2498"/>
                    <a:pt x="846" y="2366"/>
                  </a:cubicBezTo>
                  <a:cubicBezTo>
                    <a:pt x="797" y="2234"/>
                    <a:pt x="746" y="2075"/>
                    <a:pt x="733" y="2013"/>
                  </a:cubicBezTo>
                  <a:cubicBezTo>
                    <a:pt x="720" y="1951"/>
                    <a:pt x="690" y="1843"/>
                    <a:pt x="667" y="1773"/>
                  </a:cubicBezTo>
                  <a:cubicBezTo>
                    <a:pt x="644" y="1703"/>
                    <a:pt x="617" y="1605"/>
                    <a:pt x="606" y="1555"/>
                  </a:cubicBezTo>
                  <a:cubicBezTo>
                    <a:pt x="592" y="1483"/>
                    <a:pt x="569" y="1458"/>
                    <a:pt x="501" y="1441"/>
                  </a:cubicBezTo>
                  <a:cubicBezTo>
                    <a:pt x="361" y="1405"/>
                    <a:pt x="250" y="1178"/>
                    <a:pt x="208" y="844"/>
                  </a:cubicBezTo>
                  <a:cubicBezTo>
                    <a:pt x="162" y="474"/>
                    <a:pt x="168" y="442"/>
                    <a:pt x="284" y="385"/>
                  </a:cubicBezTo>
                  <a:cubicBezTo>
                    <a:pt x="515" y="272"/>
                    <a:pt x="708" y="295"/>
                    <a:pt x="794" y="445"/>
                  </a:cubicBezTo>
                  <a:cubicBezTo>
                    <a:pt x="831" y="510"/>
                    <a:pt x="867" y="531"/>
                    <a:pt x="971" y="547"/>
                  </a:cubicBezTo>
                  <a:cubicBezTo>
                    <a:pt x="1052" y="559"/>
                    <a:pt x="1114" y="555"/>
                    <a:pt x="1138" y="535"/>
                  </a:cubicBezTo>
                  <a:cubicBezTo>
                    <a:pt x="1159" y="518"/>
                    <a:pt x="1181" y="509"/>
                    <a:pt x="1188" y="516"/>
                  </a:cubicBezTo>
                  <a:cubicBezTo>
                    <a:pt x="1218" y="546"/>
                    <a:pt x="1426" y="396"/>
                    <a:pt x="1463" y="319"/>
                  </a:cubicBezTo>
                  <a:cubicBezTo>
                    <a:pt x="1606" y="16"/>
                    <a:pt x="1624" y="0"/>
                    <a:pt x="1769" y="36"/>
                  </a:cubicBezTo>
                  <a:cubicBezTo>
                    <a:pt x="1837" y="54"/>
                    <a:pt x="1840" y="61"/>
                    <a:pt x="1821" y="187"/>
                  </a:cubicBezTo>
                  <a:cubicBezTo>
                    <a:pt x="1810" y="260"/>
                    <a:pt x="1794" y="371"/>
                    <a:pt x="1786" y="433"/>
                  </a:cubicBezTo>
                  <a:cubicBezTo>
                    <a:pt x="1778" y="495"/>
                    <a:pt x="1758" y="561"/>
                    <a:pt x="1743" y="581"/>
                  </a:cubicBezTo>
                  <a:cubicBezTo>
                    <a:pt x="1727" y="600"/>
                    <a:pt x="1713" y="729"/>
                    <a:pt x="1711" y="868"/>
                  </a:cubicBezTo>
                  <a:cubicBezTo>
                    <a:pt x="1707" y="1119"/>
                    <a:pt x="1707" y="1121"/>
                    <a:pt x="1802" y="1219"/>
                  </a:cubicBezTo>
                  <a:cubicBezTo>
                    <a:pt x="1880" y="1300"/>
                    <a:pt x="1918" y="1318"/>
                    <a:pt x="2007" y="1317"/>
                  </a:cubicBezTo>
                  <a:cubicBezTo>
                    <a:pt x="2077" y="1316"/>
                    <a:pt x="2156" y="1340"/>
                    <a:pt x="2222" y="1382"/>
                  </a:cubicBezTo>
                  <a:cubicBezTo>
                    <a:pt x="2280" y="1419"/>
                    <a:pt x="2366" y="1467"/>
                    <a:pt x="2412" y="1487"/>
                  </a:cubicBezTo>
                  <a:cubicBezTo>
                    <a:pt x="2608" y="1574"/>
                    <a:pt x="2759" y="1663"/>
                    <a:pt x="2878" y="1762"/>
                  </a:cubicBezTo>
                  <a:lnTo>
                    <a:pt x="3005" y="1868"/>
                  </a:lnTo>
                  <a:lnTo>
                    <a:pt x="3011" y="2169"/>
                  </a:lnTo>
                  <a:cubicBezTo>
                    <a:pt x="3017" y="2432"/>
                    <a:pt x="3028" y="2494"/>
                    <a:pt x="3103" y="2670"/>
                  </a:cubicBezTo>
                  <a:cubicBezTo>
                    <a:pt x="3238" y="2988"/>
                    <a:pt x="3215" y="3066"/>
                    <a:pt x="3001" y="3011"/>
                  </a:cubicBezTo>
                  <a:cubicBezTo>
                    <a:pt x="2898" y="2985"/>
                    <a:pt x="2798" y="2999"/>
                    <a:pt x="2426" y="3091"/>
                  </a:cubicBezTo>
                  <a:cubicBezTo>
                    <a:pt x="2326" y="3116"/>
                    <a:pt x="2060" y="3321"/>
                    <a:pt x="2060" y="3373"/>
                  </a:cubicBezTo>
                  <a:cubicBezTo>
                    <a:pt x="2060" y="3384"/>
                    <a:pt x="2029" y="3425"/>
                    <a:pt x="1992" y="3465"/>
                  </a:cubicBezTo>
                  <a:cubicBezTo>
                    <a:pt x="1879" y="3585"/>
                    <a:pt x="1839" y="3758"/>
                    <a:pt x="1864" y="4017"/>
                  </a:cubicBezTo>
                  <a:cubicBezTo>
                    <a:pt x="1908" y="4465"/>
                    <a:pt x="1906" y="4475"/>
                    <a:pt x="1759" y="4606"/>
                  </a:cubicBezTo>
                  <a:cubicBezTo>
                    <a:pt x="1285" y="5028"/>
                    <a:pt x="1089" y="5281"/>
                    <a:pt x="975" y="5617"/>
                  </a:cubicBezTo>
                  <a:cubicBezTo>
                    <a:pt x="909" y="5810"/>
                    <a:pt x="879" y="5865"/>
                    <a:pt x="829" y="5878"/>
                  </a:cubicBezTo>
                  <a:cubicBezTo>
                    <a:pt x="795" y="5886"/>
                    <a:pt x="749" y="5898"/>
                    <a:pt x="729" y="5903"/>
                  </a:cubicBezTo>
                  <a:cubicBezTo>
                    <a:pt x="708" y="5908"/>
                    <a:pt x="570" y="5903"/>
                    <a:pt x="423" y="5892"/>
                  </a:cubicBez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94" name="Freeform 23">
              <a:extLst>
                <a:ext uri="{FF2B5EF4-FFF2-40B4-BE49-F238E27FC236}">
                  <a16:creationId xmlns:a16="http://schemas.microsoft.com/office/drawing/2014/main" id="{44166F91-3B9A-7F04-B67A-9B02583D180F}"/>
                </a:ext>
              </a:extLst>
            </p:cNvPr>
            <p:cNvSpPr>
              <a:spLocks/>
            </p:cNvSpPr>
            <p:nvPr/>
          </p:nvSpPr>
          <p:spPr bwMode="auto">
            <a:xfrm>
              <a:off x="8687826" y="4986581"/>
              <a:ext cx="341783" cy="628967"/>
            </a:xfrm>
            <a:custGeom>
              <a:avLst/>
              <a:gdLst>
                <a:gd name="T0" fmla="*/ 587 w 3436"/>
                <a:gd name="T1" fmla="*/ 5857 h 6325"/>
                <a:gd name="T2" fmla="*/ 367 w 3436"/>
                <a:gd name="T3" fmla="*/ 5053 h 6325"/>
                <a:gd name="T4" fmla="*/ 491 w 3436"/>
                <a:gd name="T5" fmla="*/ 4432 h 6325"/>
                <a:gd name="T6" fmla="*/ 733 w 3436"/>
                <a:gd name="T7" fmla="*/ 3877 h 6325"/>
                <a:gd name="T8" fmla="*/ 476 w 3436"/>
                <a:gd name="T9" fmla="*/ 3561 h 6325"/>
                <a:gd name="T10" fmla="*/ 741 w 3436"/>
                <a:gd name="T11" fmla="*/ 3109 h 6325"/>
                <a:gd name="T12" fmla="*/ 604 w 3436"/>
                <a:gd name="T13" fmla="*/ 2497 h 6325"/>
                <a:gd name="T14" fmla="*/ 400 w 3436"/>
                <a:gd name="T15" fmla="*/ 1774 h 6325"/>
                <a:gd name="T16" fmla="*/ 56 w 3436"/>
                <a:gd name="T17" fmla="*/ 1562 h 6325"/>
                <a:gd name="T18" fmla="*/ 177 w 3436"/>
                <a:gd name="T19" fmla="*/ 926 h 6325"/>
                <a:gd name="T20" fmla="*/ 582 w 3436"/>
                <a:gd name="T21" fmla="*/ 1058 h 6325"/>
                <a:gd name="T22" fmla="*/ 966 w 3436"/>
                <a:gd name="T23" fmla="*/ 1073 h 6325"/>
                <a:gd name="T24" fmla="*/ 1186 w 3436"/>
                <a:gd name="T25" fmla="*/ 930 h 6325"/>
                <a:gd name="T26" fmla="*/ 1786 w 3436"/>
                <a:gd name="T27" fmla="*/ 505 h 6325"/>
                <a:gd name="T28" fmla="*/ 2072 w 3436"/>
                <a:gd name="T29" fmla="*/ 287 h 6325"/>
                <a:gd name="T30" fmla="*/ 2399 w 3436"/>
                <a:gd name="T31" fmla="*/ 11 h 6325"/>
                <a:gd name="T32" fmla="*/ 2904 w 3436"/>
                <a:gd name="T33" fmla="*/ 366 h 6325"/>
                <a:gd name="T34" fmla="*/ 3080 w 3436"/>
                <a:gd name="T35" fmla="*/ 990 h 6325"/>
                <a:gd name="T36" fmla="*/ 3369 w 3436"/>
                <a:gd name="T37" fmla="*/ 1810 h 6325"/>
                <a:gd name="T38" fmla="*/ 3406 w 3436"/>
                <a:gd name="T39" fmla="*/ 2006 h 6325"/>
                <a:gd name="T40" fmla="*/ 3253 w 3436"/>
                <a:gd name="T41" fmla="*/ 2668 h 6325"/>
                <a:gd name="T42" fmla="*/ 3170 w 3436"/>
                <a:gd name="T43" fmla="*/ 3101 h 6325"/>
                <a:gd name="T44" fmla="*/ 3185 w 3436"/>
                <a:gd name="T45" fmla="*/ 3670 h 6325"/>
                <a:gd name="T46" fmla="*/ 3040 w 3436"/>
                <a:gd name="T47" fmla="*/ 4453 h 6325"/>
                <a:gd name="T48" fmla="*/ 2746 w 3436"/>
                <a:gd name="T49" fmla="*/ 5437 h 6325"/>
                <a:gd name="T50" fmla="*/ 2689 w 3436"/>
                <a:gd name="T51" fmla="*/ 5620 h 6325"/>
                <a:gd name="T52" fmla="*/ 2463 w 3436"/>
                <a:gd name="T53" fmla="*/ 5532 h 6325"/>
                <a:gd name="T54" fmla="*/ 1993 w 3436"/>
                <a:gd name="T55" fmla="*/ 5364 h 6325"/>
                <a:gd name="T56" fmla="*/ 1689 w 3436"/>
                <a:gd name="T57" fmla="*/ 5491 h 6325"/>
                <a:gd name="T58" fmla="*/ 1500 w 3436"/>
                <a:gd name="T59" fmla="*/ 6115 h 6325"/>
                <a:gd name="T60" fmla="*/ 1336 w 3436"/>
                <a:gd name="T61" fmla="*/ 6230 h 6325"/>
                <a:gd name="T62" fmla="*/ 979 w 3436"/>
                <a:gd name="T63" fmla="*/ 6325 h 6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6" h="6325">
                  <a:moveTo>
                    <a:pt x="837" y="6183"/>
                  </a:moveTo>
                  <a:cubicBezTo>
                    <a:pt x="712" y="6058"/>
                    <a:pt x="590" y="5899"/>
                    <a:pt x="587" y="5857"/>
                  </a:cubicBezTo>
                  <a:cubicBezTo>
                    <a:pt x="584" y="5807"/>
                    <a:pt x="479" y="5575"/>
                    <a:pt x="460" y="5575"/>
                  </a:cubicBezTo>
                  <a:cubicBezTo>
                    <a:pt x="412" y="5575"/>
                    <a:pt x="378" y="5383"/>
                    <a:pt x="367" y="5053"/>
                  </a:cubicBezTo>
                  <a:cubicBezTo>
                    <a:pt x="359" y="4790"/>
                    <a:pt x="365" y="4708"/>
                    <a:pt x="395" y="4686"/>
                  </a:cubicBezTo>
                  <a:cubicBezTo>
                    <a:pt x="417" y="4670"/>
                    <a:pt x="460" y="4556"/>
                    <a:pt x="491" y="4432"/>
                  </a:cubicBezTo>
                  <a:cubicBezTo>
                    <a:pt x="537" y="4248"/>
                    <a:pt x="566" y="4189"/>
                    <a:pt x="649" y="4113"/>
                  </a:cubicBezTo>
                  <a:cubicBezTo>
                    <a:pt x="745" y="4023"/>
                    <a:pt x="749" y="4013"/>
                    <a:pt x="733" y="3877"/>
                  </a:cubicBezTo>
                  <a:cubicBezTo>
                    <a:pt x="712" y="3706"/>
                    <a:pt x="676" y="3656"/>
                    <a:pt x="572" y="3656"/>
                  </a:cubicBezTo>
                  <a:cubicBezTo>
                    <a:pt x="506" y="3656"/>
                    <a:pt x="492" y="3642"/>
                    <a:pt x="476" y="3561"/>
                  </a:cubicBezTo>
                  <a:cubicBezTo>
                    <a:pt x="453" y="3434"/>
                    <a:pt x="477" y="3377"/>
                    <a:pt x="608" y="3264"/>
                  </a:cubicBezTo>
                  <a:cubicBezTo>
                    <a:pt x="669" y="3211"/>
                    <a:pt x="728" y="3141"/>
                    <a:pt x="741" y="3109"/>
                  </a:cubicBezTo>
                  <a:cubicBezTo>
                    <a:pt x="760" y="3058"/>
                    <a:pt x="745" y="2899"/>
                    <a:pt x="697" y="2649"/>
                  </a:cubicBezTo>
                  <a:cubicBezTo>
                    <a:pt x="691" y="2615"/>
                    <a:pt x="649" y="2547"/>
                    <a:pt x="604" y="2497"/>
                  </a:cubicBezTo>
                  <a:cubicBezTo>
                    <a:pt x="550" y="2439"/>
                    <a:pt x="522" y="2378"/>
                    <a:pt x="522" y="2319"/>
                  </a:cubicBezTo>
                  <a:cubicBezTo>
                    <a:pt x="521" y="2158"/>
                    <a:pt x="456" y="1865"/>
                    <a:pt x="400" y="1774"/>
                  </a:cubicBezTo>
                  <a:cubicBezTo>
                    <a:pt x="358" y="1706"/>
                    <a:pt x="315" y="1678"/>
                    <a:pt x="228" y="1660"/>
                  </a:cubicBezTo>
                  <a:cubicBezTo>
                    <a:pt x="153" y="1646"/>
                    <a:pt x="93" y="1611"/>
                    <a:pt x="56" y="1562"/>
                  </a:cubicBezTo>
                  <a:cubicBezTo>
                    <a:pt x="0" y="1487"/>
                    <a:pt x="0" y="1487"/>
                    <a:pt x="57" y="1365"/>
                  </a:cubicBezTo>
                  <a:cubicBezTo>
                    <a:pt x="132" y="1207"/>
                    <a:pt x="177" y="1040"/>
                    <a:pt x="177" y="926"/>
                  </a:cubicBezTo>
                  <a:cubicBezTo>
                    <a:pt x="178" y="809"/>
                    <a:pt x="214" y="810"/>
                    <a:pt x="327" y="929"/>
                  </a:cubicBezTo>
                  <a:cubicBezTo>
                    <a:pt x="395" y="1000"/>
                    <a:pt x="458" y="1032"/>
                    <a:pt x="582" y="1058"/>
                  </a:cubicBezTo>
                  <a:cubicBezTo>
                    <a:pt x="802" y="1105"/>
                    <a:pt x="940" y="1114"/>
                    <a:pt x="940" y="1082"/>
                  </a:cubicBezTo>
                  <a:cubicBezTo>
                    <a:pt x="940" y="1068"/>
                    <a:pt x="951" y="1064"/>
                    <a:pt x="966" y="1073"/>
                  </a:cubicBezTo>
                  <a:cubicBezTo>
                    <a:pt x="981" y="1082"/>
                    <a:pt x="1003" y="1072"/>
                    <a:pt x="1015" y="1051"/>
                  </a:cubicBezTo>
                  <a:cubicBezTo>
                    <a:pt x="1028" y="1030"/>
                    <a:pt x="1105" y="976"/>
                    <a:pt x="1186" y="930"/>
                  </a:cubicBezTo>
                  <a:cubicBezTo>
                    <a:pt x="1268" y="885"/>
                    <a:pt x="1335" y="835"/>
                    <a:pt x="1335" y="820"/>
                  </a:cubicBezTo>
                  <a:cubicBezTo>
                    <a:pt x="1335" y="786"/>
                    <a:pt x="1667" y="554"/>
                    <a:pt x="1786" y="505"/>
                  </a:cubicBezTo>
                  <a:cubicBezTo>
                    <a:pt x="1810" y="495"/>
                    <a:pt x="1869" y="449"/>
                    <a:pt x="1918" y="403"/>
                  </a:cubicBezTo>
                  <a:cubicBezTo>
                    <a:pt x="1967" y="357"/>
                    <a:pt x="2037" y="305"/>
                    <a:pt x="2072" y="287"/>
                  </a:cubicBezTo>
                  <a:cubicBezTo>
                    <a:pt x="2108" y="269"/>
                    <a:pt x="2176" y="202"/>
                    <a:pt x="2223" y="138"/>
                  </a:cubicBezTo>
                  <a:cubicBezTo>
                    <a:pt x="2286" y="53"/>
                    <a:pt x="2333" y="19"/>
                    <a:pt x="2399" y="11"/>
                  </a:cubicBezTo>
                  <a:cubicBezTo>
                    <a:pt x="2479" y="0"/>
                    <a:pt x="2511" y="19"/>
                    <a:pt x="2667" y="175"/>
                  </a:cubicBezTo>
                  <a:cubicBezTo>
                    <a:pt x="2765" y="272"/>
                    <a:pt x="2871" y="358"/>
                    <a:pt x="2904" y="366"/>
                  </a:cubicBezTo>
                  <a:cubicBezTo>
                    <a:pt x="2984" y="387"/>
                    <a:pt x="3069" y="581"/>
                    <a:pt x="3043" y="684"/>
                  </a:cubicBezTo>
                  <a:cubicBezTo>
                    <a:pt x="3010" y="814"/>
                    <a:pt x="3023" y="917"/>
                    <a:pt x="3080" y="990"/>
                  </a:cubicBezTo>
                  <a:cubicBezTo>
                    <a:pt x="3110" y="1028"/>
                    <a:pt x="3143" y="1107"/>
                    <a:pt x="3154" y="1165"/>
                  </a:cubicBezTo>
                  <a:cubicBezTo>
                    <a:pt x="3180" y="1303"/>
                    <a:pt x="3335" y="1770"/>
                    <a:pt x="3369" y="1810"/>
                  </a:cubicBezTo>
                  <a:cubicBezTo>
                    <a:pt x="3383" y="1827"/>
                    <a:pt x="3389" y="1847"/>
                    <a:pt x="3382" y="1853"/>
                  </a:cubicBezTo>
                  <a:cubicBezTo>
                    <a:pt x="3375" y="1860"/>
                    <a:pt x="3386" y="1929"/>
                    <a:pt x="3406" y="2006"/>
                  </a:cubicBezTo>
                  <a:cubicBezTo>
                    <a:pt x="3436" y="2121"/>
                    <a:pt x="3435" y="2175"/>
                    <a:pt x="3404" y="2310"/>
                  </a:cubicBezTo>
                  <a:cubicBezTo>
                    <a:pt x="3368" y="2468"/>
                    <a:pt x="3296" y="2639"/>
                    <a:pt x="3253" y="2668"/>
                  </a:cubicBezTo>
                  <a:cubicBezTo>
                    <a:pt x="3209" y="2698"/>
                    <a:pt x="3113" y="2883"/>
                    <a:pt x="3113" y="2937"/>
                  </a:cubicBezTo>
                  <a:cubicBezTo>
                    <a:pt x="3113" y="2968"/>
                    <a:pt x="3139" y="3042"/>
                    <a:pt x="3170" y="3101"/>
                  </a:cubicBezTo>
                  <a:cubicBezTo>
                    <a:pt x="3216" y="3187"/>
                    <a:pt x="3225" y="3241"/>
                    <a:pt x="3213" y="3369"/>
                  </a:cubicBezTo>
                  <a:cubicBezTo>
                    <a:pt x="3204" y="3457"/>
                    <a:pt x="3192" y="3593"/>
                    <a:pt x="3185" y="3670"/>
                  </a:cubicBezTo>
                  <a:cubicBezTo>
                    <a:pt x="3172" y="3814"/>
                    <a:pt x="3102" y="4112"/>
                    <a:pt x="3069" y="4166"/>
                  </a:cubicBezTo>
                  <a:cubicBezTo>
                    <a:pt x="3059" y="4182"/>
                    <a:pt x="3046" y="4312"/>
                    <a:pt x="3040" y="4453"/>
                  </a:cubicBezTo>
                  <a:cubicBezTo>
                    <a:pt x="3021" y="4889"/>
                    <a:pt x="2961" y="5113"/>
                    <a:pt x="2818" y="5276"/>
                  </a:cubicBezTo>
                  <a:cubicBezTo>
                    <a:pt x="2777" y="5322"/>
                    <a:pt x="2746" y="5393"/>
                    <a:pt x="2746" y="5437"/>
                  </a:cubicBezTo>
                  <a:cubicBezTo>
                    <a:pt x="2746" y="5480"/>
                    <a:pt x="2733" y="5523"/>
                    <a:pt x="2718" y="5533"/>
                  </a:cubicBezTo>
                  <a:cubicBezTo>
                    <a:pt x="2702" y="5543"/>
                    <a:pt x="2689" y="5582"/>
                    <a:pt x="2689" y="5620"/>
                  </a:cubicBezTo>
                  <a:cubicBezTo>
                    <a:pt x="2689" y="5699"/>
                    <a:pt x="2619" y="5739"/>
                    <a:pt x="2553" y="5698"/>
                  </a:cubicBezTo>
                  <a:cubicBezTo>
                    <a:pt x="2529" y="5683"/>
                    <a:pt x="2489" y="5608"/>
                    <a:pt x="2463" y="5532"/>
                  </a:cubicBezTo>
                  <a:cubicBezTo>
                    <a:pt x="2421" y="5406"/>
                    <a:pt x="2405" y="5390"/>
                    <a:pt x="2298" y="5359"/>
                  </a:cubicBezTo>
                  <a:cubicBezTo>
                    <a:pt x="2203" y="5331"/>
                    <a:pt x="2144" y="5332"/>
                    <a:pt x="1993" y="5364"/>
                  </a:cubicBezTo>
                  <a:cubicBezTo>
                    <a:pt x="1890" y="5385"/>
                    <a:pt x="1798" y="5413"/>
                    <a:pt x="1789" y="5426"/>
                  </a:cubicBezTo>
                  <a:cubicBezTo>
                    <a:pt x="1780" y="5438"/>
                    <a:pt x="1735" y="5467"/>
                    <a:pt x="1689" y="5491"/>
                  </a:cubicBezTo>
                  <a:cubicBezTo>
                    <a:pt x="1589" y="5542"/>
                    <a:pt x="1567" y="5609"/>
                    <a:pt x="1563" y="5868"/>
                  </a:cubicBezTo>
                  <a:cubicBezTo>
                    <a:pt x="1561" y="6030"/>
                    <a:pt x="1550" y="6071"/>
                    <a:pt x="1500" y="6115"/>
                  </a:cubicBezTo>
                  <a:cubicBezTo>
                    <a:pt x="1466" y="6144"/>
                    <a:pt x="1429" y="6168"/>
                    <a:pt x="1416" y="6168"/>
                  </a:cubicBezTo>
                  <a:cubicBezTo>
                    <a:pt x="1404" y="6168"/>
                    <a:pt x="1367" y="6196"/>
                    <a:pt x="1336" y="6230"/>
                  </a:cubicBezTo>
                  <a:cubicBezTo>
                    <a:pt x="1296" y="6273"/>
                    <a:pt x="1231" y="6297"/>
                    <a:pt x="1128" y="6308"/>
                  </a:cubicBezTo>
                  <a:lnTo>
                    <a:pt x="979" y="6325"/>
                  </a:lnTo>
                  <a:lnTo>
                    <a:pt x="837" y="6183"/>
                  </a:lnTo>
                  <a:close/>
                </a:path>
              </a:pathLst>
            </a:custGeom>
            <a:solidFill>
              <a:schemeClr val="accent6">
                <a:lumMod val="40000"/>
                <a:lumOff val="6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195" name="Freeform 24">
              <a:extLst>
                <a:ext uri="{FF2B5EF4-FFF2-40B4-BE49-F238E27FC236}">
                  <a16:creationId xmlns:a16="http://schemas.microsoft.com/office/drawing/2014/main" id="{8D6C53E9-C405-3407-88EC-3CB41DD3529D}"/>
                </a:ext>
              </a:extLst>
            </p:cNvPr>
            <p:cNvSpPr>
              <a:spLocks/>
            </p:cNvSpPr>
            <p:nvPr/>
          </p:nvSpPr>
          <p:spPr bwMode="auto">
            <a:xfrm>
              <a:off x="9646521" y="5952367"/>
              <a:ext cx="670094" cy="428293"/>
            </a:xfrm>
            <a:custGeom>
              <a:avLst/>
              <a:gdLst>
                <a:gd name="T0" fmla="*/ 5599 w 6734"/>
                <a:gd name="T1" fmla="*/ 4204 h 4302"/>
                <a:gd name="T2" fmla="*/ 5388 w 6734"/>
                <a:gd name="T3" fmla="*/ 4123 h 4302"/>
                <a:gd name="T4" fmla="*/ 5158 w 6734"/>
                <a:gd name="T5" fmla="*/ 4125 h 4302"/>
                <a:gd name="T6" fmla="*/ 5045 w 6734"/>
                <a:gd name="T7" fmla="*/ 4138 h 4302"/>
                <a:gd name="T8" fmla="*/ 4899 w 6734"/>
                <a:gd name="T9" fmla="*/ 4081 h 4302"/>
                <a:gd name="T10" fmla="*/ 4463 w 6734"/>
                <a:gd name="T11" fmla="*/ 3703 h 4302"/>
                <a:gd name="T12" fmla="*/ 4377 w 6734"/>
                <a:gd name="T13" fmla="*/ 3598 h 4302"/>
                <a:gd name="T14" fmla="*/ 4186 w 6734"/>
                <a:gd name="T15" fmla="*/ 3457 h 4302"/>
                <a:gd name="T16" fmla="*/ 3669 w 6734"/>
                <a:gd name="T17" fmla="*/ 3183 h 4302"/>
                <a:gd name="T18" fmla="*/ 3274 w 6734"/>
                <a:gd name="T19" fmla="*/ 3120 h 4302"/>
                <a:gd name="T20" fmla="*/ 2830 w 6734"/>
                <a:gd name="T21" fmla="*/ 2940 h 4302"/>
                <a:gd name="T22" fmla="*/ 2463 w 6734"/>
                <a:gd name="T23" fmla="*/ 2722 h 4302"/>
                <a:gd name="T24" fmla="*/ 1907 w 6734"/>
                <a:gd name="T25" fmla="*/ 2355 h 4302"/>
                <a:gd name="T26" fmla="*/ 1577 w 6734"/>
                <a:gd name="T27" fmla="*/ 2096 h 4302"/>
                <a:gd name="T28" fmla="*/ 1368 w 6734"/>
                <a:gd name="T29" fmla="*/ 1985 h 4302"/>
                <a:gd name="T30" fmla="*/ 920 w 6734"/>
                <a:gd name="T31" fmla="*/ 1848 h 4302"/>
                <a:gd name="T32" fmla="*/ 758 w 6734"/>
                <a:gd name="T33" fmla="*/ 1807 h 4302"/>
                <a:gd name="T34" fmla="*/ 546 w 6734"/>
                <a:gd name="T35" fmla="*/ 1747 h 4302"/>
                <a:gd name="T36" fmla="*/ 159 w 6734"/>
                <a:gd name="T37" fmla="*/ 1583 h 4302"/>
                <a:gd name="T38" fmla="*/ 102 w 6734"/>
                <a:gd name="T39" fmla="*/ 1156 h 4302"/>
                <a:gd name="T40" fmla="*/ 172 w 6734"/>
                <a:gd name="T41" fmla="*/ 929 h 4302"/>
                <a:gd name="T42" fmla="*/ 458 w 6734"/>
                <a:gd name="T43" fmla="*/ 509 h 4302"/>
                <a:gd name="T44" fmla="*/ 657 w 6734"/>
                <a:gd name="T45" fmla="*/ 389 h 4302"/>
                <a:gd name="T46" fmla="*/ 825 w 6734"/>
                <a:gd name="T47" fmla="*/ 482 h 4302"/>
                <a:gd name="T48" fmla="*/ 1160 w 6734"/>
                <a:gd name="T49" fmla="*/ 648 h 4302"/>
                <a:gd name="T50" fmla="*/ 1504 w 6734"/>
                <a:gd name="T51" fmla="*/ 366 h 4302"/>
                <a:gd name="T52" fmla="*/ 1645 w 6734"/>
                <a:gd name="T53" fmla="*/ 235 h 4302"/>
                <a:gd name="T54" fmla="*/ 1808 w 6734"/>
                <a:gd name="T55" fmla="*/ 198 h 4302"/>
                <a:gd name="T56" fmla="*/ 1985 w 6734"/>
                <a:gd name="T57" fmla="*/ 334 h 4302"/>
                <a:gd name="T58" fmla="*/ 2251 w 6734"/>
                <a:gd name="T59" fmla="*/ 516 h 4302"/>
                <a:gd name="T60" fmla="*/ 2498 w 6734"/>
                <a:gd name="T61" fmla="*/ 630 h 4302"/>
                <a:gd name="T62" fmla="*/ 2683 w 6734"/>
                <a:gd name="T63" fmla="*/ 747 h 4302"/>
                <a:gd name="T64" fmla="*/ 3075 w 6734"/>
                <a:gd name="T65" fmla="*/ 800 h 4302"/>
                <a:gd name="T66" fmla="*/ 3466 w 6734"/>
                <a:gd name="T67" fmla="*/ 743 h 4302"/>
                <a:gd name="T68" fmla="*/ 3545 w 6734"/>
                <a:gd name="T69" fmla="*/ 718 h 4302"/>
                <a:gd name="T70" fmla="*/ 3652 w 6734"/>
                <a:gd name="T71" fmla="*/ 690 h 4302"/>
                <a:gd name="T72" fmla="*/ 3926 w 6734"/>
                <a:gd name="T73" fmla="*/ 646 h 4302"/>
                <a:gd name="T74" fmla="*/ 4264 w 6734"/>
                <a:gd name="T75" fmla="*/ 579 h 4302"/>
                <a:gd name="T76" fmla="*/ 4614 w 6734"/>
                <a:gd name="T77" fmla="*/ 523 h 4302"/>
                <a:gd name="T78" fmla="*/ 4938 w 6734"/>
                <a:gd name="T79" fmla="*/ 423 h 4302"/>
                <a:gd name="T80" fmla="*/ 5417 w 6734"/>
                <a:gd name="T81" fmla="*/ 292 h 4302"/>
                <a:gd name="T82" fmla="*/ 6011 w 6734"/>
                <a:gd name="T83" fmla="*/ 122 h 4302"/>
                <a:gd name="T84" fmla="*/ 6159 w 6734"/>
                <a:gd name="T85" fmla="*/ 80 h 4302"/>
                <a:gd name="T86" fmla="*/ 6578 w 6734"/>
                <a:gd name="T87" fmla="*/ 45 h 4302"/>
                <a:gd name="T88" fmla="*/ 6715 w 6734"/>
                <a:gd name="T89" fmla="*/ 15 h 4302"/>
                <a:gd name="T90" fmla="*/ 6577 w 6734"/>
                <a:gd name="T91" fmla="*/ 479 h 4302"/>
                <a:gd name="T92" fmla="*/ 6479 w 6734"/>
                <a:gd name="T93" fmla="*/ 690 h 4302"/>
                <a:gd name="T94" fmla="*/ 6194 w 6734"/>
                <a:gd name="T95" fmla="*/ 1170 h 4302"/>
                <a:gd name="T96" fmla="*/ 5958 w 6734"/>
                <a:gd name="T97" fmla="*/ 1777 h 4302"/>
                <a:gd name="T98" fmla="*/ 5922 w 6734"/>
                <a:gd name="T99" fmla="*/ 1947 h 4302"/>
                <a:gd name="T100" fmla="*/ 5833 w 6734"/>
                <a:gd name="T101" fmla="*/ 2456 h 4302"/>
                <a:gd name="T102" fmla="*/ 5897 w 6734"/>
                <a:gd name="T103" fmla="*/ 2579 h 4302"/>
                <a:gd name="T104" fmla="*/ 6014 w 6734"/>
                <a:gd name="T105" fmla="*/ 2708 h 4302"/>
                <a:gd name="T106" fmla="*/ 6085 w 6734"/>
                <a:gd name="T107" fmla="*/ 2941 h 4302"/>
                <a:gd name="T108" fmla="*/ 6111 w 6734"/>
                <a:gd name="T109" fmla="*/ 3124 h 4302"/>
                <a:gd name="T110" fmla="*/ 6056 w 6734"/>
                <a:gd name="T111" fmla="*/ 3457 h 4302"/>
                <a:gd name="T112" fmla="*/ 5856 w 6734"/>
                <a:gd name="T113" fmla="*/ 3974 h 4302"/>
                <a:gd name="T114" fmla="*/ 5599 w 6734"/>
                <a:gd name="T115" fmla="*/ 4204 h 4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34" h="4302">
                  <a:moveTo>
                    <a:pt x="5599" y="4204"/>
                  </a:moveTo>
                  <a:cubicBezTo>
                    <a:pt x="5566" y="4181"/>
                    <a:pt x="5471" y="4145"/>
                    <a:pt x="5388" y="4123"/>
                  </a:cubicBezTo>
                  <a:cubicBezTo>
                    <a:pt x="5259" y="4090"/>
                    <a:pt x="5227" y="4090"/>
                    <a:pt x="5158" y="4125"/>
                  </a:cubicBezTo>
                  <a:cubicBezTo>
                    <a:pt x="5106" y="4152"/>
                    <a:pt x="5067" y="4156"/>
                    <a:pt x="5045" y="4138"/>
                  </a:cubicBezTo>
                  <a:cubicBezTo>
                    <a:pt x="5027" y="4123"/>
                    <a:pt x="4961" y="4097"/>
                    <a:pt x="4899" y="4081"/>
                  </a:cubicBezTo>
                  <a:cubicBezTo>
                    <a:pt x="4770" y="4046"/>
                    <a:pt x="4557" y="3861"/>
                    <a:pt x="4463" y="3703"/>
                  </a:cubicBezTo>
                  <a:cubicBezTo>
                    <a:pt x="4429" y="3645"/>
                    <a:pt x="4390" y="3598"/>
                    <a:pt x="4377" y="3598"/>
                  </a:cubicBezTo>
                  <a:cubicBezTo>
                    <a:pt x="4364" y="3598"/>
                    <a:pt x="4278" y="3534"/>
                    <a:pt x="4186" y="3457"/>
                  </a:cubicBezTo>
                  <a:cubicBezTo>
                    <a:pt x="3987" y="3291"/>
                    <a:pt x="3745" y="3163"/>
                    <a:pt x="3669" y="3183"/>
                  </a:cubicBezTo>
                  <a:cubicBezTo>
                    <a:pt x="3639" y="3191"/>
                    <a:pt x="3461" y="3162"/>
                    <a:pt x="3274" y="3120"/>
                  </a:cubicBezTo>
                  <a:cubicBezTo>
                    <a:pt x="2973" y="3050"/>
                    <a:pt x="2923" y="3030"/>
                    <a:pt x="2830" y="2940"/>
                  </a:cubicBezTo>
                  <a:cubicBezTo>
                    <a:pt x="2770" y="2881"/>
                    <a:pt x="2615" y="2789"/>
                    <a:pt x="2463" y="2722"/>
                  </a:cubicBezTo>
                  <a:cubicBezTo>
                    <a:pt x="2142" y="2579"/>
                    <a:pt x="2036" y="2510"/>
                    <a:pt x="1907" y="2355"/>
                  </a:cubicBezTo>
                  <a:cubicBezTo>
                    <a:pt x="1781" y="2204"/>
                    <a:pt x="1695" y="2136"/>
                    <a:pt x="1577" y="2096"/>
                  </a:cubicBezTo>
                  <a:cubicBezTo>
                    <a:pt x="1526" y="2079"/>
                    <a:pt x="1432" y="2029"/>
                    <a:pt x="1368" y="1985"/>
                  </a:cubicBezTo>
                  <a:cubicBezTo>
                    <a:pt x="1248" y="1904"/>
                    <a:pt x="1071" y="1850"/>
                    <a:pt x="920" y="1848"/>
                  </a:cubicBezTo>
                  <a:cubicBezTo>
                    <a:pt x="873" y="1848"/>
                    <a:pt x="800" y="1829"/>
                    <a:pt x="758" y="1807"/>
                  </a:cubicBezTo>
                  <a:cubicBezTo>
                    <a:pt x="715" y="1785"/>
                    <a:pt x="620" y="1758"/>
                    <a:pt x="546" y="1747"/>
                  </a:cubicBezTo>
                  <a:cubicBezTo>
                    <a:pt x="414" y="1728"/>
                    <a:pt x="219" y="1646"/>
                    <a:pt x="159" y="1583"/>
                  </a:cubicBezTo>
                  <a:cubicBezTo>
                    <a:pt x="15" y="1436"/>
                    <a:pt x="0" y="1322"/>
                    <a:pt x="102" y="1156"/>
                  </a:cubicBezTo>
                  <a:cubicBezTo>
                    <a:pt x="146" y="1085"/>
                    <a:pt x="172" y="1001"/>
                    <a:pt x="172" y="929"/>
                  </a:cubicBezTo>
                  <a:cubicBezTo>
                    <a:pt x="172" y="760"/>
                    <a:pt x="300" y="572"/>
                    <a:pt x="458" y="509"/>
                  </a:cubicBezTo>
                  <a:cubicBezTo>
                    <a:pt x="526" y="483"/>
                    <a:pt x="615" y="428"/>
                    <a:pt x="657" y="389"/>
                  </a:cubicBezTo>
                  <a:cubicBezTo>
                    <a:pt x="750" y="301"/>
                    <a:pt x="784" y="320"/>
                    <a:pt x="825" y="482"/>
                  </a:cubicBezTo>
                  <a:cubicBezTo>
                    <a:pt x="866" y="646"/>
                    <a:pt x="920" y="672"/>
                    <a:pt x="1160" y="648"/>
                  </a:cubicBezTo>
                  <a:cubicBezTo>
                    <a:pt x="1393" y="625"/>
                    <a:pt x="1489" y="546"/>
                    <a:pt x="1504" y="366"/>
                  </a:cubicBezTo>
                  <a:cubicBezTo>
                    <a:pt x="1512" y="255"/>
                    <a:pt x="1514" y="253"/>
                    <a:pt x="1645" y="235"/>
                  </a:cubicBezTo>
                  <a:cubicBezTo>
                    <a:pt x="1718" y="224"/>
                    <a:pt x="1791" y="208"/>
                    <a:pt x="1808" y="198"/>
                  </a:cubicBezTo>
                  <a:cubicBezTo>
                    <a:pt x="1824" y="187"/>
                    <a:pt x="1904" y="249"/>
                    <a:pt x="1985" y="334"/>
                  </a:cubicBezTo>
                  <a:cubicBezTo>
                    <a:pt x="2096" y="450"/>
                    <a:pt x="2163" y="496"/>
                    <a:pt x="2251" y="516"/>
                  </a:cubicBezTo>
                  <a:cubicBezTo>
                    <a:pt x="2316" y="531"/>
                    <a:pt x="2427" y="582"/>
                    <a:pt x="2498" y="630"/>
                  </a:cubicBezTo>
                  <a:cubicBezTo>
                    <a:pt x="2569" y="677"/>
                    <a:pt x="2652" y="730"/>
                    <a:pt x="2683" y="747"/>
                  </a:cubicBezTo>
                  <a:cubicBezTo>
                    <a:pt x="2780" y="799"/>
                    <a:pt x="3000" y="828"/>
                    <a:pt x="3075" y="800"/>
                  </a:cubicBezTo>
                  <a:cubicBezTo>
                    <a:pt x="3155" y="769"/>
                    <a:pt x="3373" y="738"/>
                    <a:pt x="3466" y="743"/>
                  </a:cubicBezTo>
                  <a:cubicBezTo>
                    <a:pt x="3500" y="745"/>
                    <a:pt x="3535" y="734"/>
                    <a:pt x="3545" y="718"/>
                  </a:cubicBezTo>
                  <a:cubicBezTo>
                    <a:pt x="3554" y="703"/>
                    <a:pt x="3603" y="690"/>
                    <a:pt x="3652" y="690"/>
                  </a:cubicBezTo>
                  <a:cubicBezTo>
                    <a:pt x="3702" y="689"/>
                    <a:pt x="3825" y="670"/>
                    <a:pt x="3926" y="646"/>
                  </a:cubicBezTo>
                  <a:cubicBezTo>
                    <a:pt x="4026" y="623"/>
                    <a:pt x="4179" y="593"/>
                    <a:pt x="4264" y="579"/>
                  </a:cubicBezTo>
                  <a:cubicBezTo>
                    <a:pt x="4350" y="566"/>
                    <a:pt x="4507" y="540"/>
                    <a:pt x="4614" y="523"/>
                  </a:cubicBezTo>
                  <a:cubicBezTo>
                    <a:pt x="4720" y="506"/>
                    <a:pt x="4866" y="461"/>
                    <a:pt x="4938" y="423"/>
                  </a:cubicBezTo>
                  <a:cubicBezTo>
                    <a:pt x="5230" y="268"/>
                    <a:pt x="5276" y="255"/>
                    <a:pt x="5417" y="292"/>
                  </a:cubicBezTo>
                  <a:cubicBezTo>
                    <a:pt x="5650" y="351"/>
                    <a:pt x="5962" y="262"/>
                    <a:pt x="6011" y="122"/>
                  </a:cubicBezTo>
                  <a:cubicBezTo>
                    <a:pt x="6044" y="28"/>
                    <a:pt x="6036" y="31"/>
                    <a:pt x="6159" y="80"/>
                  </a:cubicBezTo>
                  <a:cubicBezTo>
                    <a:pt x="6280" y="128"/>
                    <a:pt x="6418" y="117"/>
                    <a:pt x="6578" y="45"/>
                  </a:cubicBezTo>
                  <a:cubicBezTo>
                    <a:pt x="6651" y="12"/>
                    <a:pt x="6710" y="0"/>
                    <a:pt x="6715" y="15"/>
                  </a:cubicBezTo>
                  <a:cubicBezTo>
                    <a:pt x="6734" y="70"/>
                    <a:pt x="6654" y="340"/>
                    <a:pt x="6577" y="479"/>
                  </a:cubicBezTo>
                  <a:cubicBezTo>
                    <a:pt x="6534" y="557"/>
                    <a:pt x="6490" y="652"/>
                    <a:pt x="6479" y="690"/>
                  </a:cubicBezTo>
                  <a:cubicBezTo>
                    <a:pt x="6457" y="762"/>
                    <a:pt x="6407" y="846"/>
                    <a:pt x="6194" y="1170"/>
                  </a:cubicBezTo>
                  <a:cubicBezTo>
                    <a:pt x="6013" y="1446"/>
                    <a:pt x="5922" y="1679"/>
                    <a:pt x="5958" y="1777"/>
                  </a:cubicBezTo>
                  <a:cubicBezTo>
                    <a:pt x="5971" y="1813"/>
                    <a:pt x="5958" y="1875"/>
                    <a:pt x="5922" y="1947"/>
                  </a:cubicBezTo>
                  <a:cubicBezTo>
                    <a:pt x="5825" y="2138"/>
                    <a:pt x="5791" y="2334"/>
                    <a:pt x="5833" y="2456"/>
                  </a:cubicBezTo>
                  <a:cubicBezTo>
                    <a:pt x="5853" y="2514"/>
                    <a:pt x="5882" y="2570"/>
                    <a:pt x="5897" y="2579"/>
                  </a:cubicBezTo>
                  <a:cubicBezTo>
                    <a:pt x="5912" y="2588"/>
                    <a:pt x="5965" y="2647"/>
                    <a:pt x="6014" y="2708"/>
                  </a:cubicBezTo>
                  <a:cubicBezTo>
                    <a:pt x="6093" y="2808"/>
                    <a:pt x="6101" y="2834"/>
                    <a:pt x="6085" y="2941"/>
                  </a:cubicBezTo>
                  <a:cubicBezTo>
                    <a:pt x="6072" y="3028"/>
                    <a:pt x="6079" y="3079"/>
                    <a:pt x="6111" y="3124"/>
                  </a:cubicBezTo>
                  <a:cubicBezTo>
                    <a:pt x="6176" y="3216"/>
                    <a:pt x="6166" y="3276"/>
                    <a:pt x="6056" y="3457"/>
                  </a:cubicBezTo>
                  <a:cubicBezTo>
                    <a:pt x="5920" y="3681"/>
                    <a:pt x="5873" y="3803"/>
                    <a:pt x="5856" y="3974"/>
                  </a:cubicBezTo>
                  <a:cubicBezTo>
                    <a:pt x="5832" y="4218"/>
                    <a:pt x="5738" y="4302"/>
                    <a:pt x="5599" y="4204"/>
                  </a:cubicBezTo>
                  <a:close/>
                </a:path>
              </a:pathLst>
            </a:custGeom>
            <a:solidFill>
              <a:schemeClr val="accent3">
                <a:lumMod val="60000"/>
                <a:lumOff val="40000"/>
              </a:schemeClr>
            </a:solidFill>
            <a:ln w="19050">
              <a:noFill/>
              <a:prstDash val="solid"/>
              <a:round/>
              <a:headEnd/>
              <a:tailEnd/>
            </a:ln>
          </p:spPr>
          <p:txBody>
            <a:bodyPr vert="horz" wrap="square" lIns="91440" tIns="45720" rIns="91440" bIns="45720" numCol="1" anchor="t" anchorCtr="0" compatLnSpc="1">
              <a:prstTxWarp prst="textNoShape">
                <a:avLst/>
              </a:prstTxWarp>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grpSp>
        <p:nvGrpSpPr>
          <p:cNvPr id="107" name="Group 106">
            <a:extLst>
              <a:ext uri="{FF2B5EF4-FFF2-40B4-BE49-F238E27FC236}">
                <a16:creationId xmlns:a16="http://schemas.microsoft.com/office/drawing/2014/main" id="{A397E13F-867A-2D89-855B-8CC20D15EFC7}"/>
              </a:ext>
            </a:extLst>
          </p:cNvPr>
          <p:cNvGrpSpPr/>
          <p:nvPr/>
        </p:nvGrpSpPr>
        <p:grpSpPr>
          <a:xfrm>
            <a:off x="10131772" y="2774207"/>
            <a:ext cx="1014529" cy="1202468"/>
            <a:chOff x="10230944" y="3450334"/>
            <a:chExt cx="890097" cy="1015663"/>
          </a:xfrm>
        </p:grpSpPr>
        <p:sp>
          <p:nvSpPr>
            <p:cNvPr id="171" name="Rectangle 170">
              <a:extLst>
                <a:ext uri="{FF2B5EF4-FFF2-40B4-BE49-F238E27FC236}">
                  <a16:creationId xmlns:a16="http://schemas.microsoft.com/office/drawing/2014/main" id="{7682CD30-7902-509D-07AC-7DC979BA5ADD}"/>
                </a:ext>
              </a:extLst>
            </p:cNvPr>
            <p:cNvSpPr/>
            <p:nvPr/>
          </p:nvSpPr>
          <p:spPr>
            <a:xfrm>
              <a:off x="10230944" y="3542585"/>
              <a:ext cx="108000" cy="10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72" name="Rectangle 171">
              <a:extLst>
                <a:ext uri="{FF2B5EF4-FFF2-40B4-BE49-F238E27FC236}">
                  <a16:creationId xmlns:a16="http://schemas.microsoft.com/office/drawing/2014/main" id="{90044EF2-F688-7E20-44F6-8F867D0AC78A}"/>
                </a:ext>
              </a:extLst>
            </p:cNvPr>
            <p:cNvSpPr/>
            <p:nvPr/>
          </p:nvSpPr>
          <p:spPr>
            <a:xfrm>
              <a:off x="10230944" y="3790736"/>
              <a:ext cx="108000" cy="1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73" name="Rectangle 172">
              <a:extLst>
                <a:ext uri="{FF2B5EF4-FFF2-40B4-BE49-F238E27FC236}">
                  <a16:creationId xmlns:a16="http://schemas.microsoft.com/office/drawing/2014/main" id="{B0B2C181-A45A-B1B4-B819-462D4F1BABA1}"/>
                </a:ext>
              </a:extLst>
            </p:cNvPr>
            <p:cNvSpPr/>
            <p:nvPr/>
          </p:nvSpPr>
          <p:spPr>
            <a:xfrm>
              <a:off x="10230944" y="4038888"/>
              <a:ext cx="108000" cy="10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74" name="Rectangle 173">
              <a:extLst>
                <a:ext uri="{FF2B5EF4-FFF2-40B4-BE49-F238E27FC236}">
                  <a16:creationId xmlns:a16="http://schemas.microsoft.com/office/drawing/2014/main" id="{67895FC2-5091-BE41-4E4D-5E06752E4D8A}"/>
                </a:ext>
              </a:extLst>
            </p:cNvPr>
            <p:cNvSpPr/>
            <p:nvPr/>
          </p:nvSpPr>
          <p:spPr>
            <a:xfrm>
              <a:off x="10230944" y="4287041"/>
              <a:ext cx="108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75" name="TextBox 34">
              <a:extLst>
                <a:ext uri="{FF2B5EF4-FFF2-40B4-BE49-F238E27FC236}">
                  <a16:creationId xmlns:a16="http://schemas.microsoft.com/office/drawing/2014/main" id="{D017439B-9F17-2458-A5D5-BD6151F3BF1F}"/>
                </a:ext>
              </a:extLst>
            </p:cNvPr>
            <p:cNvSpPr txBox="1"/>
            <p:nvPr/>
          </p:nvSpPr>
          <p:spPr>
            <a:xfrm>
              <a:off x="10335587" y="3450334"/>
              <a:ext cx="785454" cy="1015663"/>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200" b="0" i="0" u="none" strike="noStrike" kern="1200" cap="none" spc="0" normalizeH="0" baseline="0" noProof="0">
                  <a:ln>
                    <a:noFill/>
                  </a:ln>
                  <a:solidFill>
                    <a:srgbClr val="3C3C3B"/>
                  </a:solidFill>
                  <a:effectLst/>
                  <a:uLnTx/>
                  <a:uFillTx/>
                  <a:latin typeface="+mj-lt"/>
                  <a:ea typeface="+mn-ea"/>
                  <a:cs typeface="Arial" panose="020B0604020202020204" pitchFamily="34" charset="0"/>
                </a:rPr>
                <a:t>7 gestori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200" b="0" i="0" u="none" strike="noStrike" kern="1200" cap="none" spc="0" normalizeH="0" baseline="0" noProof="0">
                  <a:ln>
                    <a:noFill/>
                  </a:ln>
                  <a:solidFill>
                    <a:srgbClr val="3C3C3B"/>
                  </a:solidFill>
                  <a:effectLst/>
                  <a:uLnTx/>
                  <a:uFillTx/>
                  <a:latin typeface="+mj-lt"/>
                  <a:ea typeface="+mn-ea"/>
                  <a:cs typeface="Arial" panose="020B0604020202020204" pitchFamily="34" charset="0"/>
                </a:rPr>
                <a:t>3 gestori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200" b="0" i="0" u="none" strike="noStrike" kern="1200" cap="none" spc="0" normalizeH="0" baseline="0" noProof="0">
                  <a:ln>
                    <a:noFill/>
                  </a:ln>
                  <a:solidFill>
                    <a:srgbClr val="3C3C3B"/>
                  </a:solidFill>
                  <a:effectLst/>
                  <a:uLnTx/>
                  <a:uFillTx/>
                  <a:latin typeface="+mj-lt"/>
                  <a:ea typeface="+mn-ea"/>
                  <a:cs typeface="Arial" panose="020B0604020202020204" pitchFamily="34" charset="0"/>
                </a:rPr>
                <a:t>2 gestori</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sz="1200" b="0" i="0" u="none" strike="noStrike" kern="1200" cap="none" spc="0" normalizeH="0" baseline="0" noProof="0">
                  <a:ln>
                    <a:noFill/>
                  </a:ln>
                  <a:solidFill>
                    <a:srgbClr val="3C3C3B"/>
                  </a:solidFill>
                  <a:effectLst/>
                  <a:uLnTx/>
                  <a:uFillTx/>
                  <a:latin typeface="+mj-lt"/>
                  <a:ea typeface="+mn-ea"/>
                  <a:cs typeface="Arial" panose="020B0604020202020204" pitchFamily="34" charset="0"/>
                </a:rPr>
                <a:t>1 gestore</a:t>
              </a:r>
              <a:endParaRPr kumimoji="0" lang="en-US" sz="12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sp>
        <p:nvSpPr>
          <p:cNvPr id="108" name="Isosceles Triangle 107">
            <a:extLst>
              <a:ext uri="{FF2B5EF4-FFF2-40B4-BE49-F238E27FC236}">
                <a16:creationId xmlns:a16="http://schemas.microsoft.com/office/drawing/2014/main" id="{4E6D50F8-8253-3B49-2ACE-C3D6A04CCFA6}"/>
              </a:ext>
            </a:extLst>
          </p:cNvPr>
          <p:cNvSpPr/>
          <p:nvPr/>
        </p:nvSpPr>
        <p:spPr>
          <a:xfrm rot="16200000">
            <a:off x="5702665" y="4248868"/>
            <a:ext cx="3503037" cy="418680"/>
          </a:xfrm>
          <a:prstGeom prst="triangle">
            <a:avLst>
              <a:gd name="adj" fmla="val 3582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12" name="TextBox 101">
            <a:extLst>
              <a:ext uri="{FF2B5EF4-FFF2-40B4-BE49-F238E27FC236}">
                <a16:creationId xmlns:a16="http://schemas.microsoft.com/office/drawing/2014/main" id="{D19D7BB0-3FCA-37C5-25A3-12D0DEAEE067}"/>
              </a:ext>
            </a:extLst>
          </p:cNvPr>
          <p:cNvSpPr txBox="1"/>
          <p:nvPr/>
        </p:nvSpPr>
        <p:spPr>
          <a:xfrm>
            <a:off x="7663967" y="5444873"/>
            <a:ext cx="1732111" cy="765208"/>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1" u="none" strike="noStrike" kern="1200" cap="none" spc="-20" normalizeH="0" baseline="0" noProof="0">
                <a:ln>
                  <a:noFill/>
                </a:ln>
                <a:solidFill>
                  <a:srgbClr val="3C3C3B"/>
                </a:solidFill>
                <a:effectLst/>
                <a:uLnTx/>
                <a:uFillTx/>
                <a:latin typeface="+mj-lt"/>
                <a:ea typeface="+mn-ea"/>
                <a:cs typeface="Arial" panose="020B0604020202020204" pitchFamily="34" charset="0"/>
              </a:rPr>
              <a:t>Ripartizione geografica dei gestori pubblici</a:t>
            </a:r>
            <a:endParaRPr kumimoji="0" lang="en-US" sz="1400" b="0" i="1" u="none" strike="noStrike" kern="1200" cap="none" spc="-20" normalizeH="0" baseline="0" noProof="0">
              <a:ln>
                <a:noFill/>
              </a:ln>
              <a:solidFill>
                <a:srgbClr val="3C3C3B"/>
              </a:solidFill>
              <a:effectLst/>
              <a:uLnTx/>
              <a:uFillTx/>
              <a:latin typeface="+mj-lt"/>
              <a:ea typeface="+mn-ea"/>
              <a:cs typeface="Arial" panose="020B0604020202020204" pitchFamily="34" charset="0"/>
            </a:endParaRPr>
          </a:p>
        </p:txBody>
      </p:sp>
      <p:sp>
        <p:nvSpPr>
          <p:cNvPr id="113" name="Rectangle 112">
            <a:extLst>
              <a:ext uri="{FF2B5EF4-FFF2-40B4-BE49-F238E27FC236}">
                <a16:creationId xmlns:a16="http://schemas.microsoft.com/office/drawing/2014/main" id="{7C841090-C1C1-6B54-FCE4-40172195C980}"/>
              </a:ext>
            </a:extLst>
          </p:cNvPr>
          <p:cNvSpPr/>
          <p:nvPr/>
        </p:nvSpPr>
        <p:spPr>
          <a:xfrm>
            <a:off x="7666357" y="2739006"/>
            <a:ext cx="3462245" cy="348470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196" name="TextBox 195">
            <a:extLst>
              <a:ext uri="{FF2B5EF4-FFF2-40B4-BE49-F238E27FC236}">
                <a16:creationId xmlns:a16="http://schemas.microsoft.com/office/drawing/2014/main" id="{CDAF637D-68C2-5826-C8BD-6F82F23078E8}"/>
              </a:ext>
            </a:extLst>
          </p:cNvPr>
          <p:cNvSpPr txBox="1"/>
          <p:nvPr/>
        </p:nvSpPr>
        <p:spPr>
          <a:xfrm>
            <a:off x="587375" y="1094699"/>
            <a:ext cx="10974933" cy="11156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Il Codice dei contratti prevede che le Stazioni Appaltanti utilizzino unicamente </a:t>
            </a:r>
            <a:r>
              <a:rPr kumimoji="0" lang="it-IT" sz="1600" b="1" i="0" u="none" strike="noStrike" kern="1200" cap="none" spc="0" normalizeH="0" baseline="0" noProof="0">
                <a:ln>
                  <a:noFill/>
                </a:ln>
                <a:solidFill>
                  <a:srgbClr val="3C3C3B"/>
                </a:solidFill>
                <a:effectLst/>
                <a:uLnTx/>
                <a:uFillTx/>
                <a:latin typeface="+mj-lt"/>
                <a:ea typeface="+mn-ea"/>
                <a:cs typeface="Arial" panose="020B0604020202020204" pitchFamily="34" charset="0"/>
              </a:rPr>
              <a:t>Piattaforme di Approvvigionamento Digitale che rispettino i requisiti tecnici ed i criteri per la certificazione delle piattaforme </a:t>
            </a: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definiti nelle </a:t>
            </a:r>
            <a:r>
              <a:rPr kumimoji="0" lang="it-IT" sz="1600" b="1" i="0" u="none" strike="noStrike" kern="1200" cap="none" spc="0" normalizeH="0" baseline="0" noProof="0">
                <a:ln>
                  <a:noFill/>
                </a:ln>
                <a:solidFill>
                  <a:srgbClr val="3C3C3B"/>
                </a:solidFill>
                <a:effectLst/>
                <a:uLnTx/>
                <a:uFillTx/>
                <a:latin typeface="+mj-lt"/>
                <a:ea typeface="+mn-ea"/>
                <a:cs typeface="Arial" panose="020B0604020202020204" pitchFamily="34" charset="0"/>
              </a:rPr>
              <a:t>Regole Tecniche di AGID</a:t>
            </a: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Il </a:t>
            </a: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hlinkClick r:id="rId4"/>
              </a:rPr>
              <a:t>Registro Piattaforme Certificate</a:t>
            </a: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 pubblicato da </a:t>
            </a:r>
            <a:r>
              <a:rPr kumimoji="0" lang="it-IT" sz="1600" b="1" i="0" u="none" strike="noStrike" kern="1200" cap="none" spc="0" normalizeH="0" baseline="0" noProof="0">
                <a:ln>
                  <a:noFill/>
                </a:ln>
                <a:solidFill>
                  <a:srgbClr val="3C3C3B"/>
                </a:solidFill>
                <a:effectLst/>
                <a:uLnTx/>
                <a:uFillTx/>
                <a:latin typeface="+mj-lt"/>
                <a:ea typeface="+mn-ea"/>
                <a:cs typeface="Arial" panose="020B0604020202020204" pitchFamily="34" charset="0"/>
              </a:rPr>
              <a:t>ANAC</a:t>
            </a:r>
            <a:r>
              <a:rPr kumimoji="0" lang="it-IT" sz="1600" b="0" i="0" u="none" strike="noStrike" kern="1200" cap="none" spc="0" normalizeH="0" baseline="0" noProof="0">
                <a:ln>
                  <a:noFill/>
                </a:ln>
                <a:solidFill>
                  <a:srgbClr val="3C3C3B"/>
                </a:solidFill>
                <a:effectLst/>
                <a:uLnTx/>
                <a:uFillTx/>
                <a:latin typeface="+mj-lt"/>
                <a:ea typeface="+mn-ea"/>
                <a:cs typeface="Arial" panose="020B0604020202020204" pitchFamily="34" charset="0"/>
              </a:rPr>
              <a:t> raccoglie le informazioni relative alle Piattaforme di approvvigionamento digitale e alle componenti certificate, ai relativi gestori e titolari e alla validità delle certificazioni. Ad oggi risultano:</a:t>
            </a:r>
            <a:endParaRPr kumimoji="0" lang="en-US" sz="16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nvGrpSpPr>
          <p:cNvPr id="103" name="Group 102">
            <a:extLst>
              <a:ext uri="{FF2B5EF4-FFF2-40B4-BE49-F238E27FC236}">
                <a16:creationId xmlns:a16="http://schemas.microsoft.com/office/drawing/2014/main" id="{5EEF058B-CD39-55EA-AB0F-B9480864A564}"/>
              </a:ext>
            </a:extLst>
          </p:cNvPr>
          <p:cNvGrpSpPr/>
          <p:nvPr/>
        </p:nvGrpSpPr>
        <p:grpSpPr>
          <a:xfrm>
            <a:off x="10789864" y="286509"/>
            <a:ext cx="792536" cy="811406"/>
            <a:chOff x="10789864" y="286509"/>
            <a:chExt cx="792536" cy="811406"/>
          </a:xfrm>
        </p:grpSpPr>
        <p:pic>
          <p:nvPicPr>
            <p:cNvPr id="104" name="Picture 103">
              <a:extLst>
                <a:ext uri="{FF2B5EF4-FFF2-40B4-BE49-F238E27FC236}">
                  <a16:creationId xmlns:a16="http://schemas.microsoft.com/office/drawing/2014/main" id="{69309C56-7C8A-6366-605A-0398885AB7FB}"/>
                </a:ext>
              </a:extLst>
            </p:cNvPr>
            <p:cNvPicPr>
              <a:picLocks noChangeAspect="1"/>
            </p:cNvPicPr>
            <p:nvPr/>
          </p:nvPicPr>
          <p:blipFill>
            <a:blip r:embed="rId5"/>
            <a:stretch>
              <a:fillRect/>
            </a:stretch>
          </p:blipFill>
          <p:spPr>
            <a:xfrm>
              <a:off x="10789864" y="286509"/>
              <a:ext cx="792536" cy="811406"/>
            </a:xfrm>
            <a:prstGeom prst="rect">
              <a:avLst/>
            </a:prstGeom>
          </p:spPr>
        </p:pic>
        <p:pic>
          <p:nvPicPr>
            <p:cNvPr id="105" name="Picture 104">
              <a:extLst>
                <a:ext uri="{FF2B5EF4-FFF2-40B4-BE49-F238E27FC236}">
                  <a16:creationId xmlns:a16="http://schemas.microsoft.com/office/drawing/2014/main" id="{55184A98-4911-84D6-0191-D7320C9B3A7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5" name="Title 4">
            <a:extLst>
              <a:ext uri="{FF2B5EF4-FFF2-40B4-BE49-F238E27FC236}">
                <a16:creationId xmlns:a16="http://schemas.microsoft.com/office/drawing/2014/main" id="{6EFF00E7-C39D-0414-EAE9-A09ABE62786D}"/>
              </a:ext>
            </a:extLst>
          </p:cNvPr>
          <p:cNvSpPr>
            <a:spLocks noGrp="1"/>
          </p:cNvSpPr>
          <p:nvPr>
            <p:ph type="ctrTitle"/>
          </p:nvPr>
        </p:nvSpPr>
        <p:spPr/>
        <p:txBody>
          <a:bodyPr>
            <a:normAutofit/>
          </a:bodyPr>
          <a:lstStyle/>
          <a:p>
            <a:r>
              <a:rPr lang="it-IT" dirty="0"/>
              <a:t>Digitalizzazione: Piattaforme certificate</a:t>
            </a:r>
          </a:p>
        </p:txBody>
      </p:sp>
      <p:sp>
        <p:nvSpPr>
          <p:cNvPr id="3" name="Slide Number Placeholder 2">
            <a:extLst>
              <a:ext uri="{FF2B5EF4-FFF2-40B4-BE49-F238E27FC236}">
                <a16:creationId xmlns:a16="http://schemas.microsoft.com/office/drawing/2014/main" id="{5253F1E7-469C-DDD3-8F6D-62B5D4DE39B5}"/>
              </a:ext>
            </a:extLst>
          </p:cNvPr>
          <p:cNvSpPr>
            <a:spLocks noGrp="1"/>
          </p:cNvSpPr>
          <p:nvPr>
            <p:ph type="sldNum" sz="quarter" idx="10"/>
          </p:nvPr>
        </p:nvSpPr>
        <p:spPr/>
        <p:txBody>
          <a:bodyPr/>
          <a:lstStyle/>
          <a:p>
            <a:pPr>
              <a:defRPr/>
            </a:pPr>
            <a:fld id="{7180326F-E721-41DD-ABF0-E30673304D32}" type="slidenum">
              <a:rPr lang="it-IT" altLang="it-IT" smtClean="0"/>
              <a:pPr>
                <a:defRPr/>
              </a:pPr>
              <a:t>35</a:t>
            </a:fld>
            <a:endParaRPr lang="it-IT" altLang="it-IT"/>
          </a:p>
        </p:txBody>
      </p:sp>
    </p:spTree>
    <p:extLst>
      <p:ext uri="{BB962C8B-B14F-4D97-AF65-F5344CB8AC3E}">
        <p14:creationId xmlns:p14="http://schemas.microsoft.com/office/powerpoint/2010/main" val="236201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7330-1B4C-FA98-F98A-364BC8258689}"/>
              </a:ext>
            </a:extLst>
          </p:cNvPr>
          <p:cNvSpPr>
            <a:spLocks noGrp="1"/>
          </p:cNvSpPr>
          <p:nvPr>
            <p:ph type="ctrTitle"/>
          </p:nvPr>
        </p:nvSpPr>
        <p:spPr/>
        <p:txBody>
          <a:bodyPr>
            <a:normAutofit/>
          </a:bodyPr>
          <a:lstStyle/>
          <a:p>
            <a:r>
              <a:rPr lang="it-IT" dirty="0"/>
              <a:t>Digitalizzazione: Ciclo di vita digitale del contratto</a:t>
            </a:r>
          </a:p>
        </p:txBody>
      </p:sp>
      <p:sp>
        <p:nvSpPr>
          <p:cNvPr id="20" name="Rectangle 3">
            <a:extLst>
              <a:ext uri="{FF2B5EF4-FFF2-40B4-BE49-F238E27FC236}">
                <a16:creationId xmlns:a16="http://schemas.microsoft.com/office/drawing/2014/main" id="{3AEA3E5D-3C72-FBE1-A2D2-5DE336D446B7}"/>
              </a:ext>
            </a:extLst>
          </p:cNvPr>
          <p:cNvSpPr txBox="1">
            <a:spLocks noChangeArrowheads="1"/>
          </p:cNvSpPr>
          <p:nvPr/>
        </p:nvSpPr>
        <p:spPr bwMode="auto">
          <a:xfrm>
            <a:off x="583593" y="1100791"/>
            <a:ext cx="10980738" cy="859857"/>
          </a:xfrm>
          <a:prstGeom prst="rect">
            <a:avLst/>
          </a:prstGeom>
          <a:noFill/>
          <a:ln>
            <a:noFill/>
          </a:ln>
        </p:spPr>
        <p:txBody>
          <a:bodyPr/>
          <a:lstStyle>
            <a:lvl1pPr>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Le PAD gestiscono le attività inerenti al </a:t>
            </a:r>
            <a:r>
              <a:rPr kumimoji="0" lang="it-IT" altLang="it-IT" sz="1600" b="1"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ciclo di vita digitale dei contratti pubblici, </a:t>
            </a: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articolato in:</a:t>
            </a:r>
          </a:p>
        </p:txBody>
      </p:sp>
      <p:grpSp>
        <p:nvGrpSpPr>
          <p:cNvPr id="3" name="Group 2">
            <a:extLst>
              <a:ext uri="{FF2B5EF4-FFF2-40B4-BE49-F238E27FC236}">
                <a16:creationId xmlns:a16="http://schemas.microsoft.com/office/drawing/2014/main" id="{6C5E7EB4-8AFF-0669-1CB5-3EE4E501BB92}"/>
              </a:ext>
            </a:extLst>
          </p:cNvPr>
          <p:cNvGrpSpPr/>
          <p:nvPr/>
        </p:nvGrpSpPr>
        <p:grpSpPr>
          <a:xfrm>
            <a:off x="10789864" y="286509"/>
            <a:ext cx="792536" cy="811406"/>
            <a:chOff x="10789864" y="286509"/>
            <a:chExt cx="792536" cy="811406"/>
          </a:xfrm>
        </p:grpSpPr>
        <p:pic>
          <p:nvPicPr>
            <p:cNvPr id="4" name="Picture 3">
              <a:extLst>
                <a:ext uri="{FF2B5EF4-FFF2-40B4-BE49-F238E27FC236}">
                  <a16:creationId xmlns:a16="http://schemas.microsoft.com/office/drawing/2014/main" id="{D2E68E9C-BA2B-09B8-DCD2-BEF1908EC728}"/>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5" name="Picture 4">
              <a:extLst>
                <a:ext uri="{FF2B5EF4-FFF2-40B4-BE49-F238E27FC236}">
                  <a16:creationId xmlns:a16="http://schemas.microsoft.com/office/drawing/2014/main" id="{2598AD98-CED3-20B4-08E1-42D94900F3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8" name="AutoShape 72">
            <a:extLst>
              <a:ext uri="{FF2B5EF4-FFF2-40B4-BE49-F238E27FC236}">
                <a16:creationId xmlns:a16="http://schemas.microsoft.com/office/drawing/2014/main" id="{28390C4C-8748-1BEF-21AC-1E8A7A8B250A}"/>
              </a:ext>
            </a:extLst>
          </p:cNvPr>
          <p:cNvSpPr>
            <a:spLocks noChangeArrowheads="1"/>
          </p:cNvSpPr>
          <p:nvPr/>
        </p:nvSpPr>
        <p:spPr bwMode="auto">
          <a:xfrm>
            <a:off x="515937" y="1652618"/>
            <a:ext cx="2336651" cy="612000"/>
          </a:xfrm>
          <a:prstGeom prst="homePlate">
            <a:avLst>
              <a:gd name="adj" fmla="val 41728"/>
            </a:avLst>
          </a:prstGeom>
          <a:solidFill>
            <a:srgbClr val="AAECB2"/>
          </a:solidFill>
          <a:ln w="6350" algn="ctr">
            <a:noFill/>
            <a:miter lim="800000"/>
            <a:headEnd type="none" w="sm" len="sm"/>
            <a:tailEnd type="none" w="med" len="lg"/>
          </a:ln>
        </p:spPr>
        <p:txBody>
          <a:bodyPr lIns="396000" tIns="91440" rIns="10800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FFFFFF"/>
                </a:solidFill>
                <a:effectLst/>
                <a:uLnTx/>
                <a:uFillTx/>
                <a:latin typeface="+mj-lt"/>
                <a:ea typeface="ヒラギノ角ゴ Pro W3"/>
                <a:cs typeface="Segoe UI Light" panose="020B0502040204020203" pitchFamily="34" charset="0"/>
                <a:sym typeface="Gotham Book" charset="0"/>
              </a:rPr>
              <a:t>Programmazione</a:t>
            </a:r>
          </a:p>
        </p:txBody>
      </p:sp>
      <p:sp>
        <p:nvSpPr>
          <p:cNvPr id="9" name="AutoShape 69">
            <a:extLst>
              <a:ext uri="{FF2B5EF4-FFF2-40B4-BE49-F238E27FC236}">
                <a16:creationId xmlns:a16="http://schemas.microsoft.com/office/drawing/2014/main" id="{1C168DF9-F0D6-B273-433D-BBCFF5E7035B}"/>
              </a:ext>
            </a:extLst>
          </p:cNvPr>
          <p:cNvSpPr>
            <a:spLocks noChangeArrowheads="1"/>
          </p:cNvSpPr>
          <p:nvPr/>
        </p:nvSpPr>
        <p:spPr bwMode="auto">
          <a:xfrm>
            <a:off x="2721805" y="1652618"/>
            <a:ext cx="2336651" cy="612000"/>
          </a:xfrm>
          <a:prstGeom prst="chevron">
            <a:avLst>
              <a:gd name="adj" fmla="val 41544"/>
            </a:avLst>
          </a:prstGeom>
          <a:solidFill>
            <a:srgbClr val="60DA71"/>
          </a:solidFill>
          <a:ln w="6350" algn="ctr">
            <a:noFill/>
            <a:miter lim="800000"/>
            <a:headEnd type="none" w="sm" len="sm"/>
            <a:tailEnd type="none" w="med" len="lg"/>
          </a:ln>
        </p:spPr>
        <p:txBody>
          <a:bodyPr lIns="396000" tIns="91440" rIns="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a:ln>
                  <a:noFill/>
                </a:ln>
                <a:solidFill>
                  <a:srgbClr val="FFFFFF"/>
                </a:solidFill>
                <a:effectLst/>
                <a:uLnTx/>
                <a:uFillTx/>
                <a:latin typeface="+mj-lt"/>
                <a:ea typeface="ヒラギノ角ゴ Pro W3"/>
                <a:cs typeface="Arial" pitchFamily="34" charset="0"/>
              </a:rPr>
              <a:t>Progettazione</a:t>
            </a:r>
          </a:p>
        </p:txBody>
      </p:sp>
      <p:sp>
        <p:nvSpPr>
          <p:cNvPr id="10" name="AutoShape 71">
            <a:extLst>
              <a:ext uri="{FF2B5EF4-FFF2-40B4-BE49-F238E27FC236}">
                <a16:creationId xmlns:a16="http://schemas.microsoft.com/office/drawing/2014/main" id="{989D7D65-38F7-F86A-9DA7-CEF7646BBE98}"/>
              </a:ext>
            </a:extLst>
          </p:cNvPr>
          <p:cNvSpPr>
            <a:spLocks noChangeArrowheads="1"/>
          </p:cNvSpPr>
          <p:nvPr/>
        </p:nvSpPr>
        <p:spPr bwMode="auto">
          <a:xfrm>
            <a:off x="7133541" y="1652618"/>
            <a:ext cx="2336651" cy="612000"/>
          </a:xfrm>
          <a:prstGeom prst="chevron">
            <a:avLst>
              <a:gd name="adj" fmla="val 41544"/>
            </a:avLst>
          </a:prstGeom>
          <a:solidFill>
            <a:srgbClr val="2B952B"/>
          </a:solidFill>
          <a:ln w="6350" algn="ctr">
            <a:noFill/>
            <a:miter lim="800000"/>
            <a:headEnd type="none" w="sm" len="sm"/>
            <a:tailEnd type="none" w="med" len="lg"/>
          </a:ln>
        </p:spPr>
        <p:txBody>
          <a:bodyPr lIns="468000" tIns="91440" rIns="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a:ln>
                  <a:noFill/>
                </a:ln>
                <a:solidFill>
                  <a:srgbClr val="FFFFFF"/>
                </a:solidFill>
                <a:effectLst/>
                <a:uLnTx/>
                <a:uFillTx/>
                <a:latin typeface="+mj-lt"/>
                <a:ea typeface="ヒラギノ角ゴ Pro W3"/>
                <a:cs typeface="Arial" pitchFamily="34" charset="0"/>
              </a:rPr>
              <a:t>Affidamento</a:t>
            </a:r>
          </a:p>
        </p:txBody>
      </p:sp>
      <p:sp>
        <p:nvSpPr>
          <p:cNvPr id="11" name="AutoShape 71">
            <a:extLst>
              <a:ext uri="{FF2B5EF4-FFF2-40B4-BE49-F238E27FC236}">
                <a16:creationId xmlns:a16="http://schemas.microsoft.com/office/drawing/2014/main" id="{FD627690-BD3D-778C-6DAA-6A6D1595A0AB}"/>
              </a:ext>
            </a:extLst>
          </p:cNvPr>
          <p:cNvSpPr>
            <a:spLocks noChangeArrowheads="1"/>
          </p:cNvSpPr>
          <p:nvPr/>
        </p:nvSpPr>
        <p:spPr bwMode="auto">
          <a:xfrm>
            <a:off x="9339409" y="1652618"/>
            <a:ext cx="2336651" cy="612000"/>
          </a:xfrm>
          <a:prstGeom prst="chevron">
            <a:avLst>
              <a:gd name="adj" fmla="val 41544"/>
            </a:avLst>
          </a:prstGeom>
          <a:solidFill>
            <a:srgbClr val="017936"/>
          </a:solidFill>
          <a:ln w="6350" algn="ctr">
            <a:noFill/>
            <a:miter lim="800000"/>
            <a:headEnd type="none" w="sm" len="sm"/>
            <a:tailEnd type="none" w="med" len="lg"/>
          </a:ln>
        </p:spPr>
        <p:txBody>
          <a:bodyPr lIns="360000" tIns="91440" rIns="3600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a:ln>
                  <a:noFill/>
                </a:ln>
                <a:solidFill>
                  <a:srgbClr val="FFFFFF"/>
                </a:solidFill>
                <a:effectLst/>
                <a:uLnTx/>
                <a:uFillTx/>
                <a:latin typeface="+mj-lt"/>
                <a:ea typeface="ヒラギノ角ゴ Pro W3"/>
                <a:cs typeface="Arial" pitchFamily="34" charset="0"/>
              </a:rPr>
              <a:t>Esecuzione</a:t>
            </a:r>
          </a:p>
        </p:txBody>
      </p:sp>
      <p:sp>
        <p:nvSpPr>
          <p:cNvPr id="12" name="AutoShape 70">
            <a:extLst>
              <a:ext uri="{FF2B5EF4-FFF2-40B4-BE49-F238E27FC236}">
                <a16:creationId xmlns:a16="http://schemas.microsoft.com/office/drawing/2014/main" id="{F4F9D85E-760F-4F92-7311-4421EC833716}"/>
              </a:ext>
            </a:extLst>
          </p:cNvPr>
          <p:cNvSpPr>
            <a:spLocks noChangeArrowheads="1"/>
          </p:cNvSpPr>
          <p:nvPr/>
        </p:nvSpPr>
        <p:spPr bwMode="auto">
          <a:xfrm>
            <a:off x="4927673" y="1652618"/>
            <a:ext cx="2336651" cy="612000"/>
          </a:xfrm>
          <a:prstGeom prst="chevron">
            <a:avLst>
              <a:gd name="adj" fmla="val 41544"/>
            </a:avLst>
          </a:prstGeom>
          <a:solidFill>
            <a:srgbClr val="2CBA40"/>
          </a:solidFill>
          <a:ln w="6350" algn="ctr">
            <a:noFill/>
            <a:miter lim="800000"/>
            <a:headEnd type="none" w="sm" len="sm"/>
            <a:tailEnd type="none" w="med" len="lg"/>
          </a:ln>
        </p:spPr>
        <p:txBody>
          <a:bodyPr lIns="396000" tIns="91440" rIns="0" bIns="9144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a:ln>
                  <a:noFill/>
                </a:ln>
                <a:solidFill>
                  <a:srgbClr val="FFFFFF"/>
                </a:solidFill>
                <a:effectLst/>
                <a:uLnTx/>
                <a:uFillTx/>
                <a:latin typeface="+mj-lt"/>
                <a:ea typeface="ヒラギノ角ゴ Pro W3"/>
                <a:cs typeface="Arial" pitchFamily="34" charset="0"/>
              </a:rPr>
              <a:t>Pubblicazione</a:t>
            </a:r>
          </a:p>
        </p:txBody>
      </p:sp>
      <p:grpSp>
        <p:nvGrpSpPr>
          <p:cNvPr id="13" name="Group 12">
            <a:extLst>
              <a:ext uri="{FF2B5EF4-FFF2-40B4-BE49-F238E27FC236}">
                <a16:creationId xmlns:a16="http://schemas.microsoft.com/office/drawing/2014/main" id="{382C6949-01D1-3685-FD9D-4BC3C62B5E63}"/>
              </a:ext>
            </a:extLst>
          </p:cNvPr>
          <p:cNvGrpSpPr>
            <a:grpSpLocks noChangeAspect="1"/>
          </p:cNvGrpSpPr>
          <p:nvPr/>
        </p:nvGrpSpPr>
        <p:grpSpPr>
          <a:xfrm>
            <a:off x="565521" y="1796602"/>
            <a:ext cx="297729" cy="323997"/>
            <a:chOff x="1657114" y="2727679"/>
            <a:chExt cx="409756" cy="445912"/>
          </a:xfrm>
          <a:solidFill>
            <a:schemeClr val="bg1"/>
          </a:solidFill>
        </p:grpSpPr>
        <p:sp>
          <p:nvSpPr>
            <p:cNvPr id="49" name="Freeform 25">
              <a:extLst>
                <a:ext uri="{FF2B5EF4-FFF2-40B4-BE49-F238E27FC236}">
                  <a16:creationId xmlns:a16="http://schemas.microsoft.com/office/drawing/2014/main" id="{153900C1-459D-756D-06A5-011D9C787D2B}"/>
                </a:ext>
              </a:extLst>
            </p:cNvPr>
            <p:cNvSpPr>
              <a:spLocks/>
            </p:cNvSpPr>
            <p:nvPr/>
          </p:nvSpPr>
          <p:spPr bwMode="auto">
            <a:xfrm>
              <a:off x="1908860" y="2933149"/>
              <a:ext cx="24103" cy="24103"/>
            </a:xfrm>
            <a:custGeom>
              <a:avLst/>
              <a:gdLst>
                <a:gd name="T0" fmla="*/ 10990 w 13"/>
                <a:gd name="T1" fmla="*/ 28575 h 13"/>
                <a:gd name="T2" fmla="*/ 17585 w 13"/>
                <a:gd name="T3" fmla="*/ 28575 h 13"/>
                <a:gd name="T4" fmla="*/ 28575 w 13"/>
                <a:gd name="T5" fmla="*/ 17585 h 13"/>
                <a:gd name="T6" fmla="*/ 28575 w 13"/>
                <a:gd name="T7" fmla="*/ 10990 h 13"/>
                <a:gd name="T8" fmla="*/ 17585 w 13"/>
                <a:gd name="T9" fmla="*/ 0 h 13"/>
                <a:gd name="T10" fmla="*/ 10990 w 13"/>
                <a:gd name="T11" fmla="*/ 0 h 13"/>
                <a:gd name="T12" fmla="*/ 0 w 13"/>
                <a:gd name="T13" fmla="*/ 10990 h 13"/>
                <a:gd name="T14" fmla="*/ 0 w 13"/>
                <a:gd name="T15" fmla="*/ 17585 h 13"/>
                <a:gd name="T16" fmla="*/ 10990 w 13"/>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2"/>
                    <a:pt x="10" y="0"/>
                    <a:pt x="8"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0" name="Freeform 26">
              <a:extLst>
                <a:ext uri="{FF2B5EF4-FFF2-40B4-BE49-F238E27FC236}">
                  <a16:creationId xmlns:a16="http://schemas.microsoft.com/office/drawing/2014/main" id="{66259024-8DC8-9558-62FF-7A097B2C8171}"/>
                </a:ext>
              </a:extLst>
            </p:cNvPr>
            <p:cNvSpPr>
              <a:spLocks/>
            </p:cNvSpPr>
            <p:nvPr/>
          </p:nvSpPr>
          <p:spPr bwMode="auto">
            <a:xfrm>
              <a:off x="1957067" y="2933149"/>
              <a:ext cx="22765" cy="24103"/>
            </a:xfrm>
            <a:custGeom>
              <a:avLst/>
              <a:gdLst>
                <a:gd name="T0" fmla="*/ 8996 w 12"/>
                <a:gd name="T1" fmla="*/ 28575 h 13"/>
                <a:gd name="T2" fmla="*/ 15743 w 12"/>
                <a:gd name="T3" fmla="*/ 28575 h 13"/>
                <a:gd name="T4" fmla="*/ 26988 w 12"/>
                <a:gd name="T5" fmla="*/ 17585 h 13"/>
                <a:gd name="T6" fmla="*/ 26988 w 12"/>
                <a:gd name="T7" fmla="*/ 10990 h 13"/>
                <a:gd name="T8" fmla="*/ 15743 w 12"/>
                <a:gd name="T9" fmla="*/ 0 h 13"/>
                <a:gd name="T10" fmla="*/ 8996 w 12"/>
                <a:gd name="T11" fmla="*/ 0 h 13"/>
                <a:gd name="T12" fmla="*/ 0 w 12"/>
                <a:gd name="T13" fmla="*/ 10990 h 13"/>
                <a:gd name="T14" fmla="*/ 0 w 12"/>
                <a:gd name="T15" fmla="*/ 17585 h 13"/>
                <a:gd name="T16" fmla="*/ 8996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2"/>
                    <a:pt x="10" y="0"/>
                    <a:pt x="7" y="0"/>
                  </a:cubicBezTo>
                  <a:cubicBezTo>
                    <a:pt x="4" y="0"/>
                    <a:pt x="4" y="0"/>
                    <a:pt x="4" y="0"/>
                  </a:cubicBezTo>
                  <a:cubicBezTo>
                    <a:pt x="2" y="0"/>
                    <a:pt x="0" y="2"/>
                    <a:pt x="0" y="5"/>
                  </a:cubicBezTo>
                  <a:cubicBezTo>
                    <a:pt x="0" y="8"/>
                    <a:pt x="0" y="8"/>
                    <a:pt x="0" y="8"/>
                  </a:cubicBezTo>
                  <a:cubicBezTo>
                    <a:pt x="0" y="10"/>
                    <a:pt x="2"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1" name="Freeform 27">
              <a:extLst>
                <a:ext uri="{FF2B5EF4-FFF2-40B4-BE49-F238E27FC236}">
                  <a16:creationId xmlns:a16="http://schemas.microsoft.com/office/drawing/2014/main" id="{00E1110F-7834-A9D0-5BCE-6EDB34E14AC4}"/>
                </a:ext>
              </a:extLst>
            </p:cNvPr>
            <p:cNvSpPr>
              <a:spLocks/>
            </p:cNvSpPr>
            <p:nvPr/>
          </p:nvSpPr>
          <p:spPr bwMode="auto">
            <a:xfrm>
              <a:off x="2003934" y="2933149"/>
              <a:ext cx="21425" cy="24103"/>
            </a:xfrm>
            <a:custGeom>
              <a:avLst/>
              <a:gdLst>
                <a:gd name="T0" fmla="*/ 10583 w 12"/>
                <a:gd name="T1" fmla="*/ 28575 h 13"/>
                <a:gd name="T2" fmla="*/ 14817 w 12"/>
                <a:gd name="T3" fmla="*/ 28575 h 13"/>
                <a:gd name="T4" fmla="*/ 25400 w 12"/>
                <a:gd name="T5" fmla="*/ 17585 h 13"/>
                <a:gd name="T6" fmla="*/ 25400 w 12"/>
                <a:gd name="T7" fmla="*/ 10990 h 13"/>
                <a:gd name="T8" fmla="*/ 14817 w 12"/>
                <a:gd name="T9" fmla="*/ 0 h 13"/>
                <a:gd name="T10" fmla="*/ 10583 w 12"/>
                <a:gd name="T11" fmla="*/ 0 h 13"/>
                <a:gd name="T12" fmla="*/ 0 w 12"/>
                <a:gd name="T13" fmla="*/ 10990 h 13"/>
                <a:gd name="T14" fmla="*/ 0 w 12"/>
                <a:gd name="T15" fmla="*/ 17585 h 13"/>
                <a:gd name="T16" fmla="*/ 10583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2"/>
                    <a:pt x="10" y="0"/>
                    <a:pt x="7" y="0"/>
                  </a:cubicBezTo>
                  <a:cubicBezTo>
                    <a:pt x="5" y="0"/>
                    <a:pt x="5" y="0"/>
                    <a:pt x="5" y="0"/>
                  </a:cubicBezTo>
                  <a:cubicBezTo>
                    <a:pt x="2" y="0"/>
                    <a:pt x="0" y="2"/>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2" name="Freeform 28">
              <a:extLst>
                <a:ext uri="{FF2B5EF4-FFF2-40B4-BE49-F238E27FC236}">
                  <a16:creationId xmlns:a16="http://schemas.microsoft.com/office/drawing/2014/main" id="{AEEBAE1B-6BF9-5BFC-454E-03627B4026B6}"/>
                </a:ext>
              </a:extLst>
            </p:cNvPr>
            <p:cNvSpPr>
              <a:spLocks/>
            </p:cNvSpPr>
            <p:nvPr/>
          </p:nvSpPr>
          <p:spPr bwMode="auto">
            <a:xfrm>
              <a:off x="1721391" y="2986713"/>
              <a:ext cx="21425" cy="22765"/>
            </a:xfrm>
            <a:custGeom>
              <a:avLst/>
              <a:gdLst>
                <a:gd name="T0" fmla="*/ 10583 w 12"/>
                <a:gd name="T1" fmla="*/ 26988 h 12"/>
                <a:gd name="T2" fmla="*/ 14817 w 12"/>
                <a:gd name="T3" fmla="*/ 26988 h 12"/>
                <a:gd name="T4" fmla="*/ 25400 w 12"/>
                <a:gd name="T5" fmla="*/ 15743 h 12"/>
                <a:gd name="T6" fmla="*/ 25400 w 12"/>
                <a:gd name="T7" fmla="*/ 8996 h 12"/>
                <a:gd name="T8" fmla="*/ 14817 w 12"/>
                <a:gd name="T9" fmla="*/ 0 h 12"/>
                <a:gd name="T10" fmla="*/ 10583 w 12"/>
                <a:gd name="T11" fmla="*/ 0 h 12"/>
                <a:gd name="T12" fmla="*/ 0 w 12"/>
                <a:gd name="T13" fmla="*/ 8996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3" name="Freeform 29">
              <a:extLst>
                <a:ext uri="{FF2B5EF4-FFF2-40B4-BE49-F238E27FC236}">
                  <a16:creationId xmlns:a16="http://schemas.microsoft.com/office/drawing/2014/main" id="{B4EE7F20-97B1-D955-A3F1-B5FB4339619C}"/>
                </a:ext>
              </a:extLst>
            </p:cNvPr>
            <p:cNvSpPr>
              <a:spLocks/>
            </p:cNvSpPr>
            <p:nvPr/>
          </p:nvSpPr>
          <p:spPr bwMode="auto">
            <a:xfrm>
              <a:off x="1766919" y="2986713"/>
              <a:ext cx="22765" cy="22765"/>
            </a:xfrm>
            <a:custGeom>
              <a:avLst/>
              <a:gdLst>
                <a:gd name="T0" fmla="*/ 11245 w 12"/>
                <a:gd name="T1" fmla="*/ 26988 h 12"/>
                <a:gd name="T2" fmla="*/ 17992 w 12"/>
                <a:gd name="T3" fmla="*/ 26988 h 12"/>
                <a:gd name="T4" fmla="*/ 26988 w 12"/>
                <a:gd name="T5" fmla="*/ 15743 h 12"/>
                <a:gd name="T6" fmla="*/ 26988 w 12"/>
                <a:gd name="T7" fmla="*/ 8996 h 12"/>
                <a:gd name="T8" fmla="*/ 17992 w 12"/>
                <a:gd name="T9" fmla="*/ 0 h 12"/>
                <a:gd name="T10" fmla="*/ 11245 w 12"/>
                <a:gd name="T11" fmla="*/ 0 h 12"/>
                <a:gd name="T12" fmla="*/ 0 w 12"/>
                <a:gd name="T13" fmla="*/ 8996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8" y="12"/>
                    <a:pt x="8" y="12"/>
                    <a:pt x="8" y="12"/>
                  </a:cubicBezTo>
                  <a:cubicBezTo>
                    <a:pt x="10" y="12"/>
                    <a:pt x="12" y="10"/>
                    <a:pt x="12" y="7"/>
                  </a:cubicBezTo>
                  <a:cubicBezTo>
                    <a:pt x="12" y="4"/>
                    <a:pt x="12" y="4"/>
                    <a:pt x="12" y="4"/>
                  </a:cubicBezTo>
                  <a:cubicBezTo>
                    <a:pt x="12"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4" name="Freeform 30">
              <a:extLst>
                <a:ext uri="{FF2B5EF4-FFF2-40B4-BE49-F238E27FC236}">
                  <a16:creationId xmlns:a16="http://schemas.microsoft.com/office/drawing/2014/main" id="{68730CD9-620F-F123-C79E-327A250EFF11}"/>
                </a:ext>
              </a:extLst>
            </p:cNvPr>
            <p:cNvSpPr>
              <a:spLocks/>
            </p:cNvSpPr>
            <p:nvPr/>
          </p:nvSpPr>
          <p:spPr bwMode="auto">
            <a:xfrm>
              <a:off x="1815125" y="2986713"/>
              <a:ext cx="22765" cy="22765"/>
            </a:xfrm>
            <a:custGeom>
              <a:avLst/>
              <a:gdLst>
                <a:gd name="T0" fmla="*/ 8996 w 12"/>
                <a:gd name="T1" fmla="*/ 26988 h 12"/>
                <a:gd name="T2" fmla="*/ 15743 w 12"/>
                <a:gd name="T3" fmla="*/ 26988 h 12"/>
                <a:gd name="T4" fmla="*/ 26988 w 12"/>
                <a:gd name="T5" fmla="*/ 15743 h 12"/>
                <a:gd name="T6" fmla="*/ 26988 w 12"/>
                <a:gd name="T7" fmla="*/ 8996 h 12"/>
                <a:gd name="T8" fmla="*/ 15743 w 12"/>
                <a:gd name="T9" fmla="*/ 0 h 12"/>
                <a:gd name="T10" fmla="*/ 8996 w 12"/>
                <a:gd name="T11" fmla="*/ 0 h 12"/>
                <a:gd name="T12" fmla="*/ 0 w 12"/>
                <a:gd name="T13" fmla="*/ 8996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5" name="Freeform 31">
              <a:extLst>
                <a:ext uri="{FF2B5EF4-FFF2-40B4-BE49-F238E27FC236}">
                  <a16:creationId xmlns:a16="http://schemas.microsoft.com/office/drawing/2014/main" id="{A1C97AD4-A4AC-8283-9A48-B382525FFF5B}"/>
                </a:ext>
              </a:extLst>
            </p:cNvPr>
            <p:cNvSpPr>
              <a:spLocks/>
            </p:cNvSpPr>
            <p:nvPr/>
          </p:nvSpPr>
          <p:spPr bwMode="auto">
            <a:xfrm>
              <a:off x="1861992" y="2986713"/>
              <a:ext cx="22765" cy="22765"/>
            </a:xfrm>
            <a:custGeom>
              <a:avLst/>
              <a:gdLst>
                <a:gd name="T0" fmla="*/ 11245 w 12"/>
                <a:gd name="T1" fmla="*/ 26988 h 12"/>
                <a:gd name="T2" fmla="*/ 15743 w 12"/>
                <a:gd name="T3" fmla="*/ 26988 h 12"/>
                <a:gd name="T4" fmla="*/ 26988 w 12"/>
                <a:gd name="T5" fmla="*/ 15743 h 12"/>
                <a:gd name="T6" fmla="*/ 26988 w 12"/>
                <a:gd name="T7" fmla="*/ 8996 h 12"/>
                <a:gd name="T8" fmla="*/ 15743 w 12"/>
                <a:gd name="T9" fmla="*/ 0 h 12"/>
                <a:gd name="T10" fmla="*/ 11245 w 12"/>
                <a:gd name="T11" fmla="*/ 0 h 12"/>
                <a:gd name="T12" fmla="*/ 0 w 12"/>
                <a:gd name="T13" fmla="*/ 8996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6" name="Freeform 32">
              <a:extLst>
                <a:ext uri="{FF2B5EF4-FFF2-40B4-BE49-F238E27FC236}">
                  <a16:creationId xmlns:a16="http://schemas.microsoft.com/office/drawing/2014/main" id="{5D67A2AD-53EB-871D-5C99-CE8A5E33DBCE}"/>
                </a:ext>
              </a:extLst>
            </p:cNvPr>
            <p:cNvSpPr>
              <a:spLocks/>
            </p:cNvSpPr>
            <p:nvPr/>
          </p:nvSpPr>
          <p:spPr bwMode="auto">
            <a:xfrm>
              <a:off x="1908860" y="2986713"/>
              <a:ext cx="24103" cy="22765"/>
            </a:xfrm>
            <a:custGeom>
              <a:avLst/>
              <a:gdLst>
                <a:gd name="T0" fmla="*/ 10990 w 13"/>
                <a:gd name="T1" fmla="*/ 26988 h 12"/>
                <a:gd name="T2" fmla="*/ 17585 w 13"/>
                <a:gd name="T3" fmla="*/ 26988 h 12"/>
                <a:gd name="T4" fmla="*/ 28575 w 13"/>
                <a:gd name="T5" fmla="*/ 15743 h 12"/>
                <a:gd name="T6" fmla="*/ 28575 w 13"/>
                <a:gd name="T7" fmla="*/ 8996 h 12"/>
                <a:gd name="T8" fmla="*/ 17585 w 13"/>
                <a:gd name="T9" fmla="*/ 0 h 12"/>
                <a:gd name="T10" fmla="*/ 10990 w 13"/>
                <a:gd name="T11" fmla="*/ 0 h 12"/>
                <a:gd name="T12" fmla="*/ 0 w 13"/>
                <a:gd name="T13" fmla="*/ 8996 h 12"/>
                <a:gd name="T14" fmla="*/ 0 w 13"/>
                <a:gd name="T15" fmla="*/ 15743 h 12"/>
                <a:gd name="T16" fmla="*/ 10990 w 13"/>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2">
                  <a:moveTo>
                    <a:pt x="5" y="12"/>
                  </a:moveTo>
                  <a:cubicBezTo>
                    <a:pt x="8" y="12"/>
                    <a:pt x="8" y="12"/>
                    <a:pt x="8" y="12"/>
                  </a:cubicBezTo>
                  <a:cubicBezTo>
                    <a:pt x="10" y="12"/>
                    <a:pt x="13" y="10"/>
                    <a:pt x="13" y="7"/>
                  </a:cubicBezTo>
                  <a:cubicBezTo>
                    <a:pt x="13" y="4"/>
                    <a:pt x="13" y="4"/>
                    <a:pt x="13" y="4"/>
                  </a:cubicBezTo>
                  <a:cubicBezTo>
                    <a:pt x="13" y="2"/>
                    <a:pt x="10" y="0"/>
                    <a:pt x="8"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7" name="Freeform 33">
              <a:extLst>
                <a:ext uri="{FF2B5EF4-FFF2-40B4-BE49-F238E27FC236}">
                  <a16:creationId xmlns:a16="http://schemas.microsoft.com/office/drawing/2014/main" id="{FCB8A788-3805-8588-6980-1349C3C333BB}"/>
                </a:ext>
              </a:extLst>
            </p:cNvPr>
            <p:cNvSpPr>
              <a:spLocks/>
            </p:cNvSpPr>
            <p:nvPr/>
          </p:nvSpPr>
          <p:spPr bwMode="auto">
            <a:xfrm>
              <a:off x="1957067" y="2986713"/>
              <a:ext cx="22765" cy="22765"/>
            </a:xfrm>
            <a:custGeom>
              <a:avLst/>
              <a:gdLst>
                <a:gd name="T0" fmla="*/ 8996 w 12"/>
                <a:gd name="T1" fmla="*/ 26988 h 12"/>
                <a:gd name="T2" fmla="*/ 15743 w 12"/>
                <a:gd name="T3" fmla="*/ 26988 h 12"/>
                <a:gd name="T4" fmla="*/ 26988 w 12"/>
                <a:gd name="T5" fmla="*/ 15743 h 12"/>
                <a:gd name="T6" fmla="*/ 26988 w 12"/>
                <a:gd name="T7" fmla="*/ 8996 h 12"/>
                <a:gd name="T8" fmla="*/ 15743 w 12"/>
                <a:gd name="T9" fmla="*/ 0 h 12"/>
                <a:gd name="T10" fmla="*/ 8996 w 12"/>
                <a:gd name="T11" fmla="*/ 0 h 12"/>
                <a:gd name="T12" fmla="*/ 0 w 12"/>
                <a:gd name="T13" fmla="*/ 8996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4"/>
                    <a:pt x="12" y="4"/>
                    <a:pt x="12" y="4"/>
                  </a:cubicBezTo>
                  <a:cubicBezTo>
                    <a:pt x="12" y="2"/>
                    <a:pt x="10" y="0"/>
                    <a:pt x="7" y="0"/>
                  </a:cubicBezTo>
                  <a:cubicBezTo>
                    <a:pt x="4" y="0"/>
                    <a:pt x="4" y="0"/>
                    <a:pt x="4" y="0"/>
                  </a:cubicBezTo>
                  <a:cubicBezTo>
                    <a:pt x="2" y="0"/>
                    <a:pt x="0" y="2"/>
                    <a:pt x="0" y="4"/>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8" name="Freeform 34">
              <a:extLst>
                <a:ext uri="{FF2B5EF4-FFF2-40B4-BE49-F238E27FC236}">
                  <a16:creationId xmlns:a16="http://schemas.microsoft.com/office/drawing/2014/main" id="{1541B47F-99CE-8F7A-E1BC-90F7C9F8038A}"/>
                </a:ext>
              </a:extLst>
            </p:cNvPr>
            <p:cNvSpPr>
              <a:spLocks/>
            </p:cNvSpPr>
            <p:nvPr/>
          </p:nvSpPr>
          <p:spPr bwMode="auto">
            <a:xfrm>
              <a:off x="2003934" y="2986713"/>
              <a:ext cx="21425" cy="22765"/>
            </a:xfrm>
            <a:custGeom>
              <a:avLst/>
              <a:gdLst>
                <a:gd name="T0" fmla="*/ 10583 w 12"/>
                <a:gd name="T1" fmla="*/ 26988 h 12"/>
                <a:gd name="T2" fmla="*/ 14817 w 12"/>
                <a:gd name="T3" fmla="*/ 26988 h 12"/>
                <a:gd name="T4" fmla="*/ 25400 w 12"/>
                <a:gd name="T5" fmla="*/ 15743 h 12"/>
                <a:gd name="T6" fmla="*/ 25400 w 12"/>
                <a:gd name="T7" fmla="*/ 8996 h 12"/>
                <a:gd name="T8" fmla="*/ 14817 w 12"/>
                <a:gd name="T9" fmla="*/ 0 h 12"/>
                <a:gd name="T10" fmla="*/ 10583 w 12"/>
                <a:gd name="T11" fmla="*/ 0 h 12"/>
                <a:gd name="T12" fmla="*/ 0 w 12"/>
                <a:gd name="T13" fmla="*/ 8996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4"/>
                    <a:pt x="12" y="4"/>
                    <a:pt x="12" y="4"/>
                  </a:cubicBezTo>
                  <a:cubicBezTo>
                    <a:pt x="12" y="2"/>
                    <a:pt x="10" y="0"/>
                    <a:pt x="7" y="0"/>
                  </a:cubicBezTo>
                  <a:cubicBezTo>
                    <a:pt x="5" y="0"/>
                    <a:pt x="5" y="0"/>
                    <a:pt x="5" y="0"/>
                  </a:cubicBezTo>
                  <a:cubicBezTo>
                    <a:pt x="2" y="0"/>
                    <a:pt x="0" y="2"/>
                    <a:pt x="0" y="4"/>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59" name="Freeform 35">
              <a:extLst>
                <a:ext uri="{FF2B5EF4-FFF2-40B4-BE49-F238E27FC236}">
                  <a16:creationId xmlns:a16="http://schemas.microsoft.com/office/drawing/2014/main" id="{3DEC7BCA-CBFB-019A-8DD5-DC07C273724F}"/>
                </a:ext>
              </a:extLst>
            </p:cNvPr>
            <p:cNvSpPr>
              <a:spLocks/>
            </p:cNvSpPr>
            <p:nvPr/>
          </p:nvSpPr>
          <p:spPr bwMode="auto">
            <a:xfrm>
              <a:off x="1721391" y="3038936"/>
              <a:ext cx="21425" cy="22765"/>
            </a:xfrm>
            <a:custGeom>
              <a:avLst/>
              <a:gdLst>
                <a:gd name="T0" fmla="*/ 10583 w 12"/>
                <a:gd name="T1" fmla="*/ 26988 h 12"/>
                <a:gd name="T2" fmla="*/ 14817 w 12"/>
                <a:gd name="T3" fmla="*/ 26988 h 12"/>
                <a:gd name="T4" fmla="*/ 25400 w 12"/>
                <a:gd name="T5" fmla="*/ 15743 h 12"/>
                <a:gd name="T6" fmla="*/ 25400 w 12"/>
                <a:gd name="T7" fmla="*/ 11245 h 12"/>
                <a:gd name="T8" fmla="*/ 14817 w 12"/>
                <a:gd name="T9" fmla="*/ 0 h 12"/>
                <a:gd name="T10" fmla="*/ 10583 w 12"/>
                <a:gd name="T11" fmla="*/ 0 h 12"/>
                <a:gd name="T12" fmla="*/ 0 w 12"/>
                <a:gd name="T13" fmla="*/ 11245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0" name="Freeform 36">
              <a:extLst>
                <a:ext uri="{FF2B5EF4-FFF2-40B4-BE49-F238E27FC236}">
                  <a16:creationId xmlns:a16="http://schemas.microsoft.com/office/drawing/2014/main" id="{30DA2FA5-0615-F78B-6680-EED56742574C}"/>
                </a:ext>
              </a:extLst>
            </p:cNvPr>
            <p:cNvSpPr>
              <a:spLocks/>
            </p:cNvSpPr>
            <p:nvPr/>
          </p:nvSpPr>
          <p:spPr bwMode="auto">
            <a:xfrm>
              <a:off x="1766919" y="3038936"/>
              <a:ext cx="22765" cy="22765"/>
            </a:xfrm>
            <a:custGeom>
              <a:avLst/>
              <a:gdLst>
                <a:gd name="T0" fmla="*/ 11245 w 12"/>
                <a:gd name="T1" fmla="*/ 26988 h 12"/>
                <a:gd name="T2" fmla="*/ 17992 w 12"/>
                <a:gd name="T3" fmla="*/ 26988 h 12"/>
                <a:gd name="T4" fmla="*/ 26988 w 12"/>
                <a:gd name="T5" fmla="*/ 15743 h 12"/>
                <a:gd name="T6" fmla="*/ 26988 w 12"/>
                <a:gd name="T7" fmla="*/ 11245 h 12"/>
                <a:gd name="T8" fmla="*/ 17992 w 12"/>
                <a:gd name="T9" fmla="*/ 0 h 12"/>
                <a:gd name="T10" fmla="*/ 11245 w 12"/>
                <a:gd name="T11" fmla="*/ 0 h 12"/>
                <a:gd name="T12" fmla="*/ 0 w 12"/>
                <a:gd name="T13" fmla="*/ 11245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8" y="12"/>
                    <a:pt x="8" y="12"/>
                    <a:pt x="8" y="12"/>
                  </a:cubicBezTo>
                  <a:cubicBezTo>
                    <a:pt x="10" y="12"/>
                    <a:pt x="12" y="10"/>
                    <a:pt x="12" y="7"/>
                  </a:cubicBezTo>
                  <a:cubicBezTo>
                    <a:pt x="12" y="5"/>
                    <a:pt x="12" y="5"/>
                    <a:pt x="12" y="5"/>
                  </a:cubicBezTo>
                  <a:cubicBezTo>
                    <a:pt x="12"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1" name="Freeform 37">
              <a:extLst>
                <a:ext uri="{FF2B5EF4-FFF2-40B4-BE49-F238E27FC236}">
                  <a16:creationId xmlns:a16="http://schemas.microsoft.com/office/drawing/2014/main" id="{EF8D382E-C3E6-2F53-F5D7-9D19AE570C24}"/>
                </a:ext>
              </a:extLst>
            </p:cNvPr>
            <p:cNvSpPr>
              <a:spLocks/>
            </p:cNvSpPr>
            <p:nvPr/>
          </p:nvSpPr>
          <p:spPr bwMode="auto">
            <a:xfrm>
              <a:off x="1815125" y="3038936"/>
              <a:ext cx="22765" cy="22765"/>
            </a:xfrm>
            <a:custGeom>
              <a:avLst/>
              <a:gdLst>
                <a:gd name="T0" fmla="*/ 8996 w 12"/>
                <a:gd name="T1" fmla="*/ 26988 h 12"/>
                <a:gd name="T2" fmla="*/ 15743 w 12"/>
                <a:gd name="T3" fmla="*/ 26988 h 12"/>
                <a:gd name="T4" fmla="*/ 26988 w 12"/>
                <a:gd name="T5" fmla="*/ 15743 h 12"/>
                <a:gd name="T6" fmla="*/ 26988 w 12"/>
                <a:gd name="T7" fmla="*/ 11245 h 12"/>
                <a:gd name="T8" fmla="*/ 15743 w 12"/>
                <a:gd name="T9" fmla="*/ 0 h 12"/>
                <a:gd name="T10" fmla="*/ 8996 w 12"/>
                <a:gd name="T11" fmla="*/ 0 h 12"/>
                <a:gd name="T12" fmla="*/ 0 w 12"/>
                <a:gd name="T13" fmla="*/ 11245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2" name="Freeform 38">
              <a:extLst>
                <a:ext uri="{FF2B5EF4-FFF2-40B4-BE49-F238E27FC236}">
                  <a16:creationId xmlns:a16="http://schemas.microsoft.com/office/drawing/2014/main" id="{AA09BAD9-AE16-3066-40A6-971DD6D27287}"/>
                </a:ext>
              </a:extLst>
            </p:cNvPr>
            <p:cNvSpPr>
              <a:spLocks/>
            </p:cNvSpPr>
            <p:nvPr/>
          </p:nvSpPr>
          <p:spPr bwMode="auto">
            <a:xfrm>
              <a:off x="1861992" y="3038936"/>
              <a:ext cx="22765" cy="22765"/>
            </a:xfrm>
            <a:custGeom>
              <a:avLst/>
              <a:gdLst>
                <a:gd name="T0" fmla="*/ 11245 w 12"/>
                <a:gd name="T1" fmla="*/ 26988 h 12"/>
                <a:gd name="T2" fmla="*/ 15743 w 12"/>
                <a:gd name="T3" fmla="*/ 26988 h 12"/>
                <a:gd name="T4" fmla="*/ 26988 w 12"/>
                <a:gd name="T5" fmla="*/ 15743 h 12"/>
                <a:gd name="T6" fmla="*/ 26988 w 12"/>
                <a:gd name="T7" fmla="*/ 11245 h 12"/>
                <a:gd name="T8" fmla="*/ 15743 w 12"/>
                <a:gd name="T9" fmla="*/ 0 h 12"/>
                <a:gd name="T10" fmla="*/ 11245 w 12"/>
                <a:gd name="T11" fmla="*/ 0 h 12"/>
                <a:gd name="T12" fmla="*/ 0 w 12"/>
                <a:gd name="T13" fmla="*/ 11245 h 12"/>
                <a:gd name="T14" fmla="*/ 0 w 12"/>
                <a:gd name="T15" fmla="*/ 15743 h 12"/>
                <a:gd name="T16" fmla="*/ 11245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3" name="Freeform 39">
              <a:extLst>
                <a:ext uri="{FF2B5EF4-FFF2-40B4-BE49-F238E27FC236}">
                  <a16:creationId xmlns:a16="http://schemas.microsoft.com/office/drawing/2014/main" id="{EB9FC7D7-D411-60F4-77DB-D0EB0B663AA3}"/>
                </a:ext>
              </a:extLst>
            </p:cNvPr>
            <p:cNvSpPr>
              <a:spLocks/>
            </p:cNvSpPr>
            <p:nvPr/>
          </p:nvSpPr>
          <p:spPr bwMode="auto">
            <a:xfrm>
              <a:off x="1908860" y="3038936"/>
              <a:ext cx="24103" cy="22765"/>
            </a:xfrm>
            <a:custGeom>
              <a:avLst/>
              <a:gdLst>
                <a:gd name="T0" fmla="*/ 10990 w 13"/>
                <a:gd name="T1" fmla="*/ 26988 h 12"/>
                <a:gd name="T2" fmla="*/ 17585 w 13"/>
                <a:gd name="T3" fmla="*/ 26988 h 12"/>
                <a:gd name="T4" fmla="*/ 28575 w 13"/>
                <a:gd name="T5" fmla="*/ 15743 h 12"/>
                <a:gd name="T6" fmla="*/ 28575 w 13"/>
                <a:gd name="T7" fmla="*/ 11245 h 12"/>
                <a:gd name="T8" fmla="*/ 17585 w 13"/>
                <a:gd name="T9" fmla="*/ 0 h 12"/>
                <a:gd name="T10" fmla="*/ 10990 w 13"/>
                <a:gd name="T11" fmla="*/ 0 h 12"/>
                <a:gd name="T12" fmla="*/ 0 w 13"/>
                <a:gd name="T13" fmla="*/ 11245 h 12"/>
                <a:gd name="T14" fmla="*/ 0 w 13"/>
                <a:gd name="T15" fmla="*/ 15743 h 12"/>
                <a:gd name="T16" fmla="*/ 10990 w 13"/>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2">
                  <a:moveTo>
                    <a:pt x="5" y="12"/>
                  </a:moveTo>
                  <a:cubicBezTo>
                    <a:pt x="8" y="12"/>
                    <a:pt x="8" y="12"/>
                    <a:pt x="8" y="12"/>
                  </a:cubicBezTo>
                  <a:cubicBezTo>
                    <a:pt x="10" y="12"/>
                    <a:pt x="13" y="10"/>
                    <a:pt x="13" y="7"/>
                  </a:cubicBezTo>
                  <a:cubicBezTo>
                    <a:pt x="13" y="5"/>
                    <a:pt x="13" y="5"/>
                    <a:pt x="13" y="5"/>
                  </a:cubicBezTo>
                  <a:cubicBezTo>
                    <a:pt x="13" y="2"/>
                    <a:pt x="10" y="0"/>
                    <a:pt x="8"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4" name="Freeform 40">
              <a:extLst>
                <a:ext uri="{FF2B5EF4-FFF2-40B4-BE49-F238E27FC236}">
                  <a16:creationId xmlns:a16="http://schemas.microsoft.com/office/drawing/2014/main" id="{C3F416D8-EAC0-D796-563C-33E299165AA7}"/>
                </a:ext>
              </a:extLst>
            </p:cNvPr>
            <p:cNvSpPr>
              <a:spLocks/>
            </p:cNvSpPr>
            <p:nvPr/>
          </p:nvSpPr>
          <p:spPr bwMode="auto">
            <a:xfrm>
              <a:off x="1957067" y="3038936"/>
              <a:ext cx="22765" cy="22765"/>
            </a:xfrm>
            <a:custGeom>
              <a:avLst/>
              <a:gdLst>
                <a:gd name="T0" fmla="*/ 8996 w 12"/>
                <a:gd name="T1" fmla="*/ 26988 h 12"/>
                <a:gd name="T2" fmla="*/ 15743 w 12"/>
                <a:gd name="T3" fmla="*/ 26988 h 12"/>
                <a:gd name="T4" fmla="*/ 26988 w 12"/>
                <a:gd name="T5" fmla="*/ 15743 h 12"/>
                <a:gd name="T6" fmla="*/ 26988 w 12"/>
                <a:gd name="T7" fmla="*/ 11245 h 12"/>
                <a:gd name="T8" fmla="*/ 15743 w 12"/>
                <a:gd name="T9" fmla="*/ 0 h 12"/>
                <a:gd name="T10" fmla="*/ 8996 w 12"/>
                <a:gd name="T11" fmla="*/ 0 h 12"/>
                <a:gd name="T12" fmla="*/ 0 w 12"/>
                <a:gd name="T13" fmla="*/ 11245 h 12"/>
                <a:gd name="T14" fmla="*/ 0 w 12"/>
                <a:gd name="T15" fmla="*/ 15743 h 12"/>
                <a:gd name="T16" fmla="*/ 8996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4" y="12"/>
                  </a:moveTo>
                  <a:cubicBezTo>
                    <a:pt x="7" y="12"/>
                    <a:pt x="7" y="12"/>
                    <a:pt x="7" y="12"/>
                  </a:cubicBezTo>
                  <a:cubicBezTo>
                    <a:pt x="10" y="12"/>
                    <a:pt x="12" y="10"/>
                    <a:pt x="12" y="7"/>
                  </a:cubicBezTo>
                  <a:cubicBezTo>
                    <a:pt x="12" y="5"/>
                    <a:pt x="12" y="5"/>
                    <a:pt x="12" y="5"/>
                  </a:cubicBezTo>
                  <a:cubicBezTo>
                    <a:pt x="12" y="2"/>
                    <a:pt x="10" y="0"/>
                    <a:pt x="7" y="0"/>
                  </a:cubicBezTo>
                  <a:cubicBezTo>
                    <a:pt x="4" y="0"/>
                    <a:pt x="4" y="0"/>
                    <a:pt x="4" y="0"/>
                  </a:cubicBezTo>
                  <a:cubicBezTo>
                    <a:pt x="2" y="0"/>
                    <a:pt x="0" y="2"/>
                    <a:pt x="0" y="5"/>
                  </a:cubicBezTo>
                  <a:cubicBezTo>
                    <a:pt x="0" y="7"/>
                    <a:pt x="0" y="7"/>
                    <a:pt x="0" y="7"/>
                  </a:cubicBezTo>
                  <a:cubicBezTo>
                    <a:pt x="0" y="10"/>
                    <a:pt x="2"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5" name="Freeform 41">
              <a:extLst>
                <a:ext uri="{FF2B5EF4-FFF2-40B4-BE49-F238E27FC236}">
                  <a16:creationId xmlns:a16="http://schemas.microsoft.com/office/drawing/2014/main" id="{EA669DE0-AC03-7846-6317-18D59379119D}"/>
                </a:ext>
              </a:extLst>
            </p:cNvPr>
            <p:cNvSpPr>
              <a:spLocks/>
            </p:cNvSpPr>
            <p:nvPr/>
          </p:nvSpPr>
          <p:spPr bwMode="auto">
            <a:xfrm>
              <a:off x="2003934" y="3038936"/>
              <a:ext cx="21425" cy="22765"/>
            </a:xfrm>
            <a:custGeom>
              <a:avLst/>
              <a:gdLst>
                <a:gd name="T0" fmla="*/ 10583 w 12"/>
                <a:gd name="T1" fmla="*/ 26988 h 12"/>
                <a:gd name="T2" fmla="*/ 14817 w 12"/>
                <a:gd name="T3" fmla="*/ 26988 h 12"/>
                <a:gd name="T4" fmla="*/ 25400 w 12"/>
                <a:gd name="T5" fmla="*/ 15743 h 12"/>
                <a:gd name="T6" fmla="*/ 25400 w 12"/>
                <a:gd name="T7" fmla="*/ 11245 h 12"/>
                <a:gd name="T8" fmla="*/ 14817 w 12"/>
                <a:gd name="T9" fmla="*/ 0 h 12"/>
                <a:gd name="T10" fmla="*/ 10583 w 12"/>
                <a:gd name="T11" fmla="*/ 0 h 12"/>
                <a:gd name="T12" fmla="*/ 0 w 12"/>
                <a:gd name="T13" fmla="*/ 11245 h 12"/>
                <a:gd name="T14" fmla="*/ 0 w 12"/>
                <a:gd name="T15" fmla="*/ 15743 h 12"/>
                <a:gd name="T16" fmla="*/ 10583 w 12"/>
                <a:gd name="T17" fmla="*/ 26988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
                  <a:moveTo>
                    <a:pt x="5" y="12"/>
                  </a:moveTo>
                  <a:cubicBezTo>
                    <a:pt x="7" y="12"/>
                    <a:pt x="7" y="12"/>
                    <a:pt x="7" y="12"/>
                  </a:cubicBezTo>
                  <a:cubicBezTo>
                    <a:pt x="10" y="12"/>
                    <a:pt x="12" y="10"/>
                    <a:pt x="12" y="7"/>
                  </a:cubicBezTo>
                  <a:cubicBezTo>
                    <a:pt x="12" y="5"/>
                    <a:pt x="12" y="5"/>
                    <a:pt x="12" y="5"/>
                  </a:cubicBezTo>
                  <a:cubicBezTo>
                    <a:pt x="12" y="2"/>
                    <a:pt x="10" y="0"/>
                    <a:pt x="7" y="0"/>
                  </a:cubicBezTo>
                  <a:cubicBezTo>
                    <a:pt x="5" y="0"/>
                    <a:pt x="5" y="0"/>
                    <a:pt x="5" y="0"/>
                  </a:cubicBezTo>
                  <a:cubicBezTo>
                    <a:pt x="2" y="0"/>
                    <a:pt x="0" y="2"/>
                    <a:pt x="0" y="5"/>
                  </a:cubicBezTo>
                  <a:cubicBezTo>
                    <a:pt x="0" y="7"/>
                    <a:pt x="0" y="7"/>
                    <a:pt x="0" y="7"/>
                  </a:cubicBezTo>
                  <a:cubicBezTo>
                    <a:pt x="0" y="10"/>
                    <a:pt x="2"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6" name="Freeform 42">
              <a:extLst>
                <a:ext uri="{FF2B5EF4-FFF2-40B4-BE49-F238E27FC236}">
                  <a16:creationId xmlns:a16="http://schemas.microsoft.com/office/drawing/2014/main" id="{7FAC3D26-2D9D-6062-5520-175F07ACF544}"/>
                </a:ext>
              </a:extLst>
            </p:cNvPr>
            <p:cNvSpPr>
              <a:spLocks/>
            </p:cNvSpPr>
            <p:nvPr/>
          </p:nvSpPr>
          <p:spPr bwMode="auto">
            <a:xfrm>
              <a:off x="1721391" y="3091160"/>
              <a:ext cx="21425" cy="24103"/>
            </a:xfrm>
            <a:custGeom>
              <a:avLst/>
              <a:gdLst>
                <a:gd name="T0" fmla="*/ 10583 w 12"/>
                <a:gd name="T1" fmla="*/ 28575 h 13"/>
                <a:gd name="T2" fmla="*/ 14817 w 12"/>
                <a:gd name="T3" fmla="*/ 28575 h 13"/>
                <a:gd name="T4" fmla="*/ 25400 w 12"/>
                <a:gd name="T5" fmla="*/ 17585 h 13"/>
                <a:gd name="T6" fmla="*/ 25400 w 12"/>
                <a:gd name="T7" fmla="*/ 10990 h 13"/>
                <a:gd name="T8" fmla="*/ 14817 w 12"/>
                <a:gd name="T9" fmla="*/ 0 h 13"/>
                <a:gd name="T10" fmla="*/ 10583 w 12"/>
                <a:gd name="T11" fmla="*/ 0 h 13"/>
                <a:gd name="T12" fmla="*/ 0 w 12"/>
                <a:gd name="T13" fmla="*/ 10990 h 13"/>
                <a:gd name="T14" fmla="*/ 0 w 12"/>
                <a:gd name="T15" fmla="*/ 17585 h 13"/>
                <a:gd name="T16" fmla="*/ 10583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7" name="Freeform 43">
              <a:extLst>
                <a:ext uri="{FF2B5EF4-FFF2-40B4-BE49-F238E27FC236}">
                  <a16:creationId xmlns:a16="http://schemas.microsoft.com/office/drawing/2014/main" id="{4653F807-4928-ABF4-6C53-A2FB54206C0F}"/>
                </a:ext>
              </a:extLst>
            </p:cNvPr>
            <p:cNvSpPr>
              <a:spLocks/>
            </p:cNvSpPr>
            <p:nvPr/>
          </p:nvSpPr>
          <p:spPr bwMode="auto">
            <a:xfrm>
              <a:off x="1766919" y="3091160"/>
              <a:ext cx="22765" cy="24103"/>
            </a:xfrm>
            <a:custGeom>
              <a:avLst/>
              <a:gdLst>
                <a:gd name="T0" fmla="*/ 11245 w 12"/>
                <a:gd name="T1" fmla="*/ 28575 h 13"/>
                <a:gd name="T2" fmla="*/ 17992 w 12"/>
                <a:gd name="T3" fmla="*/ 28575 h 13"/>
                <a:gd name="T4" fmla="*/ 26988 w 12"/>
                <a:gd name="T5" fmla="*/ 17585 h 13"/>
                <a:gd name="T6" fmla="*/ 26988 w 12"/>
                <a:gd name="T7" fmla="*/ 10990 h 13"/>
                <a:gd name="T8" fmla="*/ 17992 w 12"/>
                <a:gd name="T9" fmla="*/ 0 h 13"/>
                <a:gd name="T10" fmla="*/ 11245 w 12"/>
                <a:gd name="T11" fmla="*/ 0 h 13"/>
                <a:gd name="T12" fmla="*/ 0 w 12"/>
                <a:gd name="T13" fmla="*/ 10990 h 13"/>
                <a:gd name="T14" fmla="*/ 0 w 12"/>
                <a:gd name="T15" fmla="*/ 17585 h 13"/>
                <a:gd name="T16" fmla="*/ 11245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8" y="13"/>
                    <a:pt x="8" y="13"/>
                    <a:pt x="8" y="13"/>
                  </a:cubicBezTo>
                  <a:cubicBezTo>
                    <a:pt x="10" y="13"/>
                    <a:pt x="12" y="10"/>
                    <a:pt x="12" y="8"/>
                  </a:cubicBezTo>
                  <a:cubicBezTo>
                    <a:pt x="12" y="5"/>
                    <a:pt x="12" y="5"/>
                    <a:pt x="12" y="5"/>
                  </a:cubicBezTo>
                  <a:cubicBezTo>
                    <a:pt x="12"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8" name="Freeform 44">
              <a:extLst>
                <a:ext uri="{FF2B5EF4-FFF2-40B4-BE49-F238E27FC236}">
                  <a16:creationId xmlns:a16="http://schemas.microsoft.com/office/drawing/2014/main" id="{5C479536-62A5-1B9C-3EAD-05956638AE14}"/>
                </a:ext>
              </a:extLst>
            </p:cNvPr>
            <p:cNvSpPr>
              <a:spLocks/>
            </p:cNvSpPr>
            <p:nvPr/>
          </p:nvSpPr>
          <p:spPr bwMode="auto">
            <a:xfrm>
              <a:off x="1815125" y="3091160"/>
              <a:ext cx="22765" cy="24103"/>
            </a:xfrm>
            <a:custGeom>
              <a:avLst/>
              <a:gdLst>
                <a:gd name="T0" fmla="*/ 8996 w 12"/>
                <a:gd name="T1" fmla="*/ 28575 h 13"/>
                <a:gd name="T2" fmla="*/ 15743 w 12"/>
                <a:gd name="T3" fmla="*/ 28575 h 13"/>
                <a:gd name="T4" fmla="*/ 26988 w 12"/>
                <a:gd name="T5" fmla="*/ 17585 h 13"/>
                <a:gd name="T6" fmla="*/ 26988 w 12"/>
                <a:gd name="T7" fmla="*/ 10990 h 13"/>
                <a:gd name="T8" fmla="*/ 15743 w 12"/>
                <a:gd name="T9" fmla="*/ 0 h 13"/>
                <a:gd name="T10" fmla="*/ 8996 w 12"/>
                <a:gd name="T11" fmla="*/ 0 h 13"/>
                <a:gd name="T12" fmla="*/ 0 w 12"/>
                <a:gd name="T13" fmla="*/ 10990 h 13"/>
                <a:gd name="T14" fmla="*/ 0 w 12"/>
                <a:gd name="T15" fmla="*/ 17585 h 13"/>
                <a:gd name="T16" fmla="*/ 8996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4" y="13"/>
                  </a:moveTo>
                  <a:cubicBezTo>
                    <a:pt x="7" y="13"/>
                    <a:pt x="7" y="13"/>
                    <a:pt x="7" y="13"/>
                  </a:cubicBezTo>
                  <a:cubicBezTo>
                    <a:pt x="10" y="13"/>
                    <a:pt x="12" y="10"/>
                    <a:pt x="12" y="8"/>
                  </a:cubicBezTo>
                  <a:cubicBezTo>
                    <a:pt x="12" y="5"/>
                    <a:pt x="12" y="5"/>
                    <a:pt x="12" y="5"/>
                  </a:cubicBezTo>
                  <a:cubicBezTo>
                    <a:pt x="12" y="3"/>
                    <a:pt x="10" y="0"/>
                    <a:pt x="7" y="0"/>
                  </a:cubicBezTo>
                  <a:cubicBezTo>
                    <a:pt x="4" y="0"/>
                    <a:pt x="4" y="0"/>
                    <a:pt x="4" y="0"/>
                  </a:cubicBezTo>
                  <a:cubicBezTo>
                    <a:pt x="2" y="0"/>
                    <a:pt x="0" y="3"/>
                    <a:pt x="0" y="5"/>
                  </a:cubicBezTo>
                  <a:cubicBezTo>
                    <a:pt x="0" y="8"/>
                    <a:pt x="0" y="8"/>
                    <a:pt x="0" y="8"/>
                  </a:cubicBezTo>
                  <a:cubicBezTo>
                    <a:pt x="0" y="10"/>
                    <a:pt x="2"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9" name="Freeform 45">
              <a:extLst>
                <a:ext uri="{FF2B5EF4-FFF2-40B4-BE49-F238E27FC236}">
                  <a16:creationId xmlns:a16="http://schemas.microsoft.com/office/drawing/2014/main" id="{E5E18151-A65D-9F26-80FE-531A29251CD8}"/>
                </a:ext>
              </a:extLst>
            </p:cNvPr>
            <p:cNvSpPr>
              <a:spLocks/>
            </p:cNvSpPr>
            <p:nvPr/>
          </p:nvSpPr>
          <p:spPr bwMode="auto">
            <a:xfrm>
              <a:off x="1861992" y="3091160"/>
              <a:ext cx="22765" cy="24103"/>
            </a:xfrm>
            <a:custGeom>
              <a:avLst/>
              <a:gdLst>
                <a:gd name="T0" fmla="*/ 11245 w 12"/>
                <a:gd name="T1" fmla="*/ 28575 h 13"/>
                <a:gd name="T2" fmla="*/ 15743 w 12"/>
                <a:gd name="T3" fmla="*/ 28575 h 13"/>
                <a:gd name="T4" fmla="*/ 26988 w 12"/>
                <a:gd name="T5" fmla="*/ 17585 h 13"/>
                <a:gd name="T6" fmla="*/ 26988 w 12"/>
                <a:gd name="T7" fmla="*/ 10990 h 13"/>
                <a:gd name="T8" fmla="*/ 15743 w 12"/>
                <a:gd name="T9" fmla="*/ 0 h 13"/>
                <a:gd name="T10" fmla="*/ 11245 w 12"/>
                <a:gd name="T11" fmla="*/ 0 h 13"/>
                <a:gd name="T12" fmla="*/ 0 w 12"/>
                <a:gd name="T13" fmla="*/ 10990 h 13"/>
                <a:gd name="T14" fmla="*/ 0 w 12"/>
                <a:gd name="T15" fmla="*/ 17585 h 13"/>
                <a:gd name="T16" fmla="*/ 11245 w 12"/>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3">
                  <a:moveTo>
                    <a:pt x="5" y="13"/>
                  </a:moveTo>
                  <a:cubicBezTo>
                    <a:pt x="7" y="13"/>
                    <a:pt x="7" y="13"/>
                    <a:pt x="7" y="13"/>
                  </a:cubicBezTo>
                  <a:cubicBezTo>
                    <a:pt x="10" y="13"/>
                    <a:pt x="12" y="10"/>
                    <a:pt x="12" y="8"/>
                  </a:cubicBezTo>
                  <a:cubicBezTo>
                    <a:pt x="12" y="5"/>
                    <a:pt x="12" y="5"/>
                    <a:pt x="12" y="5"/>
                  </a:cubicBezTo>
                  <a:cubicBezTo>
                    <a:pt x="12" y="3"/>
                    <a:pt x="10" y="0"/>
                    <a:pt x="7"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70" name="Freeform 46">
              <a:extLst>
                <a:ext uri="{FF2B5EF4-FFF2-40B4-BE49-F238E27FC236}">
                  <a16:creationId xmlns:a16="http://schemas.microsoft.com/office/drawing/2014/main" id="{33DBA03F-0E3B-F1F6-4C5E-805AB0714FC8}"/>
                </a:ext>
              </a:extLst>
            </p:cNvPr>
            <p:cNvSpPr>
              <a:spLocks/>
            </p:cNvSpPr>
            <p:nvPr/>
          </p:nvSpPr>
          <p:spPr bwMode="auto">
            <a:xfrm>
              <a:off x="1908860" y="3091160"/>
              <a:ext cx="24103" cy="24103"/>
            </a:xfrm>
            <a:custGeom>
              <a:avLst/>
              <a:gdLst>
                <a:gd name="T0" fmla="*/ 10990 w 13"/>
                <a:gd name="T1" fmla="*/ 28575 h 13"/>
                <a:gd name="T2" fmla="*/ 17585 w 13"/>
                <a:gd name="T3" fmla="*/ 28575 h 13"/>
                <a:gd name="T4" fmla="*/ 28575 w 13"/>
                <a:gd name="T5" fmla="*/ 17585 h 13"/>
                <a:gd name="T6" fmla="*/ 28575 w 13"/>
                <a:gd name="T7" fmla="*/ 10990 h 13"/>
                <a:gd name="T8" fmla="*/ 17585 w 13"/>
                <a:gd name="T9" fmla="*/ 0 h 13"/>
                <a:gd name="T10" fmla="*/ 10990 w 13"/>
                <a:gd name="T11" fmla="*/ 0 h 13"/>
                <a:gd name="T12" fmla="*/ 0 w 13"/>
                <a:gd name="T13" fmla="*/ 10990 h 13"/>
                <a:gd name="T14" fmla="*/ 0 w 13"/>
                <a:gd name="T15" fmla="*/ 17585 h 13"/>
                <a:gd name="T16" fmla="*/ 10990 w 13"/>
                <a:gd name="T17" fmla="*/ 2857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3">
                  <a:moveTo>
                    <a:pt x="5" y="13"/>
                  </a:moveTo>
                  <a:cubicBezTo>
                    <a:pt x="8" y="13"/>
                    <a:pt x="8" y="13"/>
                    <a:pt x="8" y="13"/>
                  </a:cubicBezTo>
                  <a:cubicBezTo>
                    <a:pt x="10" y="13"/>
                    <a:pt x="13" y="10"/>
                    <a:pt x="13" y="8"/>
                  </a:cubicBezTo>
                  <a:cubicBezTo>
                    <a:pt x="13" y="5"/>
                    <a:pt x="13" y="5"/>
                    <a:pt x="13" y="5"/>
                  </a:cubicBezTo>
                  <a:cubicBezTo>
                    <a:pt x="13" y="3"/>
                    <a:pt x="10" y="0"/>
                    <a:pt x="8" y="0"/>
                  </a:cubicBezTo>
                  <a:cubicBezTo>
                    <a:pt x="5" y="0"/>
                    <a:pt x="5" y="0"/>
                    <a:pt x="5" y="0"/>
                  </a:cubicBezTo>
                  <a:cubicBezTo>
                    <a:pt x="2" y="0"/>
                    <a:pt x="0" y="3"/>
                    <a:pt x="0" y="5"/>
                  </a:cubicBezTo>
                  <a:cubicBezTo>
                    <a:pt x="0" y="8"/>
                    <a:pt x="0" y="8"/>
                    <a:pt x="0" y="8"/>
                  </a:cubicBezTo>
                  <a:cubicBezTo>
                    <a:pt x="0" y="10"/>
                    <a:pt x="2" y="13"/>
                    <a:pt x="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48" name="Freeform 24">
              <a:extLst>
                <a:ext uri="{FF2B5EF4-FFF2-40B4-BE49-F238E27FC236}">
                  <a16:creationId xmlns:a16="http://schemas.microsoft.com/office/drawing/2014/main" id="{3A13C6CF-DB09-6FAA-7CAB-D9B9193888CB}"/>
                </a:ext>
              </a:extLst>
            </p:cNvPr>
            <p:cNvSpPr>
              <a:spLocks noEditPoints="1"/>
            </p:cNvSpPr>
            <p:nvPr/>
          </p:nvSpPr>
          <p:spPr bwMode="auto">
            <a:xfrm>
              <a:off x="1657114" y="2727679"/>
              <a:ext cx="409756" cy="445912"/>
            </a:xfrm>
            <a:custGeom>
              <a:avLst/>
              <a:gdLst>
                <a:gd name="T0" fmla="*/ 474735 w 220"/>
                <a:gd name="T1" fmla="*/ 118944 h 240"/>
                <a:gd name="T2" fmla="*/ 355499 w 220"/>
                <a:gd name="T3" fmla="*/ 118944 h 240"/>
                <a:gd name="T4" fmla="*/ 278217 w 220"/>
                <a:gd name="T5" fmla="*/ 55066 h 240"/>
                <a:gd name="T6" fmla="*/ 280425 w 220"/>
                <a:gd name="T7" fmla="*/ 39648 h 240"/>
                <a:gd name="T8" fmla="*/ 242888 w 220"/>
                <a:gd name="T9" fmla="*/ 0 h 240"/>
                <a:gd name="T10" fmla="*/ 203142 w 220"/>
                <a:gd name="T11" fmla="*/ 39648 h 240"/>
                <a:gd name="T12" fmla="*/ 207558 w 220"/>
                <a:gd name="T13" fmla="*/ 55066 h 240"/>
                <a:gd name="T14" fmla="*/ 130276 w 220"/>
                <a:gd name="T15" fmla="*/ 118944 h 240"/>
                <a:gd name="T16" fmla="*/ 11040 w 220"/>
                <a:gd name="T17" fmla="*/ 118944 h 240"/>
                <a:gd name="T18" fmla="*/ 0 w 220"/>
                <a:gd name="T19" fmla="*/ 127754 h 240"/>
                <a:gd name="T20" fmla="*/ 0 w 220"/>
                <a:gd name="T21" fmla="*/ 517625 h 240"/>
                <a:gd name="T22" fmla="*/ 11040 w 220"/>
                <a:gd name="T23" fmla="*/ 528638 h 240"/>
                <a:gd name="T24" fmla="*/ 474735 w 220"/>
                <a:gd name="T25" fmla="*/ 528638 h 240"/>
                <a:gd name="T26" fmla="*/ 485775 w 220"/>
                <a:gd name="T27" fmla="*/ 517625 h 240"/>
                <a:gd name="T28" fmla="*/ 485775 w 220"/>
                <a:gd name="T29" fmla="*/ 127754 h 240"/>
                <a:gd name="T30" fmla="*/ 474735 w 220"/>
                <a:gd name="T31" fmla="*/ 118944 h 240"/>
                <a:gd name="T32" fmla="*/ 242888 w 220"/>
                <a:gd name="T33" fmla="*/ 22027 h 240"/>
                <a:gd name="T34" fmla="*/ 260552 w 220"/>
                <a:gd name="T35" fmla="*/ 39648 h 240"/>
                <a:gd name="T36" fmla="*/ 242888 w 220"/>
                <a:gd name="T37" fmla="*/ 55066 h 240"/>
                <a:gd name="T38" fmla="*/ 225223 w 220"/>
                <a:gd name="T39" fmla="*/ 39648 h 240"/>
                <a:gd name="T40" fmla="*/ 242888 w 220"/>
                <a:gd name="T41" fmla="*/ 22027 h 240"/>
                <a:gd name="T42" fmla="*/ 220807 w 220"/>
                <a:gd name="T43" fmla="*/ 70485 h 240"/>
                <a:gd name="T44" fmla="*/ 242888 w 220"/>
                <a:gd name="T45" fmla="*/ 77093 h 240"/>
                <a:gd name="T46" fmla="*/ 264968 w 220"/>
                <a:gd name="T47" fmla="*/ 70485 h 240"/>
                <a:gd name="T48" fmla="*/ 322378 w 220"/>
                <a:gd name="T49" fmla="*/ 118944 h 240"/>
                <a:gd name="T50" fmla="*/ 163397 w 220"/>
                <a:gd name="T51" fmla="*/ 118944 h 240"/>
                <a:gd name="T52" fmla="*/ 220807 w 220"/>
                <a:gd name="T53" fmla="*/ 70485 h 240"/>
                <a:gd name="T54" fmla="*/ 463694 w 220"/>
                <a:gd name="T55" fmla="*/ 506611 h 240"/>
                <a:gd name="T56" fmla="*/ 22081 w 220"/>
                <a:gd name="T57" fmla="*/ 506611 h 240"/>
                <a:gd name="T58" fmla="*/ 22081 w 220"/>
                <a:gd name="T59" fmla="*/ 215861 h 240"/>
                <a:gd name="T60" fmla="*/ 463694 w 220"/>
                <a:gd name="T61" fmla="*/ 215861 h 240"/>
                <a:gd name="T62" fmla="*/ 463694 w 220"/>
                <a:gd name="T63" fmla="*/ 506611 h 240"/>
                <a:gd name="T64" fmla="*/ 463694 w 220"/>
                <a:gd name="T65" fmla="*/ 196037 h 240"/>
                <a:gd name="T66" fmla="*/ 22081 w 220"/>
                <a:gd name="T67" fmla="*/ 196037 h 240"/>
                <a:gd name="T68" fmla="*/ 22081 w 220"/>
                <a:gd name="T69" fmla="*/ 138767 h 240"/>
                <a:gd name="T70" fmla="*/ 463694 w 220"/>
                <a:gd name="T71" fmla="*/ 138767 h 240"/>
                <a:gd name="T72" fmla="*/ 463694 w 220"/>
                <a:gd name="T73" fmla="*/ 196037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0" h="240">
                  <a:moveTo>
                    <a:pt x="215" y="54"/>
                  </a:moveTo>
                  <a:cubicBezTo>
                    <a:pt x="161" y="54"/>
                    <a:pt x="161" y="54"/>
                    <a:pt x="161" y="54"/>
                  </a:cubicBezTo>
                  <a:cubicBezTo>
                    <a:pt x="126" y="25"/>
                    <a:pt x="126" y="25"/>
                    <a:pt x="126" y="25"/>
                  </a:cubicBezTo>
                  <a:cubicBezTo>
                    <a:pt x="127" y="23"/>
                    <a:pt x="127" y="20"/>
                    <a:pt x="127" y="18"/>
                  </a:cubicBezTo>
                  <a:cubicBezTo>
                    <a:pt x="127" y="8"/>
                    <a:pt x="119" y="0"/>
                    <a:pt x="110" y="0"/>
                  </a:cubicBezTo>
                  <a:cubicBezTo>
                    <a:pt x="100" y="0"/>
                    <a:pt x="92" y="8"/>
                    <a:pt x="92" y="18"/>
                  </a:cubicBezTo>
                  <a:cubicBezTo>
                    <a:pt x="92" y="20"/>
                    <a:pt x="93" y="23"/>
                    <a:pt x="94" y="25"/>
                  </a:cubicBezTo>
                  <a:cubicBezTo>
                    <a:pt x="59" y="54"/>
                    <a:pt x="59" y="54"/>
                    <a:pt x="59" y="54"/>
                  </a:cubicBezTo>
                  <a:cubicBezTo>
                    <a:pt x="5" y="54"/>
                    <a:pt x="5" y="54"/>
                    <a:pt x="5" y="54"/>
                  </a:cubicBezTo>
                  <a:cubicBezTo>
                    <a:pt x="2" y="54"/>
                    <a:pt x="0" y="56"/>
                    <a:pt x="0" y="58"/>
                  </a:cubicBezTo>
                  <a:cubicBezTo>
                    <a:pt x="0" y="235"/>
                    <a:pt x="0" y="235"/>
                    <a:pt x="0" y="235"/>
                  </a:cubicBezTo>
                  <a:cubicBezTo>
                    <a:pt x="0" y="238"/>
                    <a:pt x="2" y="240"/>
                    <a:pt x="5" y="240"/>
                  </a:cubicBezTo>
                  <a:cubicBezTo>
                    <a:pt x="215" y="240"/>
                    <a:pt x="215" y="240"/>
                    <a:pt x="215" y="240"/>
                  </a:cubicBezTo>
                  <a:cubicBezTo>
                    <a:pt x="218" y="240"/>
                    <a:pt x="220" y="238"/>
                    <a:pt x="220" y="235"/>
                  </a:cubicBezTo>
                  <a:cubicBezTo>
                    <a:pt x="220" y="58"/>
                    <a:pt x="220" y="58"/>
                    <a:pt x="220" y="58"/>
                  </a:cubicBezTo>
                  <a:cubicBezTo>
                    <a:pt x="220" y="56"/>
                    <a:pt x="218" y="54"/>
                    <a:pt x="215" y="54"/>
                  </a:cubicBezTo>
                  <a:close/>
                  <a:moveTo>
                    <a:pt x="110" y="10"/>
                  </a:moveTo>
                  <a:cubicBezTo>
                    <a:pt x="114" y="10"/>
                    <a:pt x="118" y="13"/>
                    <a:pt x="118" y="18"/>
                  </a:cubicBezTo>
                  <a:cubicBezTo>
                    <a:pt x="118" y="22"/>
                    <a:pt x="114" y="25"/>
                    <a:pt x="110" y="25"/>
                  </a:cubicBezTo>
                  <a:cubicBezTo>
                    <a:pt x="106" y="25"/>
                    <a:pt x="102" y="22"/>
                    <a:pt x="102" y="18"/>
                  </a:cubicBezTo>
                  <a:cubicBezTo>
                    <a:pt x="102" y="13"/>
                    <a:pt x="106" y="10"/>
                    <a:pt x="110" y="10"/>
                  </a:cubicBezTo>
                  <a:close/>
                  <a:moveTo>
                    <a:pt x="100" y="32"/>
                  </a:moveTo>
                  <a:cubicBezTo>
                    <a:pt x="103" y="34"/>
                    <a:pt x="106" y="35"/>
                    <a:pt x="110" y="35"/>
                  </a:cubicBezTo>
                  <a:cubicBezTo>
                    <a:pt x="113" y="35"/>
                    <a:pt x="117" y="34"/>
                    <a:pt x="120" y="32"/>
                  </a:cubicBezTo>
                  <a:cubicBezTo>
                    <a:pt x="146" y="54"/>
                    <a:pt x="146" y="54"/>
                    <a:pt x="146" y="54"/>
                  </a:cubicBezTo>
                  <a:cubicBezTo>
                    <a:pt x="74" y="54"/>
                    <a:pt x="74" y="54"/>
                    <a:pt x="74" y="54"/>
                  </a:cubicBezTo>
                  <a:lnTo>
                    <a:pt x="100" y="32"/>
                  </a:lnTo>
                  <a:close/>
                  <a:moveTo>
                    <a:pt x="210" y="230"/>
                  </a:moveTo>
                  <a:cubicBezTo>
                    <a:pt x="10" y="230"/>
                    <a:pt x="10" y="230"/>
                    <a:pt x="10" y="230"/>
                  </a:cubicBezTo>
                  <a:cubicBezTo>
                    <a:pt x="10" y="98"/>
                    <a:pt x="10" y="98"/>
                    <a:pt x="10" y="98"/>
                  </a:cubicBezTo>
                  <a:cubicBezTo>
                    <a:pt x="210" y="98"/>
                    <a:pt x="210" y="98"/>
                    <a:pt x="210" y="98"/>
                  </a:cubicBezTo>
                  <a:lnTo>
                    <a:pt x="210" y="230"/>
                  </a:lnTo>
                  <a:close/>
                  <a:moveTo>
                    <a:pt x="210" y="89"/>
                  </a:moveTo>
                  <a:cubicBezTo>
                    <a:pt x="10" y="89"/>
                    <a:pt x="10" y="89"/>
                    <a:pt x="10" y="89"/>
                  </a:cubicBezTo>
                  <a:cubicBezTo>
                    <a:pt x="10" y="63"/>
                    <a:pt x="10" y="63"/>
                    <a:pt x="10" y="63"/>
                  </a:cubicBezTo>
                  <a:cubicBezTo>
                    <a:pt x="210" y="63"/>
                    <a:pt x="210" y="63"/>
                    <a:pt x="210" y="63"/>
                  </a:cubicBezTo>
                  <a:lnTo>
                    <a:pt x="21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27" name="Group 26">
            <a:extLst>
              <a:ext uri="{FF2B5EF4-FFF2-40B4-BE49-F238E27FC236}">
                <a16:creationId xmlns:a16="http://schemas.microsoft.com/office/drawing/2014/main" id="{784E2EB0-0E00-58D3-BF75-6EE16121924D}"/>
              </a:ext>
            </a:extLst>
          </p:cNvPr>
          <p:cNvGrpSpPr>
            <a:grpSpLocks noChangeAspect="1"/>
          </p:cNvGrpSpPr>
          <p:nvPr/>
        </p:nvGrpSpPr>
        <p:grpSpPr>
          <a:xfrm>
            <a:off x="3026562" y="1796682"/>
            <a:ext cx="297728" cy="324007"/>
            <a:chOff x="3831196" y="4190866"/>
            <a:chExt cx="450508" cy="455064"/>
          </a:xfrm>
        </p:grpSpPr>
        <p:sp>
          <p:nvSpPr>
            <p:cNvPr id="28" name="Freeform 9">
              <a:extLst>
                <a:ext uri="{FF2B5EF4-FFF2-40B4-BE49-F238E27FC236}">
                  <a16:creationId xmlns:a16="http://schemas.microsoft.com/office/drawing/2014/main" id="{70F4D9EB-3386-AE68-3F5A-F854F87E1E0F}"/>
                </a:ext>
              </a:extLst>
            </p:cNvPr>
            <p:cNvSpPr>
              <a:spLocks/>
            </p:cNvSpPr>
            <p:nvPr/>
          </p:nvSpPr>
          <p:spPr bwMode="auto">
            <a:xfrm>
              <a:off x="3901588" y="4527665"/>
              <a:ext cx="158701" cy="17997"/>
            </a:xfrm>
            <a:custGeom>
              <a:avLst/>
              <a:gdLst>
                <a:gd name="T0" fmla="*/ 187008 w 80"/>
                <a:gd name="T1" fmla="*/ 0 h 9"/>
                <a:gd name="T2" fmla="*/ 12303 w 80"/>
                <a:gd name="T3" fmla="*/ 0 h 9"/>
                <a:gd name="T4" fmla="*/ 0 w 80"/>
                <a:gd name="T5" fmla="*/ 9878 h 9"/>
                <a:gd name="T6" fmla="*/ 12303 w 80"/>
                <a:gd name="T7" fmla="*/ 22225 h 9"/>
                <a:gd name="T8" fmla="*/ 187008 w 80"/>
                <a:gd name="T9" fmla="*/ 22225 h 9"/>
                <a:gd name="T10" fmla="*/ 196850 w 80"/>
                <a:gd name="T11" fmla="*/ 9878 h 9"/>
                <a:gd name="T12" fmla="*/ 187008 w 8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
                  <a:moveTo>
                    <a:pt x="76" y="0"/>
                  </a:moveTo>
                  <a:cubicBezTo>
                    <a:pt x="5" y="0"/>
                    <a:pt x="5" y="0"/>
                    <a:pt x="5" y="0"/>
                  </a:cubicBezTo>
                  <a:cubicBezTo>
                    <a:pt x="2" y="0"/>
                    <a:pt x="0" y="2"/>
                    <a:pt x="0" y="4"/>
                  </a:cubicBezTo>
                  <a:cubicBezTo>
                    <a:pt x="0" y="7"/>
                    <a:pt x="2" y="9"/>
                    <a:pt x="5" y="9"/>
                  </a:cubicBezTo>
                  <a:cubicBezTo>
                    <a:pt x="76" y="9"/>
                    <a:pt x="76" y="9"/>
                    <a:pt x="76" y="9"/>
                  </a:cubicBezTo>
                  <a:cubicBezTo>
                    <a:pt x="78" y="9"/>
                    <a:pt x="80" y="7"/>
                    <a:pt x="80" y="4"/>
                  </a:cubicBezTo>
                  <a:cubicBezTo>
                    <a:pt x="80" y="2"/>
                    <a:pt x="78" y="0"/>
                    <a:pt x="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29" name="Freeform 10">
              <a:extLst>
                <a:ext uri="{FF2B5EF4-FFF2-40B4-BE49-F238E27FC236}">
                  <a16:creationId xmlns:a16="http://schemas.microsoft.com/office/drawing/2014/main" id="{DF3F6FED-2D97-49EB-7C98-F534F8516236}"/>
                </a:ext>
              </a:extLst>
            </p:cNvPr>
            <p:cNvSpPr>
              <a:spLocks/>
            </p:cNvSpPr>
            <p:nvPr/>
          </p:nvSpPr>
          <p:spPr bwMode="auto">
            <a:xfrm>
              <a:off x="3901588" y="4463390"/>
              <a:ext cx="158701" cy="17997"/>
            </a:xfrm>
            <a:custGeom>
              <a:avLst/>
              <a:gdLst>
                <a:gd name="T0" fmla="*/ 187008 w 80"/>
                <a:gd name="T1" fmla="*/ 0 h 9"/>
                <a:gd name="T2" fmla="*/ 12303 w 80"/>
                <a:gd name="T3" fmla="*/ 0 h 9"/>
                <a:gd name="T4" fmla="*/ 0 w 80"/>
                <a:gd name="T5" fmla="*/ 9878 h 9"/>
                <a:gd name="T6" fmla="*/ 12303 w 80"/>
                <a:gd name="T7" fmla="*/ 22225 h 9"/>
                <a:gd name="T8" fmla="*/ 187008 w 80"/>
                <a:gd name="T9" fmla="*/ 22225 h 9"/>
                <a:gd name="T10" fmla="*/ 196850 w 80"/>
                <a:gd name="T11" fmla="*/ 9878 h 9"/>
                <a:gd name="T12" fmla="*/ 187008 w 80"/>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9">
                  <a:moveTo>
                    <a:pt x="76" y="0"/>
                  </a:moveTo>
                  <a:cubicBezTo>
                    <a:pt x="5" y="0"/>
                    <a:pt x="5" y="0"/>
                    <a:pt x="5" y="0"/>
                  </a:cubicBezTo>
                  <a:cubicBezTo>
                    <a:pt x="2" y="0"/>
                    <a:pt x="0" y="2"/>
                    <a:pt x="0" y="4"/>
                  </a:cubicBezTo>
                  <a:cubicBezTo>
                    <a:pt x="0" y="7"/>
                    <a:pt x="2" y="9"/>
                    <a:pt x="5" y="9"/>
                  </a:cubicBezTo>
                  <a:cubicBezTo>
                    <a:pt x="76" y="9"/>
                    <a:pt x="76" y="9"/>
                    <a:pt x="76" y="9"/>
                  </a:cubicBezTo>
                  <a:cubicBezTo>
                    <a:pt x="78" y="9"/>
                    <a:pt x="80" y="7"/>
                    <a:pt x="80" y="4"/>
                  </a:cubicBezTo>
                  <a:cubicBezTo>
                    <a:pt x="80" y="2"/>
                    <a:pt x="78" y="0"/>
                    <a:pt x="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0" name="Freeform 11">
              <a:extLst>
                <a:ext uri="{FF2B5EF4-FFF2-40B4-BE49-F238E27FC236}">
                  <a16:creationId xmlns:a16="http://schemas.microsoft.com/office/drawing/2014/main" id="{2FD5C96D-FD82-7B20-3773-C34648F4C5CF}"/>
                </a:ext>
              </a:extLst>
            </p:cNvPr>
            <p:cNvSpPr>
              <a:spLocks/>
            </p:cNvSpPr>
            <p:nvPr/>
          </p:nvSpPr>
          <p:spPr bwMode="auto">
            <a:xfrm>
              <a:off x="3901588" y="4399116"/>
              <a:ext cx="158701" cy="19283"/>
            </a:xfrm>
            <a:custGeom>
              <a:avLst/>
              <a:gdLst>
                <a:gd name="T0" fmla="*/ 187008 w 80"/>
                <a:gd name="T1" fmla="*/ 0 h 10"/>
                <a:gd name="T2" fmla="*/ 12303 w 80"/>
                <a:gd name="T3" fmla="*/ 0 h 10"/>
                <a:gd name="T4" fmla="*/ 0 w 80"/>
                <a:gd name="T5" fmla="*/ 11907 h 10"/>
                <a:gd name="T6" fmla="*/ 12303 w 80"/>
                <a:gd name="T7" fmla="*/ 23813 h 10"/>
                <a:gd name="T8" fmla="*/ 187008 w 80"/>
                <a:gd name="T9" fmla="*/ 23813 h 10"/>
                <a:gd name="T10" fmla="*/ 196850 w 80"/>
                <a:gd name="T11" fmla="*/ 11907 h 10"/>
                <a:gd name="T12" fmla="*/ 187008 w 8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10">
                  <a:moveTo>
                    <a:pt x="76" y="0"/>
                  </a:moveTo>
                  <a:cubicBezTo>
                    <a:pt x="5" y="0"/>
                    <a:pt x="5" y="0"/>
                    <a:pt x="5" y="0"/>
                  </a:cubicBezTo>
                  <a:cubicBezTo>
                    <a:pt x="2" y="0"/>
                    <a:pt x="0" y="2"/>
                    <a:pt x="0" y="5"/>
                  </a:cubicBezTo>
                  <a:cubicBezTo>
                    <a:pt x="0" y="7"/>
                    <a:pt x="2" y="10"/>
                    <a:pt x="5" y="10"/>
                  </a:cubicBezTo>
                  <a:cubicBezTo>
                    <a:pt x="76" y="10"/>
                    <a:pt x="76" y="10"/>
                    <a:pt x="76" y="10"/>
                  </a:cubicBezTo>
                  <a:cubicBezTo>
                    <a:pt x="78" y="10"/>
                    <a:pt x="80" y="7"/>
                    <a:pt x="80" y="5"/>
                  </a:cubicBezTo>
                  <a:cubicBezTo>
                    <a:pt x="80" y="2"/>
                    <a:pt x="78" y="0"/>
                    <a:pt x="7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1" name="Freeform 12">
              <a:extLst>
                <a:ext uri="{FF2B5EF4-FFF2-40B4-BE49-F238E27FC236}">
                  <a16:creationId xmlns:a16="http://schemas.microsoft.com/office/drawing/2014/main" id="{01E558C0-F483-B3E1-21C7-EEA99F2BF7CE}"/>
                </a:ext>
              </a:extLst>
            </p:cNvPr>
            <p:cNvSpPr>
              <a:spLocks/>
            </p:cNvSpPr>
            <p:nvPr/>
          </p:nvSpPr>
          <p:spPr bwMode="auto">
            <a:xfrm>
              <a:off x="3901588" y="4334841"/>
              <a:ext cx="69112" cy="17997"/>
            </a:xfrm>
            <a:custGeom>
              <a:avLst/>
              <a:gdLst>
                <a:gd name="T0" fmla="*/ 12246 w 35"/>
                <a:gd name="T1" fmla="*/ 22225 h 9"/>
                <a:gd name="T2" fmla="*/ 75928 w 35"/>
                <a:gd name="T3" fmla="*/ 22225 h 9"/>
                <a:gd name="T4" fmla="*/ 85725 w 35"/>
                <a:gd name="T5" fmla="*/ 12347 h 9"/>
                <a:gd name="T6" fmla="*/ 75928 w 35"/>
                <a:gd name="T7" fmla="*/ 0 h 9"/>
                <a:gd name="T8" fmla="*/ 12246 w 35"/>
                <a:gd name="T9" fmla="*/ 0 h 9"/>
                <a:gd name="T10" fmla="*/ 0 w 35"/>
                <a:gd name="T11" fmla="*/ 12347 h 9"/>
                <a:gd name="T12" fmla="*/ 12246 w 35"/>
                <a:gd name="T13" fmla="*/ 22225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9">
                  <a:moveTo>
                    <a:pt x="5" y="9"/>
                  </a:moveTo>
                  <a:cubicBezTo>
                    <a:pt x="31" y="9"/>
                    <a:pt x="31" y="9"/>
                    <a:pt x="31" y="9"/>
                  </a:cubicBezTo>
                  <a:cubicBezTo>
                    <a:pt x="33" y="9"/>
                    <a:pt x="35" y="7"/>
                    <a:pt x="35" y="5"/>
                  </a:cubicBezTo>
                  <a:cubicBezTo>
                    <a:pt x="35" y="2"/>
                    <a:pt x="33" y="0"/>
                    <a:pt x="31" y="0"/>
                  </a:cubicBezTo>
                  <a:cubicBezTo>
                    <a:pt x="5" y="0"/>
                    <a:pt x="5" y="0"/>
                    <a:pt x="5" y="0"/>
                  </a:cubicBezTo>
                  <a:cubicBezTo>
                    <a:pt x="2" y="0"/>
                    <a:pt x="0" y="2"/>
                    <a:pt x="0" y="5"/>
                  </a:cubicBezTo>
                  <a:cubicBezTo>
                    <a:pt x="0" y="7"/>
                    <a:pt x="2" y="9"/>
                    <a:pt x="5"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2" name="Freeform 13">
              <a:extLst>
                <a:ext uri="{FF2B5EF4-FFF2-40B4-BE49-F238E27FC236}">
                  <a16:creationId xmlns:a16="http://schemas.microsoft.com/office/drawing/2014/main" id="{F10D5E23-95B2-6B4D-0C1B-5B163718C345}"/>
                </a:ext>
              </a:extLst>
            </p:cNvPr>
            <p:cNvSpPr>
              <a:spLocks noEditPoints="1"/>
            </p:cNvSpPr>
            <p:nvPr/>
          </p:nvSpPr>
          <p:spPr bwMode="auto">
            <a:xfrm>
              <a:off x="3831196" y="4190866"/>
              <a:ext cx="307164" cy="455064"/>
            </a:xfrm>
            <a:custGeom>
              <a:avLst/>
              <a:gdLst>
                <a:gd name="T0" fmla="*/ 293077 w 156"/>
                <a:gd name="T1" fmla="*/ 9773 h 230"/>
                <a:gd name="T2" fmla="*/ 273538 w 156"/>
                <a:gd name="T3" fmla="*/ 0 h 230"/>
                <a:gd name="T4" fmla="*/ 273538 w 156"/>
                <a:gd name="T5" fmla="*/ 0 h 230"/>
                <a:gd name="T6" fmla="*/ 29308 w 156"/>
                <a:gd name="T7" fmla="*/ 0 h 230"/>
                <a:gd name="T8" fmla="*/ 0 w 156"/>
                <a:gd name="T9" fmla="*/ 31764 h 230"/>
                <a:gd name="T10" fmla="*/ 0 w 156"/>
                <a:gd name="T11" fmla="*/ 530211 h 230"/>
                <a:gd name="T12" fmla="*/ 29308 w 156"/>
                <a:gd name="T13" fmla="*/ 561975 h 230"/>
                <a:gd name="T14" fmla="*/ 351692 w 156"/>
                <a:gd name="T15" fmla="*/ 561975 h 230"/>
                <a:gd name="T16" fmla="*/ 381000 w 156"/>
                <a:gd name="T17" fmla="*/ 530211 h 230"/>
                <a:gd name="T18" fmla="*/ 381000 w 156"/>
                <a:gd name="T19" fmla="*/ 107508 h 230"/>
                <a:gd name="T20" fmla="*/ 371231 w 156"/>
                <a:gd name="T21" fmla="*/ 87961 h 230"/>
                <a:gd name="T22" fmla="*/ 293077 w 156"/>
                <a:gd name="T23" fmla="*/ 9773 h 230"/>
                <a:gd name="T24" fmla="*/ 349250 w 156"/>
                <a:gd name="T25" fmla="*/ 97735 h 230"/>
                <a:gd name="T26" fmla="*/ 283308 w 156"/>
                <a:gd name="T27" fmla="*/ 97735 h 230"/>
                <a:gd name="T28" fmla="*/ 283308 w 156"/>
                <a:gd name="T29" fmla="*/ 31764 h 230"/>
                <a:gd name="T30" fmla="*/ 349250 w 156"/>
                <a:gd name="T31" fmla="*/ 97735 h 230"/>
                <a:gd name="T32" fmla="*/ 351692 w 156"/>
                <a:gd name="T33" fmla="*/ 537541 h 230"/>
                <a:gd name="T34" fmla="*/ 29308 w 156"/>
                <a:gd name="T35" fmla="*/ 537541 h 230"/>
                <a:gd name="T36" fmla="*/ 21981 w 156"/>
                <a:gd name="T37" fmla="*/ 530211 h 230"/>
                <a:gd name="T38" fmla="*/ 21981 w 156"/>
                <a:gd name="T39" fmla="*/ 31764 h 230"/>
                <a:gd name="T40" fmla="*/ 29308 w 156"/>
                <a:gd name="T41" fmla="*/ 24434 h 230"/>
                <a:gd name="T42" fmla="*/ 261327 w 156"/>
                <a:gd name="T43" fmla="*/ 24434 h 230"/>
                <a:gd name="T44" fmla="*/ 261327 w 156"/>
                <a:gd name="T45" fmla="*/ 107508 h 230"/>
                <a:gd name="T46" fmla="*/ 273538 w 156"/>
                <a:gd name="T47" fmla="*/ 119725 h 230"/>
                <a:gd name="T48" fmla="*/ 359019 w 156"/>
                <a:gd name="T49" fmla="*/ 119725 h 230"/>
                <a:gd name="T50" fmla="*/ 359019 w 156"/>
                <a:gd name="T51" fmla="*/ 530211 h 230"/>
                <a:gd name="T52" fmla="*/ 351692 w 156"/>
                <a:gd name="T53" fmla="*/ 537541 h 2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6" h="230">
                  <a:moveTo>
                    <a:pt x="120" y="4"/>
                  </a:moveTo>
                  <a:cubicBezTo>
                    <a:pt x="118" y="2"/>
                    <a:pt x="115" y="0"/>
                    <a:pt x="112" y="0"/>
                  </a:cubicBezTo>
                  <a:cubicBezTo>
                    <a:pt x="112" y="0"/>
                    <a:pt x="112" y="0"/>
                    <a:pt x="112" y="0"/>
                  </a:cubicBezTo>
                  <a:cubicBezTo>
                    <a:pt x="12" y="0"/>
                    <a:pt x="12" y="0"/>
                    <a:pt x="12" y="0"/>
                  </a:cubicBezTo>
                  <a:cubicBezTo>
                    <a:pt x="6" y="0"/>
                    <a:pt x="0" y="6"/>
                    <a:pt x="0" y="13"/>
                  </a:cubicBezTo>
                  <a:cubicBezTo>
                    <a:pt x="0" y="217"/>
                    <a:pt x="0" y="217"/>
                    <a:pt x="0" y="217"/>
                  </a:cubicBezTo>
                  <a:cubicBezTo>
                    <a:pt x="0" y="224"/>
                    <a:pt x="6" y="230"/>
                    <a:pt x="12" y="230"/>
                  </a:cubicBezTo>
                  <a:cubicBezTo>
                    <a:pt x="144" y="230"/>
                    <a:pt x="144" y="230"/>
                    <a:pt x="144" y="230"/>
                  </a:cubicBezTo>
                  <a:cubicBezTo>
                    <a:pt x="151" y="230"/>
                    <a:pt x="156" y="224"/>
                    <a:pt x="156" y="217"/>
                  </a:cubicBezTo>
                  <a:cubicBezTo>
                    <a:pt x="156" y="44"/>
                    <a:pt x="156" y="44"/>
                    <a:pt x="156" y="44"/>
                  </a:cubicBezTo>
                  <a:cubicBezTo>
                    <a:pt x="156" y="41"/>
                    <a:pt x="155" y="38"/>
                    <a:pt x="152" y="36"/>
                  </a:cubicBezTo>
                  <a:lnTo>
                    <a:pt x="120" y="4"/>
                  </a:lnTo>
                  <a:close/>
                  <a:moveTo>
                    <a:pt x="143" y="40"/>
                  </a:moveTo>
                  <a:cubicBezTo>
                    <a:pt x="116" y="40"/>
                    <a:pt x="116" y="40"/>
                    <a:pt x="116" y="40"/>
                  </a:cubicBezTo>
                  <a:cubicBezTo>
                    <a:pt x="116" y="13"/>
                    <a:pt x="116" y="13"/>
                    <a:pt x="116" y="13"/>
                  </a:cubicBezTo>
                  <a:lnTo>
                    <a:pt x="143" y="40"/>
                  </a:lnTo>
                  <a:close/>
                  <a:moveTo>
                    <a:pt x="144" y="220"/>
                  </a:moveTo>
                  <a:cubicBezTo>
                    <a:pt x="12" y="220"/>
                    <a:pt x="12" y="220"/>
                    <a:pt x="12" y="220"/>
                  </a:cubicBezTo>
                  <a:cubicBezTo>
                    <a:pt x="11" y="220"/>
                    <a:pt x="9" y="219"/>
                    <a:pt x="9" y="217"/>
                  </a:cubicBezTo>
                  <a:cubicBezTo>
                    <a:pt x="9" y="13"/>
                    <a:pt x="9" y="13"/>
                    <a:pt x="9" y="13"/>
                  </a:cubicBezTo>
                  <a:cubicBezTo>
                    <a:pt x="9" y="11"/>
                    <a:pt x="11" y="10"/>
                    <a:pt x="12" y="10"/>
                  </a:cubicBezTo>
                  <a:cubicBezTo>
                    <a:pt x="107" y="10"/>
                    <a:pt x="107" y="10"/>
                    <a:pt x="107" y="10"/>
                  </a:cubicBezTo>
                  <a:cubicBezTo>
                    <a:pt x="107" y="44"/>
                    <a:pt x="107" y="44"/>
                    <a:pt x="107" y="44"/>
                  </a:cubicBezTo>
                  <a:cubicBezTo>
                    <a:pt x="107" y="47"/>
                    <a:pt x="109" y="49"/>
                    <a:pt x="112" y="49"/>
                  </a:cubicBezTo>
                  <a:cubicBezTo>
                    <a:pt x="147" y="49"/>
                    <a:pt x="147" y="49"/>
                    <a:pt x="147" y="49"/>
                  </a:cubicBezTo>
                  <a:cubicBezTo>
                    <a:pt x="147" y="217"/>
                    <a:pt x="147" y="217"/>
                    <a:pt x="147" y="217"/>
                  </a:cubicBezTo>
                  <a:cubicBezTo>
                    <a:pt x="147" y="219"/>
                    <a:pt x="145" y="220"/>
                    <a:pt x="144" y="2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33" name="Freeform 14">
              <a:extLst>
                <a:ext uri="{FF2B5EF4-FFF2-40B4-BE49-F238E27FC236}">
                  <a16:creationId xmlns:a16="http://schemas.microsoft.com/office/drawing/2014/main" id="{4E61CC3D-E5A3-6633-6572-9427D99D5A42}"/>
                </a:ext>
              </a:extLst>
            </p:cNvPr>
            <p:cNvSpPr>
              <a:spLocks noEditPoints="1"/>
            </p:cNvSpPr>
            <p:nvPr/>
          </p:nvSpPr>
          <p:spPr bwMode="auto">
            <a:xfrm>
              <a:off x="4183155" y="4190866"/>
              <a:ext cx="98549" cy="448637"/>
            </a:xfrm>
            <a:custGeom>
              <a:avLst/>
              <a:gdLst>
                <a:gd name="T0" fmla="*/ 117348 w 50"/>
                <a:gd name="T1" fmla="*/ 9763 h 227"/>
                <a:gd name="T2" fmla="*/ 100235 w 50"/>
                <a:gd name="T3" fmla="*/ 0 h 227"/>
                <a:gd name="T4" fmla="*/ 22003 w 50"/>
                <a:gd name="T5" fmla="*/ 0 h 227"/>
                <a:gd name="T6" fmla="*/ 4890 w 50"/>
                <a:gd name="T7" fmla="*/ 9763 h 227"/>
                <a:gd name="T8" fmla="*/ 0 w 50"/>
                <a:gd name="T9" fmla="*/ 29288 h 227"/>
                <a:gd name="T10" fmla="*/ 0 w 50"/>
                <a:gd name="T11" fmla="*/ 390511 h 227"/>
                <a:gd name="T12" fmla="*/ 2445 w 50"/>
                <a:gd name="T13" fmla="*/ 400274 h 227"/>
                <a:gd name="T14" fmla="*/ 41561 w 50"/>
                <a:gd name="T15" fmla="*/ 536953 h 227"/>
                <a:gd name="T16" fmla="*/ 61119 w 50"/>
                <a:gd name="T17" fmla="*/ 554038 h 227"/>
                <a:gd name="T18" fmla="*/ 61119 w 50"/>
                <a:gd name="T19" fmla="*/ 546716 h 227"/>
                <a:gd name="T20" fmla="*/ 61119 w 50"/>
                <a:gd name="T21" fmla="*/ 546716 h 227"/>
                <a:gd name="T22" fmla="*/ 61119 w 50"/>
                <a:gd name="T23" fmla="*/ 554038 h 227"/>
                <a:gd name="T24" fmla="*/ 61119 w 50"/>
                <a:gd name="T25" fmla="*/ 554038 h 227"/>
                <a:gd name="T26" fmla="*/ 78232 w 50"/>
                <a:gd name="T27" fmla="*/ 544275 h 227"/>
                <a:gd name="T28" fmla="*/ 83122 w 50"/>
                <a:gd name="T29" fmla="*/ 536953 h 227"/>
                <a:gd name="T30" fmla="*/ 122238 w 50"/>
                <a:gd name="T31" fmla="*/ 400274 h 227"/>
                <a:gd name="T32" fmla="*/ 122238 w 50"/>
                <a:gd name="T33" fmla="*/ 390511 h 227"/>
                <a:gd name="T34" fmla="*/ 122238 w 50"/>
                <a:gd name="T35" fmla="*/ 29288 h 227"/>
                <a:gd name="T36" fmla="*/ 122238 w 50"/>
                <a:gd name="T37" fmla="*/ 29288 h 227"/>
                <a:gd name="T38" fmla="*/ 117348 w 50"/>
                <a:gd name="T39" fmla="*/ 9763 h 227"/>
                <a:gd name="T40" fmla="*/ 24448 w 50"/>
                <a:gd name="T41" fmla="*/ 24407 h 227"/>
                <a:gd name="T42" fmla="*/ 100235 w 50"/>
                <a:gd name="T43" fmla="*/ 24407 h 227"/>
                <a:gd name="T44" fmla="*/ 100235 w 50"/>
                <a:gd name="T45" fmla="*/ 29288 h 227"/>
                <a:gd name="T46" fmla="*/ 100235 w 50"/>
                <a:gd name="T47" fmla="*/ 380749 h 227"/>
                <a:gd name="T48" fmla="*/ 22003 w 50"/>
                <a:gd name="T49" fmla="*/ 380749 h 227"/>
                <a:gd name="T50" fmla="*/ 22003 w 50"/>
                <a:gd name="T51" fmla="*/ 43933 h 227"/>
                <a:gd name="T52" fmla="*/ 22003 w 50"/>
                <a:gd name="T53" fmla="*/ 29288 h 227"/>
                <a:gd name="T54" fmla="*/ 24448 w 50"/>
                <a:gd name="T55" fmla="*/ 24407 h 227"/>
                <a:gd name="T56" fmla="*/ 70898 w 50"/>
                <a:gd name="T57" fmla="*/ 497902 h 227"/>
                <a:gd name="T58" fmla="*/ 53785 w 50"/>
                <a:gd name="T59" fmla="*/ 497902 h 227"/>
                <a:gd name="T60" fmla="*/ 26892 w 50"/>
                <a:gd name="T61" fmla="*/ 402715 h 227"/>
                <a:gd name="T62" fmla="*/ 97790 w 50"/>
                <a:gd name="T63" fmla="*/ 402715 h 227"/>
                <a:gd name="T64" fmla="*/ 70898 w 50"/>
                <a:gd name="T65" fmla="*/ 497902 h 2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 h="227">
                  <a:moveTo>
                    <a:pt x="48" y="4"/>
                  </a:moveTo>
                  <a:cubicBezTo>
                    <a:pt x="47" y="2"/>
                    <a:pt x="44" y="0"/>
                    <a:pt x="41" y="0"/>
                  </a:cubicBezTo>
                  <a:cubicBezTo>
                    <a:pt x="9" y="0"/>
                    <a:pt x="9" y="0"/>
                    <a:pt x="9" y="0"/>
                  </a:cubicBezTo>
                  <a:cubicBezTo>
                    <a:pt x="7" y="0"/>
                    <a:pt x="4" y="2"/>
                    <a:pt x="2" y="4"/>
                  </a:cubicBezTo>
                  <a:cubicBezTo>
                    <a:pt x="1" y="6"/>
                    <a:pt x="0" y="9"/>
                    <a:pt x="0" y="12"/>
                  </a:cubicBezTo>
                  <a:cubicBezTo>
                    <a:pt x="0" y="160"/>
                    <a:pt x="0" y="160"/>
                    <a:pt x="0" y="160"/>
                  </a:cubicBezTo>
                  <a:cubicBezTo>
                    <a:pt x="0" y="162"/>
                    <a:pt x="0" y="163"/>
                    <a:pt x="1" y="164"/>
                  </a:cubicBezTo>
                  <a:cubicBezTo>
                    <a:pt x="17" y="220"/>
                    <a:pt x="17" y="220"/>
                    <a:pt x="17" y="220"/>
                  </a:cubicBezTo>
                  <a:cubicBezTo>
                    <a:pt x="18" y="225"/>
                    <a:pt x="21" y="227"/>
                    <a:pt x="25" y="227"/>
                  </a:cubicBezTo>
                  <a:cubicBezTo>
                    <a:pt x="25" y="224"/>
                    <a:pt x="25" y="224"/>
                    <a:pt x="25" y="224"/>
                  </a:cubicBezTo>
                  <a:cubicBezTo>
                    <a:pt x="25" y="224"/>
                    <a:pt x="25" y="224"/>
                    <a:pt x="25" y="224"/>
                  </a:cubicBezTo>
                  <a:cubicBezTo>
                    <a:pt x="25" y="227"/>
                    <a:pt x="25" y="227"/>
                    <a:pt x="25" y="227"/>
                  </a:cubicBezTo>
                  <a:cubicBezTo>
                    <a:pt x="25" y="227"/>
                    <a:pt x="25" y="227"/>
                    <a:pt x="25" y="227"/>
                  </a:cubicBezTo>
                  <a:cubicBezTo>
                    <a:pt x="28" y="227"/>
                    <a:pt x="31" y="226"/>
                    <a:pt x="32" y="223"/>
                  </a:cubicBezTo>
                  <a:cubicBezTo>
                    <a:pt x="33" y="222"/>
                    <a:pt x="34" y="221"/>
                    <a:pt x="34" y="220"/>
                  </a:cubicBezTo>
                  <a:cubicBezTo>
                    <a:pt x="50" y="164"/>
                    <a:pt x="50" y="164"/>
                    <a:pt x="50" y="164"/>
                  </a:cubicBezTo>
                  <a:cubicBezTo>
                    <a:pt x="50" y="163"/>
                    <a:pt x="50" y="162"/>
                    <a:pt x="50" y="160"/>
                  </a:cubicBezTo>
                  <a:cubicBezTo>
                    <a:pt x="50" y="12"/>
                    <a:pt x="50" y="12"/>
                    <a:pt x="50" y="12"/>
                  </a:cubicBezTo>
                  <a:cubicBezTo>
                    <a:pt x="50" y="12"/>
                    <a:pt x="50" y="12"/>
                    <a:pt x="50" y="12"/>
                  </a:cubicBezTo>
                  <a:cubicBezTo>
                    <a:pt x="50" y="9"/>
                    <a:pt x="50" y="6"/>
                    <a:pt x="48" y="4"/>
                  </a:cubicBezTo>
                  <a:close/>
                  <a:moveTo>
                    <a:pt x="10" y="10"/>
                  </a:moveTo>
                  <a:cubicBezTo>
                    <a:pt x="41" y="10"/>
                    <a:pt x="41" y="10"/>
                    <a:pt x="41" y="10"/>
                  </a:cubicBezTo>
                  <a:cubicBezTo>
                    <a:pt x="41" y="10"/>
                    <a:pt x="41" y="11"/>
                    <a:pt x="41" y="12"/>
                  </a:cubicBezTo>
                  <a:cubicBezTo>
                    <a:pt x="41" y="156"/>
                    <a:pt x="41" y="156"/>
                    <a:pt x="41" y="156"/>
                  </a:cubicBezTo>
                  <a:cubicBezTo>
                    <a:pt x="9" y="156"/>
                    <a:pt x="9" y="156"/>
                    <a:pt x="9" y="156"/>
                  </a:cubicBezTo>
                  <a:cubicBezTo>
                    <a:pt x="9" y="18"/>
                    <a:pt x="9" y="18"/>
                    <a:pt x="9" y="18"/>
                  </a:cubicBezTo>
                  <a:cubicBezTo>
                    <a:pt x="9" y="12"/>
                    <a:pt x="9" y="12"/>
                    <a:pt x="9" y="12"/>
                  </a:cubicBezTo>
                  <a:cubicBezTo>
                    <a:pt x="9" y="11"/>
                    <a:pt x="10" y="10"/>
                    <a:pt x="10" y="10"/>
                  </a:cubicBezTo>
                  <a:close/>
                  <a:moveTo>
                    <a:pt x="29" y="204"/>
                  </a:moveTo>
                  <a:cubicBezTo>
                    <a:pt x="22" y="204"/>
                    <a:pt x="22" y="204"/>
                    <a:pt x="22" y="204"/>
                  </a:cubicBezTo>
                  <a:cubicBezTo>
                    <a:pt x="11" y="165"/>
                    <a:pt x="11" y="165"/>
                    <a:pt x="11" y="165"/>
                  </a:cubicBezTo>
                  <a:cubicBezTo>
                    <a:pt x="40" y="165"/>
                    <a:pt x="40" y="165"/>
                    <a:pt x="40" y="165"/>
                  </a:cubicBezTo>
                  <a:lnTo>
                    <a:pt x="29" y="2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77" name="Group 76">
            <a:extLst>
              <a:ext uri="{FF2B5EF4-FFF2-40B4-BE49-F238E27FC236}">
                <a16:creationId xmlns:a16="http://schemas.microsoft.com/office/drawing/2014/main" id="{5AD309C7-D58D-D9D9-066B-03EBEF211838}"/>
              </a:ext>
            </a:extLst>
          </p:cNvPr>
          <p:cNvGrpSpPr>
            <a:grpSpLocks noChangeAspect="1"/>
          </p:cNvGrpSpPr>
          <p:nvPr/>
        </p:nvGrpSpPr>
        <p:grpSpPr>
          <a:xfrm>
            <a:off x="5221851" y="1796618"/>
            <a:ext cx="297729" cy="324000"/>
            <a:chOff x="6084888" y="3678382"/>
            <a:chExt cx="504341" cy="455066"/>
          </a:xfrm>
        </p:grpSpPr>
        <p:sp>
          <p:nvSpPr>
            <p:cNvPr id="78" name="Freeform 62">
              <a:extLst>
                <a:ext uri="{FF2B5EF4-FFF2-40B4-BE49-F238E27FC236}">
                  <a16:creationId xmlns:a16="http://schemas.microsoft.com/office/drawing/2014/main" id="{CFC059EF-9889-02C8-00B1-0E12D6E89796}"/>
                </a:ext>
              </a:extLst>
            </p:cNvPr>
            <p:cNvSpPr>
              <a:spLocks noEditPoints="1"/>
            </p:cNvSpPr>
            <p:nvPr/>
          </p:nvSpPr>
          <p:spPr bwMode="auto">
            <a:xfrm>
              <a:off x="6084888" y="3678382"/>
              <a:ext cx="504341" cy="455066"/>
            </a:xfrm>
            <a:custGeom>
              <a:avLst/>
              <a:gdLst>
                <a:gd name="T0" fmla="*/ 772137 w 187"/>
                <a:gd name="T1" fmla="*/ 20687 h 160"/>
                <a:gd name="T2" fmla="*/ 759683 w 187"/>
                <a:gd name="T3" fmla="*/ 16550 h 160"/>
                <a:gd name="T4" fmla="*/ 273984 w 187"/>
                <a:gd name="T5" fmla="*/ 4137 h 160"/>
                <a:gd name="T6" fmla="*/ 257379 w 187"/>
                <a:gd name="T7" fmla="*/ 16550 h 160"/>
                <a:gd name="T8" fmla="*/ 174353 w 187"/>
                <a:gd name="T9" fmla="*/ 426155 h 160"/>
                <a:gd name="T10" fmla="*/ 182656 w 187"/>
                <a:gd name="T11" fmla="*/ 446842 h 160"/>
                <a:gd name="T12" fmla="*/ 203412 w 187"/>
                <a:gd name="T13" fmla="*/ 438567 h 160"/>
                <a:gd name="T14" fmla="*/ 286438 w 187"/>
                <a:gd name="T15" fmla="*/ 33099 h 160"/>
                <a:gd name="T16" fmla="*/ 743078 w 187"/>
                <a:gd name="T17" fmla="*/ 45512 h 160"/>
                <a:gd name="T18" fmla="*/ 577027 w 187"/>
                <a:gd name="T19" fmla="*/ 628889 h 160"/>
                <a:gd name="T20" fmla="*/ 456640 w 187"/>
                <a:gd name="T21" fmla="*/ 496491 h 160"/>
                <a:gd name="T22" fmla="*/ 444186 w 187"/>
                <a:gd name="T23" fmla="*/ 488216 h 160"/>
                <a:gd name="T24" fmla="*/ 16605 w 187"/>
                <a:gd name="T25" fmla="*/ 479941 h 160"/>
                <a:gd name="T26" fmla="*/ 4151 w 187"/>
                <a:gd name="T27" fmla="*/ 484079 h 160"/>
                <a:gd name="T28" fmla="*/ 0 w 187"/>
                <a:gd name="T29" fmla="*/ 500628 h 160"/>
                <a:gd name="T30" fmla="*/ 153597 w 187"/>
                <a:gd name="T31" fmla="*/ 657851 h 160"/>
                <a:gd name="T32" fmla="*/ 568724 w 187"/>
                <a:gd name="T33" fmla="*/ 661988 h 160"/>
                <a:gd name="T34" fmla="*/ 568724 w 187"/>
                <a:gd name="T35" fmla="*/ 661988 h 160"/>
                <a:gd name="T36" fmla="*/ 577027 w 187"/>
                <a:gd name="T37" fmla="*/ 661988 h 160"/>
                <a:gd name="T38" fmla="*/ 581178 w 187"/>
                <a:gd name="T39" fmla="*/ 657851 h 160"/>
                <a:gd name="T40" fmla="*/ 776288 w 187"/>
                <a:gd name="T41" fmla="*/ 33099 h 160"/>
                <a:gd name="T42" fmla="*/ 772137 w 187"/>
                <a:gd name="T43" fmla="*/ 20687 h 160"/>
                <a:gd name="T44" fmla="*/ 153597 w 187"/>
                <a:gd name="T45" fmla="*/ 624751 h 160"/>
                <a:gd name="T46" fmla="*/ 37361 w 187"/>
                <a:gd name="T47" fmla="*/ 513041 h 160"/>
                <a:gd name="T48" fmla="*/ 435884 w 187"/>
                <a:gd name="T49" fmla="*/ 521316 h 160"/>
                <a:gd name="T50" fmla="*/ 506455 w 187"/>
                <a:gd name="T51" fmla="*/ 628889 h 160"/>
                <a:gd name="T52" fmla="*/ 153597 w 187"/>
                <a:gd name="T53" fmla="*/ 624751 h 1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7" h="160">
                  <a:moveTo>
                    <a:pt x="186" y="5"/>
                  </a:moveTo>
                  <a:cubicBezTo>
                    <a:pt x="185" y="4"/>
                    <a:pt x="184" y="4"/>
                    <a:pt x="183" y="4"/>
                  </a:cubicBezTo>
                  <a:cubicBezTo>
                    <a:pt x="66" y="1"/>
                    <a:pt x="66" y="1"/>
                    <a:pt x="66" y="1"/>
                  </a:cubicBezTo>
                  <a:cubicBezTo>
                    <a:pt x="64" y="0"/>
                    <a:pt x="62" y="2"/>
                    <a:pt x="62" y="4"/>
                  </a:cubicBezTo>
                  <a:cubicBezTo>
                    <a:pt x="62" y="5"/>
                    <a:pt x="58" y="68"/>
                    <a:pt x="42" y="103"/>
                  </a:cubicBezTo>
                  <a:cubicBezTo>
                    <a:pt x="41" y="105"/>
                    <a:pt x="42" y="107"/>
                    <a:pt x="44" y="108"/>
                  </a:cubicBezTo>
                  <a:cubicBezTo>
                    <a:pt x="45" y="109"/>
                    <a:pt x="48" y="108"/>
                    <a:pt x="49" y="106"/>
                  </a:cubicBezTo>
                  <a:cubicBezTo>
                    <a:pt x="63" y="75"/>
                    <a:pt x="68" y="23"/>
                    <a:pt x="69" y="8"/>
                  </a:cubicBezTo>
                  <a:cubicBezTo>
                    <a:pt x="179" y="11"/>
                    <a:pt x="179" y="11"/>
                    <a:pt x="179" y="11"/>
                  </a:cubicBezTo>
                  <a:cubicBezTo>
                    <a:pt x="173" y="77"/>
                    <a:pt x="158" y="149"/>
                    <a:pt x="139" y="152"/>
                  </a:cubicBezTo>
                  <a:cubicBezTo>
                    <a:pt x="131" y="153"/>
                    <a:pt x="121" y="142"/>
                    <a:pt x="110" y="120"/>
                  </a:cubicBezTo>
                  <a:cubicBezTo>
                    <a:pt x="110" y="119"/>
                    <a:pt x="108" y="118"/>
                    <a:pt x="107" y="118"/>
                  </a:cubicBezTo>
                  <a:cubicBezTo>
                    <a:pt x="4" y="116"/>
                    <a:pt x="4" y="116"/>
                    <a:pt x="4" y="116"/>
                  </a:cubicBezTo>
                  <a:cubicBezTo>
                    <a:pt x="3" y="116"/>
                    <a:pt x="1" y="116"/>
                    <a:pt x="1" y="117"/>
                  </a:cubicBezTo>
                  <a:cubicBezTo>
                    <a:pt x="0" y="118"/>
                    <a:pt x="0" y="119"/>
                    <a:pt x="0" y="121"/>
                  </a:cubicBezTo>
                  <a:cubicBezTo>
                    <a:pt x="0" y="122"/>
                    <a:pt x="8" y="158"/>
                    <a:pt x="37" y="159"/>
                  </a:cubicBezTo>
                  <a:cubicBezTo>
                    <a:pt x="71" y="159"/>
                    <a:pt x="136" y="160"/>
                    <a:pt x="137" y="160"/>
                  </a:cubicBezTo>
                  <a:cubicBezTo>
                    <a:pt x="137" y="160"/>
                    <a:pt x="137" y="160"/>
                    <a:pt x="137" y="160"/>
                  </a:cubicBezTo>
                  <a:cubicBezTo>
                    <a:pt x="138" y="160"/>
                    <a:pt x="138" y="160"/>
                    <a:pt x="139" y="160"/>
                  </a:cubicBezTo>
                  <a:cubicBezTo>
                    <a:pt x="139" y="160"/>
                    <a:pt x="139" y="160"/>
                    <a:pt x="140" y="159"/>
                  </a:cubicBezTo>
                  <a:cubicBezTo>
                    <a:pt x="172" y="154"/>
                    <a:pt x="184" y="42"/>
                    <a:pt x="187" y="8"/>
                  </a:cubicBezTo>
                  <a:cubicBezTo>
                    <a:pt x="187" y="7"/>
                    <a:pt x="186" y="6"/>
                    <a:pt x="186" y="5"/>
                  </a:cubicBezTo>
                  <a:close/>
                  <a:moveTo>
                    <a:pt x="37" y="151"/>
                  </a:moveTo>
                  <a:cubicBezTo>
                    <a:pt x="20" y="151"/>
                    <a:pt x="12" y="132"/>
                    <a:pt x="9" y="124"/>
                  </a:cubicBezTo>
                  <a:cubicBezTo>
                    <a:pt x="105" y="126"/>
                    <a:pt x="105" y="126"/>
                    <a:pt x="105" y="126"/>
                  </a:cubicBezTo>
                  <a:cubicBezTo>
                    <a:pt x="110" y="138"/>
                    <a:pt x="116" y="147"/>
                    <a:pt x="122" y="152"/>
                  </a:cubicBezTo>
                  <a:cubicBezTo>
                    <a:pt x="100" y="152"/>
                    <a:pt x="61" y="152"/>
                    <a:pt x="37" y="1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79" name="Freeform 63">
              <a:extLst>
                <a:ext uri="{FF2B5EF4-FFF2-40B4-BE49-F238E27FC236}">
                  <a16:creationId xmlns:a16="http://schemas.microsoft.com/office/drawing/2014/main" id="{C642275E-1DD4-3328-0FA8-640BAADB0A99}"/>
                </a:ext>
              </a:extLst>
            </p:cNvPr>
            <p:cNvSpPr>
              <a:spLocks/>
            </p:cNvSpPr>
            <p:nvPr/>
          </p:nvSpPr>
          <p:spPr bwMode="auto">
            <a:xfrm>
              <a:off x="6315984" y="3777689"/>
              <a:ext cx="180490" cy="28373"/>
            </a:xfrm>
            <a:custGeom>
              <a:avLst/>
              <a:gdLst>
                <a:gd name="T0" fmla="*/ 261227 w 67"/>
                <a:gd name="T1" fmla="*/ 41275 h 10"/>
                <a:gd name="T2" fmla="*/ 265374 w 67"/>
                <a:gd name="T3" fmla="*/ 41275 h 10"/>
                <a:gd name="T4" fmla="*/ 277813 w 67"/>
                <a:gd name="T5" fmla="*/ 24765 h 10"/>
                <a:gd name="T6" fmla="*/ 265374 w 67"/>
                <a:gd name="T7" fmla="*/ 8255 h 10"/>
                <a:gd name="T8" fmla="*/ 16586 w 67"/>
                <a:gd name="T9" fmla="*/ 0 h 10"/>
                <a:gd name="T10" fmla="*/ 0 w 67"/>
                <a:gd name="T11" fmla="*/ 16510 h 10"/>
                <a:gd name="T12" fmla="*/ 16586 w 67"/>
                <a:gd name="T13" fmla="*/ 33020 h 10"/>
                <a:gd name="T14" fmla="*/ 261227 w 67"/>
                <a:gd name="T15" fmla="*/ 41275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 h="10">
                  <a:moveTo>
                    <a:pt x="63" y="10"/>
                  </a:moveTo>
                  <a:cubicBezTo>
                    <a:pt x="63" y="10"/>
                    <a:pt x="63" y="10"/>
                    <a:pt x="64" y="10"/>
                  </a:cubicBezTo>
                  <a:cubicBezTo>
                    <a:pt x="66" y="10"/>
                    <a:pt x="67" y="8"/>
                    <a:pt x="67" y="6"/>
                  </a:cubicBezTo>
                  <a:cubicBezTo>
                    <a:pt x="67" y="4"/>
                    <a:pt x="66" y="3"/>
                    <a:pt x="64" y="2"/>
                  </a:cubicBezTo>
                  <a:cubicBezTo>
                    <a:pt x="4" y="0"/>
                    <a:pt x="4" y="0"/>
                    <a:pt x="4" y="0"/>
                  </a:cubicBezTo>
                  <a:cubicBezTo>
                    <a:pt x="2" y="0"/>
                    <a:pt x="0" y="2"/>
                    <a:pt x="0" y="4"/>
                  </a:cubicBezTo>
                  <a:cubicBezTo>
                    <a:pt x="0" y="6"/>
                    <a:pt x="2" y="8"/>
                    <a:pt x="4" y="8"/>
                  </a:cubicBezTo>
                  <a:lnTo>
                    <a:pt x="63"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80" name="Freeform 64">
              <a:extLst>
                <a:ext uri="{FF2B5EF4-FFF2-40B4-BE49-F238E27FC236}">
                  <a16:creationId xmlns:a16="http://schemas.microsoft.com/office/drawing/2014/main" id="{18C508E7-DFD3-CB0D-AF2C-13DD66AB7746}"/>
                </a:ext>
              </a:extLst>
            </p:cNvPr>
            <p:cNvSpPr>
              <a:spLocks/>
            </p:cNvSpPr>
            <p:nvPr/>
          </p:nvSpPr>
          <p:spPr bwMode="auto">
            <a:xfrm>
              <a:off x="6304639" y="3855170"/>
              <a:ext cx="170177" cy="28373"/>
            </a:xfrm>
            <a:custGeom>
              <a:avLst/>
              <a:gdLst>
                <a:gd name="T0" fmla="*/ 0 w 63"/>
                <a:gd name="T1" fmla="*/ 16510 h 10"/>
                <a:gd name="T2" fmla="*/ 12473 w 63"/>
                <a:gd name="T3" fmla="*/ 33020 h 10"/>
                <a:gd name="T4" fmla="*/ 245307 w 63"/>
                <a:gd name="T5" fmla="*/ 41275 h 10"/>
                <a:gd name="T6" fmla="*/ 245307 w 63"/>
                <a:gd name="T7" fmla="*/ 41275 h 10"/>
                <a:gd name="T8" fmla="*/ 261938 w 63"/>
                <a:gd name="T9" fmla="*/ 24765 h 10"/>
                <a:gd name="T10" fmla="*/ 245307 w 63"/>
                <a:gd name="T11" fmla="*/ 8255 h 10"/>
                <a:gd name="T12" fmla="*/ 16631 w 63"/>
                <a:gd name="T13" fmla="*/ 0 h 10"/>
                <a:gd name="T14" fmla="*/ 0 w 63"/>
                <a:gd name="T15" fmla="*/ 1651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
                  <a:moveTo>
                    <a:pt x="0" y="4"/>
                  </a:moveTo>
                  <a:cubicBezTo>
                    <a:pt x="0" y="6"/>
                    <a:pt x="1" y="8"/>
                    <a:pt x="3" y="8"/>
                  </a:cubicBezTo>
                  <a:cubicBezTo>
                    <a:pt x="59" y="10"/>
                    <a:pt x="59" y="10"/>
                    <a:pt x="59" y="10"/>
                  </a:cubicBezTo>
                  <a:cubicBezTo>
                    <a:pt x="59" y="10"/>
                    <a:pt x="59" y="10"/>
                    <a:pt x="59" y="10"/>
                  </a:cubicBezTo>
                  <a:cubicBezTo>
                    <a:pt x="61" y="10"/>
                    <a:pt x="63" y="8"/>
                    <a:pt x="63" y="6"/>
                  </a:cubicBezTo>
                  <a:cubicBezTo>
                    <a:pt x="63" y="4"/>
                    <a:pt x="61" y="2"/>
                    <a:pt x="59" y="2"/>
                  </a:cubicBezTo>
                  <a:cubicBezTo>
                    <a:pt x="4" y="0"/>
                    <a:pt x="4" y="0"/>
                    <a:pt x="4" y="0"/>
                  </a:cubicBezTo>
                  <a:cubicBezTo>
                    <a:pt x="1" y="0"/>
                    <a:pt x="0"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81" name="Freeform 65">
              <a:extLst>
                <a:ext uri="{FF2B5EF4-FFF2-40B4-BE49-F238E27FC236}">
                  <a16:creationId xmlns:a16="http://schemas.microsoft.com/office/drawing/2014/main" id="{5F097DF9-3EDB-B8B3-388F-571461A09462}"/>
                </a:ext>
              </a:extLst>
            </p:cNvPr>
            <p:cNvSpPr>
              <a:spLocks/>
            </p:cNvSpPr>
            <p:nvPr/>
          </p:nvSpPr>
          <p:spPr bwMode="auto">
            <a:xfrm>
              <a:off x="6286074" y="3931560"/>
              <a:ext cx="105200" cy="25100"/>
            </a:xfrm>
            <a:custGeom>
              <a:avLst/>
              <a:gdLst>
                <a:gd name="T0" fmla="*/ 0 w 39"/>
                <a:gd name="T1" fmla="*/ 16228 h 9"/>
                <a:gd name="T2" fmla="*/ 12456 w 39"/>
                <a:gd name="T3" fmla="*/ 32456 h 9"/>
                <a:gd name="T4" fmla="*/ 145317 w 39"/>
                <a:gd name="T5" fmla="*/ 36513 h 9"/>
                <a:gd name="T6" fmla="*/ 145317 w 39"/>
                <a:gd name="T7" fmla="*/ 36513 h 9"/>
                <a:gd name="T8" fmla="*/ 161925 w 39"/>
                <a:gd name="T9" fmla="*/ 20285 h 9"/>
                <a:gd name="T10" fmla="*/ 145317 w 39"/>
                <a:gd name="T11" fmla="*/ 8114 h 9"/>
                <a:gd name="T12" fmla="*/ 16608 w 39"/>
                <a:gd name="T13" fmla="*/ 0 h 9"/>
                <a:gd name="T14" fmla="*/ 0 w 39"/>
                <a:gd name="T15" fmla="*/ 16228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 h="9">
                  <a:moveTo>
                    <a:pt x="0" y="4"/>
                  </a:moveTo>
                  <a:cubicBezTo>
                    <a:pt x="0" y="6"/>
                    <a:pt x="1" y="8"/>
                    <a:pt x="3" y="8"/>
                  </a:cubicBezTo>
                  <a:cubicBezTo>
                    <a:pt x="35" y="9"/>
                    <a:pt x="35" y="9"/>
                    <a:pt x="35" y="9"/>
                  </a:cubicBezTo>
                  <a:cubicBezTo>
                    <a:pt x="35" y="9"/>
                    <a:pt x="35" y="9"/>
                    <a:pt x="35" y="9"/>
                  </a:cubicBezTo>
                  <a:cubicBezTo>
                    <a:pt x="37" y="9"/>
                    <a:pt x="39" y="7"/>
                    <a:pt x="39" y="5"/>
                  </a:cubicBezTo>
                  <a:cubicBezTo>
                    <a:pt x="39" y="3"/>
                    <a:pt x="37" y="2"/>
                    <a:pt x="35" y="2"/>
                  </a:cubicBezTo>
                  <a:cubicBezTo>
                    <a:pt x="4" y="0"/>
                    <a:pt x="4" y="0"/>
                    <a:pt x="4" y="0"/>
                  </a:cubicBezTo>
                  <a:cubicBezTo>
                    <a:pt x="1" y="0"/>
                    <a:pt x="0" y="2"/>
                    <a:pt x="0"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87" name="Group 86">
            <a:extLst>
              <a:ext uri="{FF2B5EF4-FFF2-40B4-BE49-F238E27FC236}">
                <a16:creationId xmlns:a16="http://schemas.microsoft.com/office/drawing/2014/main" id="{5599CB9E-B22B-D1AC-BC83-9B5E5ECBA860}"/>
              </a:ext>
            </a:extLst>
          </p:cNvPr>
          <p:cNvGrpSpPr>
            <a:grpSpLocks noChangeAspect="1"/>
          </p:cNvGrpSpPr>
          <p:nvPr/>
        </p:nvGrpSpPr>
        <p:grpSpPr>
          <a:xfrm>
            <a:off x="9701023" y="1796618"/>
            <a:ext cx="297729" cy="324000"/>
            <a:chOff x="9522887" y="3678382"/>
            <a:chExt cx="402825" cy="455066"/>
          </a:xfrm>
        </p:grpSpPr>
        <p:sp>
          <p:nvSpPr>
            <p:cNvPr id="88" name="Freeform 127">
              <a:extLst>
                <a:ext uri="{FF2B5EF4-FFF2-40B4-BE49-F238E27FC236}">
                  <a16:creationId xmlns:a16="http://schemas.microsoft.com/office/drawing/2014/main" id="{83247C2E-1A6F-A60B-8654-B7AB62085767}"/>
                </a:ext>
              </a:extLst>
            </p:cNvPr>
            <p:cNvSpPr>
              <a:spLocks noEditPoints="1"/>
            </p:cNvSpPr>
            <p:nvPr/>
          </p:nvSpPr>
          <p:spPr bwMode="auto">
            <a:xfrm>
              <a:off x="9522887" y="3678382"/>
              <a:ext cx="365800" cy="455066"/>
            </a:xfrm>
            <a:custGeom>
              <a:avLst/>
              <a:gdLst>
                <a:gd name="T0" fmla="*/ 378320 w 199"/>
                <a:gd name="T1" fmla="*/ 367293 h 246"/>
                <a:gd name="T2" fmla="*/ 250243 w 199"/>
                <a:gd name="T3" fmla="*/ 402838 h 246"/>
                <a:gd name="T4" fmla="*/ 199012 w 199"/>
                <a:gd name="T5" fmla="*/ 369268 h 246"/>
                <a:gd name="T6" fmla="*/ 191130 w 199"/>
                <a:gd name="T7" fmla="*/ 369268 h 246"/>
                <a:gd name="T8" fmla="*/ 90639 w 199"/>
                <a:gd name="T9" fmla="*/ 7899 h 246"/>
                <a:gd name="T10" fmla="*/ 78817 w 199"/>
                <a:gd name="T11" fmla="*/ 1975 h 246"/>
                <a:gd name="T12" fmla="*/ 72905 w 199"/>
                <a:gd name="T13" fmla="*/ 13823 h 246"/>
                <a:gd name="T14" fmla="*/ 84728 w 199"/>
                <a:gd name="T15" fmla="*/ 59241 h 246"/>
                <a:gd name="T16" fmla="*/ 9852 w 199"/>
                <a:gd name="T17" fmla="*/ 59241 h 246"/>
                <a:gd name="T18" fmla="*/ 0 w 199"/>
                <a:gd name="T19" fmla="*/ 69114 h 246"/>
                <a:gd name="T20" fmla="*/ 9852 w 199"/>
                <a:gd name="T21" fmla="*/ 78988 h 246"/>
                <a:gd name="T22" fmla="*/ 88669 w 199"/>
                <a:gd name="T23" fmla="*/ 78988 h 246"/>
                <a:gd name="T24" fmla="*/ 90639 w 199"/>
                <a:gd name="T25" fmla="*/ 78988 h 246"/>
                <a:gd name="T26" fmla="*/ 171426 w 199"/>
                <a:gd name="T27" fmla="*/ 375192 h 246"/>
                <a:gd name="T28" fmla="*/ 139900 w 199"/>
                <a:gd name="T29" fmla="*/ 426534 h 246"/>
                <a:gd name="T30" fmla="*/ 199012 w 199"/>
                <a:gd name="T31" fmla="*/ 485775 h 246"/>
                <a:gd name="T32" fmla="*/ 256154 w 199"/>
                <a:gd name="T33" fmla="*/ 426534 h 246"/>
                <a:gd name="T34" fmla="*/ 256154 w 199"/>
                <a:gd name="T35" fmla="*/ 420610 h 246"/>
                <a:gd name="T36" fmla="*/ 384231 w 199"/>
                <a:gd name="T37" fmla="*/ 385066 h 246"/>
                <a:gd name="T38" fmla="*/ 390143 w 199"/>
                <a:gd name="T39" fmla="*/ 373217 h 246"/>
                <a:gd name="T40" fmla="*/ 378320 w 199"/>
                <a:gd name="T41" fmla="*/ 367293 h 246"/>
                <a:gd name="T42" fmla="*/ 199012 w 199"/>
                <a:gd name="T43" fmla="*/ 466028 h 246"/>
                <a:gd name="T44" fmla="*/ 159604 w 199"/>
                <a:gd name="T45" fmla="*/ 426534 h 246"/>
                <a:gd name="T46" fmla="*/ 199012 w 199"/>
                <a:gd name="T47" fmla="*/ 389015 h 246"/>
                <a:gd name="T48" fmla="*/ 238420 w 199"/>
                <a:gd name="T49" fmla="*/ 426534 h 246"/>
                <a:gd name="T50" fmla="*/ 199012 w 199"/>
                <a:gd name="T51" fmla="*/ 466028 h 2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9" h="246">
                  <a:moveTo>
                    <a:pt x="192" y="186"/>
                  </a:moveTo>
                  <a:cubicBezTo>
                    <a:pt x="127" y="204"/>
                    <a:pt x="127" y="204"/>
                    <a:pt x="127" y="204"/>
                  </a:cubicBezTo>
                  <a:cubicBezTo>
                    <a:pt x="123" y="194"/>
                    <a:pt x="113" y="187"/>
                    <a:pt x="101" y="187"/>
                  </a:cubicBezTo>
                  <a:cubicBezTo>
                    <a:pt x="99" y="187"/>
                    <a:pt x="98" y="187"/>
                    <a:pt x="97" y="187"/>
                  </a:cubicBezTo>
                  <a:cubicBezTo>
                    <a:pt x="46" y="4"/>
                    <a:pt x="46" y="4"/>
                    <a:pt x="46" y="4"/>
                  </a:cubicBezTo>
                  <a:cubicBezTo>
                    <a:pt x="45" y="2"/>
                    <a:pt x="43" y="0"/>
                    <a:pt x="40" y="1"/>
                  </a:cubicBezTo>
                  <a:cubicBezTo>
                    <a:pt x="37" y="2"/>
                    <a:pt x="36" y="4"/>
                    <a:pt x="37" y="7"/>
                  </a:cubicBezTo>
                  <a:cubicBezTo>
                    <a:pt x="43" y="30"/>
                    <a:pt x="43" y="30"/>
                    <a:pt x="43" y="30"/>
                  </a:cubicBezTo>
                  <a:cubicBezTo>
                    <a:pt x="5" y="30"/>
                    <a:pt x="5" y="30"/>
                    <a:pt x="5" y="30"/>
                  </a:cubicBezTo>
                  <a:cubicBezTo>
                    <a:pt x="2" y="30"/>
                    <a:pt x="0" y="33"/>
                    <a:pt x="0" y="35"/>
                  </a:cubicBezTo>
                  <a:cubicBezTo>
                    <a:pt x="0" y="38"/>
                    <a:pt x="2" y="40"/>
                    <a:pt x="5" y="40"/>
                  </a:cubicBezTo>
                  <a:cubicBezTo>
                    <a:pt x="45" y="40"/>
                    <a:pt x="45" y="40"/>
                    <a:pt x="45" y="40"/>
                  </a:cubicBezTo>
                  <a:cubicBezTo>
                    <a:pt x="45" y="40"/>
                    <a:pt x="46" y="40"/>
                    <a:pt x="46" y="40"/>
                  </a:cubicBezTo>
                  <a:cubicBezTo>
                    <a:pt x="87" y="190"/>
                    <a:pt x="87" y="190"/>
                    <a:pt x="87" y="190"/>
                  </a:cubicBezTo>
                  <a:cubicBezTo>
                    <a:pt x="78" y="195"/>
                    <a:pt x="71" y="205"/>
                    <a:pt x="71" y="216"/>
                  </a:cubicBezTo>
                  <a:cubicBezTo>
                    <a:pt x="71" y="233"/>
                    <a:pt x="85" y="246"/>
                    <a:pt x="101" y="246"/>
                  </a:cubicBezTo>
                  <a:cubicBezTo>
                    <a:pt x="117" y="246"/>
                    <a:pt x="130" y="233"/>
                    <a:pt x="130" y="216"/>
                  </a:cubicBezTo>
                  <a:cubicBezTo>
                    <a:pt x="130" y="215"/>
                    <a:pt x="130" y="214"/>
                    <a:pt x="130" y="213"/>
                  </a:cubicBezTo>
                  <a:cubicBezTo>
                    <a:pt x="195" y="195"/>
                    <a:pt x="195" y="195"/>
                    <a:pt x="195" y="195"/>
                  </a:cubicBezTo>
                  <a:cubicBezTo>
                    <a:pt x="198" y="194"/>
                    <a:pt x="199" y="192"/>
                    <a:pt x="198" y="189"/>
                  </a:cubicBezTo>
                  <a:cubicBezTo>
                    <a:pt x="198" y="186"/>
                    <a:pt x="195" y="185"/>
                    <a:pt x="192" y="186"/>
                  </a:cubicBezTo>
                  <a:close/>
                  <a:moveTo>
                    <a:pt x="101" y="236"/>
                  </a:moveTo>
                  <a:cubicBezTo>
                    <a:pt x="90" y="236"/>
                    <a:pt x="81" y="227"/>
                    <a:pt x="81" y="216"/>
                  </a:cubicBezTo>
                  <a:cubicBezTo>
                    <a:pt x="81" y="206"/>
                    <a:pt x="90" y="197"/>
                    <a:pt x="101" y="197"/>
                  </a:cubicBezTo>
                  <a:cubicBezTo>
                    <a:pt x="112" y="197"/>
                    <a:pt x="121" y="206"/>
                    <a:pt x="121" y="216"/>
                  </a:cubicBezTo>
                  <a:cubicBezTo>
                    <a:pt x="121" y="227"/>
                    <a:pt x="112" y="236"/>
                    <a:pt x="101" y="2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89" name="Freeform 128">
              <a:extLst>
                <a:ext uri="{FF2B5EF4-FFF2-40B4-BE49-F238E27FC236}">
                  <a16:creationId xmlns:a16="http://schemas.microsoft.com/office/drawing/2014/main" id="{CA997840-1448-DAE2-D78A-0FADD9F59FA7}"/>
                </a:ext>
              </a:extLst>
            </p:cNvPr>
            <p:cNvSpPr>
              <a:spLocks noEditPoints="1"/>
            </p:cNvSpPr>
            <p:nvPr/>
          </p:nvSpPr>
          <p:spPr bwMode="auto">
            <a:xfrm>
              <a:off x="9684313" y="3783970"/>
              <a:ext cx="241399" cy="242405"/>
            </a:xfrm>
            <a:custGeom>
              <a:avLst/>
              <a:gdLst>
                <a:gd name="T0" fmla="*/ 258763 w 131"/>
                <a:gd name="T1" fmla="*/ 193578 h 131"/>
                <a:gd name="T2" fmla="*/ 207405 w 131"/>
                <a:gd name="T3" fmla="*/ 5926 h 131"/>
                <a:gd name="T4" fmla="*/ 201480 w 131"/>
                <a:gd name="T5" fmla="*/ 0 h 131"/>
                <a:gd name="T6" fmla="*/ 195554 w 131"/>
                <a:gd name="T7" fmla="*/ 0 h 131"/>
                <a:gd name="T8" fmla="*/ 7901 w 131"/>
                <a:gd name="T9" fmla="*/ 51358 h 131"/>
                <a:gd name="T10" fmla="*/ 0 w 131"/>
                <a:gd name="T11" fmla="*/ 63209 h 131"/>
                <a:gd name="T12" fmla="*/ 53333 w 131"/>
                <a:gd name="T13" fmla="*/ 250862 h 131"/>
                <a:gd name="T14" fmla="*/ 61234 w 131"/>
                <a:gd name="T15" fmla="*/ 258763 h 131"/>
                <a:gd name="T16" fmla="*/ 65185 w 131"/>
                <a:gd name="T17" fmla="*/ 258763 h 131"/>
                <a:gd name="T18" fmla="*/ 252837 w 131"/>
                <a:gd name="T19" fmla="*/ 205430 h 131"/>
                <a:gd name="T20" fmla="*/ 258763 w 131"/>
                <a:gd name="T21" fmla="*/ 201480 h 131"/>
                <a:gd name="T22" fmla="*/ 258763 w 131"/>
                <a:gd name="T23" fmla="*/ 193578 h 131"/>
                <a:gd name="T24" fmla="*/ 69135 w 131"/>
                <a:gd name="T25" fmla="*/ 237035 h 131"/>
                <a:gd name="T26" fmla="*/ 21728 w 131"/>
                <a:gd name="T27" fmla="*/ 67160 h 131"/>
                <a:gd name="T28" fmla="*/ 191603 w 131"/>
                <a:gd name="T29" fmla="*/ 21728 h 131"/>
                <a:gd name="T30" fmla="*/ 237035 w 131"/>
                <a:gd name="T31" fmla="*/ 189628 h 131"/>
                <a:gd name="T32" fmla="*/ 69135 w 131"/>
                <a:gd name="T33" fmla="*/ 23703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131">
                  <a:moveTo>
                    <a:pt x="131" y="98"/>
                  </a:moveTo>
                  <a:cubicBezTo>
                    <a:pt x="105" y="3"/>
                    <a:pt x="105" y="3"/>
                    <a:pt x="105" y="3"/>
                  </a:cubicBezTo>
                  <a:cubicBezTo>
                    <a:pt x="104" y="2"/>
                    <a:pt x="104" y="1"/>
                    <a:pt x="102" y="0"/>
                  </a:cubicBezTo>
                  <a:cubicBezTo>
                    <a:pt x="101" y="0"/>
                    <a:pt x="100" y="0"/>
                    <a:pt x="99" y="0"/>
                  </a:cubicBezTo>
                  <a:cubicBezTo>
                    <a:pt x="4" y="26"/>
                    <a:pt x="4" y="26"/>
                    <a:pt x="4" y="26"/>
                  </a:cubicBezTo>
                  <a:cubicBezTo>
                    <a:pt x="1" y="27"/>
                    <a:pt x="0" y="30"/>
                    <a:pt x="0" y="32"/>
                  </a:cubicBezTo>
                  <a:cubicBezTo>
                    <a:pt x="27" y="127"/>
                    <a:pt x="27" y="127"/>
                    <a:pt x="27" y="127"/>
                  </a:cubicBezTo>
                  <a:cubicBezTo>
                    <a:pt x="27" y="129"/>
                    <a:pt x="29" y="131"/>
                    <a:pt x="31" y="131"/>
                  </a:cubicBezTo>
                  <a:cubicBezTo>
                    <a:pt x="32" y="131"/>
                    <a:pt x="32" y="131"/>
                    <a:pt x="33" y="131"/>
                  </a:cubicBezTo>
                  <a:cubicBezTo>
                    <a:pt x="128" y="104"/>
                    <a:pt x="128" y="104"/>
                    <a:pt x="128" y="104"/>
                  </a:cubicBezTo>
                  <a:cubicBezTo>
                    <a:pt x="129" y="104"/>
                    <a:pt x="130" y="103"/>
                    <a:pt x="131" y="102"/>
                  </a:cubicBezTo>
                  <a:cubicBezTo>
                    <a:pt x="131" y="101"/>
                    <a:pt x="131" y="100"/>
                    <a:pt x="131" y="98"/>
                  </a:cubicBezTo>
                  <a:close/>
                  <a:moveTo>
                    <a:pt x="35" y="120"/>
                  </a:moveTo>
                  <a:cubicBezTo>
                    <a:pt x="11" y="34"/>
                    <a:pt x="11" y="34"/>
                    <a:pt x="11" y="34"/>
                  </a:cubicBezTo>
                  <a:cubicBezTo>
                    <a:pt x="97" y="11"/>
                    <a:pt x="97" y="11"/>
                    <a:pt x="97" y="11"/>
                  </a:cubicBezTo>
                  <a:cubicBezTo>
                    <a:pt x="120" y="96"/>
                    <a:pt x="120" y="96"/>
                    <a:pt x="120" y="96"/>
                  </a:cubicBezTo>
                  <a:lnTo>
                    <a:pt x="35" y="1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90" name="Freeform 129">
              <a:extLst>
                <a:ext uri="{FF2B5EF4-FFF2-40B4-BE49-F238E27FC236}">
                  <a16:creationId xmlns:a16="http://schemas.microsoft.com/office/drawing/2014/main" id="{CAE95D1C-8377-F54B-C96E-2DDDA3272B8A}"/>
                </a:ext>
              </a:extLst>
            </p:cNvPr>
            <p:cNvSpPr>
              <a:spLocks/>
            </p:cNvSpPr>
            <p:nvPr/>
          </p:nvSpPr>
          <p:spPr bwMode="auto">
            <a:xfrm>
              <a:off x="9798348" y="3838994"/>
              <a:ext cx="57758" cy="96665"/>
            </a:xfrm>
            <a:custGeom>
              <a:avLst/>
              <a:gdLst>
                <a:gd name="T0" fmla="*/ 7989 w 31"/>
                <a:gd name="T1" fmla="*/ 51594 h 52"/>
                <a:gd name="T2" fmla="*/ 11983 w 31"/>
                <a:gd name="T3" fmla="*/ 51594 h 52"/>
                <a:gd name="T4" fmla="*/ 19972 w 31"/>
                <a:gd name="T5" fmla="*/ 45641 h 52"/>
                <a:gd name="T6" fmla="*/ 21969 w 31"/>
                <a:gd name="T7" fmla="*/ 41672 h 52"/>
                <a:gd name="T8" fmla="*/ 37947 w 31"/>
                <a:gd name="T9" fmla="*/ 95250 h 52"/>
                <a:gd name="T10" fmla="*/ 45935 w 31"/>
                <a:gd name="T11" fmla="*/ 103188 h 52"/>
                <a:gd name="T12" fmla="*/ 49930 w 31"/>
                <a:gd name="T13" fmla="*/ 101204 h 52"/>
                <a:gd name="T14" fmla="*/ 55921 w 31"/>
                <a:gd name="T15" fmla="*/ 89297 h 52"/>
                <a:gd name="T16" fmla="*/ 41941 w 31"/>
                <a:gd name="T17" fmla="*/ 37703 h 52"/>
                <a:gd name="T18" fmla="*/ 43938 w 31"/>
                <a:gd name="T19" fmla="*/ 39688 h 52"/>
                <a:gd name="T20" fmla="*/ 57919 w 31"/>
                <a:gd name="T21" fmla="*/ 37703 h 52"/>
                <a:gd name="T22" fmla="*/ 55921 w 31"/>
                <a:gd name="T23" fmla="*/ 23813 h 52"/>
                <a:gd name="T24" fmla="*/ 29958 w 31"/>
                <a:gd name="T25" fmla="*/ 1984 h 52"/>
                <a:gd name="T26" fmla="*/ 19972 w 31"/>
                <a:gd name="T27" fmla="*/ 1984 h 52"/>
                <a:gd name="T28" fmla="*/ 13980 w 31"/>
                <a:gd name="T29" fmla="*/ 7938 h 52"/>
                <a:gd name="T30" fmla="*/ 1997 w 31"/>
                <a:gd name="T31" fmla="*/ 39688 h 52"/>
                <a:gd name="T32" fmla="*/ 7989 w 31"/>
                <a:gd name="T33" fmla="*/ 51594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52">
                  <a:moveTo>
                    <a:pt x="4" y="26"/>
                  </a:moveTo>
                  <a:cubicBezTo>
                    <a:pt x="5" y="26"/>
                    <a:pt x="5" y="26"/>
                    <a:pt x="6" y="26"/>
                  </a:cubicBezTo>
                  <a:cubicBezTo>
                    <a:pt x="8" y="26"/>
                    <a:pt x="10" y="25"/>
                    <a:pt x="10" y="23"/>
                  </a:cubicBezTo>
                  <a:cubicBezTo>
                    <a:pt x="11" y="21"/>
                    <a:pt x="11" y="21"/>
                    <a:pt x="11" y="21"/>
                  </a:cubicBezTo>
                  <a:cubicBezTo>
                    <a:pt x="19" y="48"/>
                    <a:pt x="19" y="48"/>
                    <a:pt x="19" y="48"/>
                  </a:cubicBezTo>
                  <a:cubicBezTo>
                    <a:pt x="19" y="50"/>
                    <a:pt x="21" y="52"/>
                    <a:pt x="23" y="52"/>
                  </a:cubicBezTo>
                  <a:cubicBezTo>
                    <a:pt x="24" y="52"/>
                    <a:pt x="24" y="52"/>
                    <a:pt x="25" y="51"/>
                  </a:cubicBezTo>
                  <a:cubicBezTo>
                    <a:pt x="27" y="51"/>
                    <a:pt x="29" y="48"/>
                    <a:pt x="28" y="45"/>
                  </a:cubicBezTo>
                  <a:cubicBezTo>
                    <a:pt x="21" y="19"/>
                    <a:pt x="21" y="19"/>
                    <a:pt x="21" y="19"/>
                  </a:cubicBezTo>
                  <a:cubicBezTo>
                    <a:pt x="22" y="20"/>
                    <a:pt x="22" y="20"/>
                    <a:pt x="22" y="20"/>
                  </a:cubicBezTo>
                  <a:cubicBezTo>
                    <a:pt x="24" y="22"/>
                    <a:pt x="28" y="21"/>
                    <a:pt x="29" y="19"/>
                  </a:cubicBezTo>
                  <a:cubicBezTo>
                    <a:pt x="31" y="17"/>
                    <a:pt x="31" y="14"/>
                    <a:pt x="28" y="12"/>
                  </a:cubicBezTo>
                  <a:cubicBezTo>
                    <a:pt x="15" y="1"/>
                    <a:pt x="15" y="1"/>
                    <a:pt x="15" y="1"/>
                  </a:cubicBezTo>
                  <a:cubicBezTo>
                    <a:pt x="14" y="1"/>
                    <a:pt x="12" y="0"/>
                    <a:pt x="10" y="1"/>
                  </a:cubicBezTo>
                  <a:cubicBezTo>
                    <a:pt x="9" y="1"/>
                    <a:pt x="8" y="2"/>
                    <a:pt x="7" y="4"/>
                  </a:cubicBezTo>
                  <a:cubicBezTo>
                    <a:pt x="1" y="20"/>
                    <a:pt x="1" y="20"/>
                    <a:pt x="1" y="20"/>
                  </a:cubicBezTo>
                  <a:cubicBezTo>
                    <a:pt x="0" y="22"/>
                    <a:pt x="2" y="25"/>
                    <a:pt x="4"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91" name="Freeform 130">
              <a:extLst>
                <a:ext uri="{FF2B5EF4-FFF2-40B4-BE49-F238E27FC236}">
                  <a16:creationId xmlns:a16="http://schemas.microsoft.com/office/drawing/2014/main" id="{01B44880-1EF4-D255-59B3-2F3A82548BC4}"/>
                </a:ext>
              </a:extLst>
            </p:cNvPr>
            <p:cNvSpPr>
              <a:spLocks/>
            </p:cNvSpPr>
            <p:nvPr/>
          </p:nvSpPr>
          <p:spPr bwMode="auto">
            <a:xfrm>
              <a:off x="9745033" y="3853865"/>
              <a:ext cx="57758" cy="96665"/>
            </a:xfrm>
            <a:custGeom>
              <a:avLst/>
              <a:gdLst>
                <a:gd name="T0" fmla="*/ 35949 w 31"/>
                <a:gd name="T1" fmla="*/ 95250 h 52"/>
                <a:gd name="T2" fmla="*/ 45935 w 31"/>
                <a:gd name="T3" fmla="*/ 103188 h 52"/>
                <a:gd name="T4" fmla="*/ 47933 w 31"/>
                <a:gd name="T5" fmla="*/ 103188 h 52"/>
                <a:gd name="T6" fmla="*/ 55921 w 31"/>
                <a:gd name="T7" fmla="*/ 91282 h 52"/>
                <a:gd name="T8" fmla="*/ 39944 w 31"/>
                <a:gd name="T9" fmla="*/ 37703 h 52"/>
                <a:gd name="T10" fmla="*/ 43938 w 31"/>
                <a:gd name="T11" fmla="*/ 39688 h 52"/>
                <a:gd name="T12" fmla="*/ 57919 w 31"/>
                <a:gd name="T13" fmla="*/ 37703 h 52"/>
                <a:gd name="T14" fmla="*/ 55921 w 31"/>
                <a:gd name="T15" fmla="*/ 23813 h 52"/>
                <a:gd name="T16" fmla="*/ 29958 w 31"/>
                <a:gd name="T17" fmla="*/ 3969 h 52"/>
                <a:gd name="T18" fmla="*/ 19972 w 31"/>
                <a:gd name="T19" fmla="*/ 1984 h 52"/>
                <a:gd name="T20" fmla="*/ 13980 w 31"/>
                <a:gd name="T21" fmla="*/ 7938 h 52"/>
                <a:gd name="T22" fmla="*/ 1997 w 31"/>
                <a:gd name="T23" fmla="*/ 39688 h 52"/>
                <a:gd name="T24" fmla="*/ 7989 w 31"/>
                <a:gd name="T25" fmla="*/ 51594 h 52"/>
                <a:gd name="T26" fmla="*/ 11983 w 31"/>
                <a:gd name="T27" fmla="*/ 53578 h 52"/>
                <a:gd name="T28" fmla="*/ 19972 w 31"/>
                <a:gd name="T29" fmla="*/ 45641 h 52"/>
                <a:gd name="T30" fmla="*/ 21969 w 31"/>
                <a:gd name="T31" fmla="*/ 41672 h 52"/>
                <a:gd name="T32" fmla="*/ 35949 w 31"/>
                <a:gd name="T33" fmla="*/ 9525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52">
                  <a:moveTo>
                    <a:pt x="18" y="48"/>
                  </a:moveTo>
                  <a:cubicBezTo>
                    <a:pt x="19" y="50"/>
                    <a:pt x="21" y="52"/>
                    <a:pt x="23" y="52"/>
                  </a:cubicBezTo>
                  <a:cubicBezTo>
                    <a:pt x="24" y="52"/>
                    <a:pt x="24" y="52"/>
                    <a:pt x="24" y="52"/>
                  </a:cubicBezTo>
                  <a:cubicBezTo>
                    <a:pt x="27" y="51"/>
                    <a:pt x="29" y="48"/>
                    <a:pt x="28" y="46"/>
                  </a:cubicBezTo>
                  <a:cubicBezTo>
                    <a:pt x="20" y="19"/>
                    <a:pt x="20" y="19"/>
                    <a:pt x="20" y="19"/>
                  </a:cubicBezTo>
                  <a:cubicBezTo>
                    <a:pt x="22" y="20"/>
                    <a:pt x="22" y="20"/>
                    <a:pt x="22" y="20"/>
                  </a:cubicBezTo>
                  <a:cubicBezTo>
                    <a:pt x="24" y="22"/>
                    <a:pt x="27" y="21"/>
                    <a:pt x="29" y="19"/>
                  </a:cubicBezTo>
                  <a:cubicBezTo>
                    <a:pt x="31" y="17"/>
                    <a:pt x="30" y="14"/>
                    <a:pt x="28" y="12"/>
                  </a:cubicBezTo>
                  <a:cubicBezTo>
                    <a:pt x="15" y="2"/>
                    <a:pt x="15" y="2"/>
                    <a:pt x="15" y="2"/>
                  </a:cubicBezTo>
                  <a:cubicBezTo>
                    <a:pt x="13" y="1"/>
                    <a:pt x="12" y="0"/>
                    <a:pt x="10" y="1"/>
                  </a:cubicBezTo>
                  <a:cubicBezTo>
                    <a:pt x="9" y="1"/>
                    <a:pt x="8" y="2"/>
                    <a:pt x="7" y="4"/>
                  </a:cubicBezTo>
                  <a:cubicBezTo>
                    <a:pt x="1" y="20"/>
                    <a:pt x="1" y="20"/>
                    <a:pt x="1" y="20"/>
                  </a:cubicBezTo>
                  <a:cubicBezTo>
                    <a:pt x="0" y="23"/>
                    <a:pt x="1" y="25"/>
                    <a:pt x="4" y="26"/>
                  </a:cubicBezTo>
                  <a:cubicBezTo>
                    <a:pt x="4" y="27"/>
                    <a:pt x="5" y="27"/>
                    <a:pt x="6" y="27"/>
                  </a:cubicBezTo>
                  <a:cubicBezTo>
                    <a:pt x="8" y="27"/>
                    <a:pt x="9" y="25"/>
                    <a:pt x="10" y="23"/>
                  </a:cubicBezTo>
                  <a:cubicBezTo>
                    <a:pt x="11" y="21"/>
                    <a:pt x="11" y="21"/>
                    <a:pt x="11" y="21"/>
                  </a:cubicBezTo>
                  <a:lnTo>
                    <a:pt x="18"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92" name="Freeform 131">
              <a:extLst>
                <a:ext uri="{FF2B5EF4-FFF2-40B4-BE49-F238E27FC236}">
                  <a16:creationId xmlns:a16="http://schemas.microsoft.com/office/drawing/2014/main" id="{51D37502-17A5-3CE9-A7C9-45F89D2927E7}"/>
                </a:ext>
              </a:extLst>
            </p:cNvPr>
            <p:cNvSpPr>
              <a:spLocks/>
            </p:cNvSpPr>
            <p:nvPr/>
          </p:nvSpPr>
          <p:spPr bwMode="auto">
            <a:xfrm>
              <a:off x="9768728" y="3935658"/>
              <a:ext cx="103668" cy="43128"/>
            </a:xfrm>
            <a:custGeom>
              <a:avLst/>
              <a:gdLst>
                <a:gd name="T0" fmla="*/ 9922 w 56"/>
                <a:gd name="T1" fmla="*/ 26021 h 23"/>
                <a:gd name="T2" fmla="*/ 1984 w 56"/>
                <a:gd name="T3" fmla="*/ 38031 h 23"/>
                <a:gd name="T4" fmla="*/ 11906 w 56"/>
                <a:gd name="T5" fmla="*/ 46038 h 23"/>
                <a:gd name="T6" fmla="*/ 13891 w 56"/>
                <a:gd name="T7" fmla="*/ 44036 h 23"/>
                <a:gd name="T8" fmla="*/ 103188 w 56"/>
                <a:gd name="T9" fmla="*/ 20017 h 23"/>
                <a:gd name="T10" fmla="*/ 109141 w 56"/>
                <a:gd name="T11" fmla="*/ 8007 h 23"/>
                <a:gd name="T12" fmla="*/ 97234 w 56"/>
                <a:gd name="T13" fmla="*/ 2002 h 23"/>
                <a:gd name="T14" fmla="*/ 9922 w 56"/>
                <a:gd name="T15" fmla="*/ 26021 h 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23">
                  <a:moveTo>
                    <a:pt x="5" y="13"/>
                  </a:moveTo>
                  <a:cubicBezTo>
                    <a:pt x="2" y="14"/>
                    <a:pt x="0" y="16"/>
                    <a:pt x="1" y="19"/>
                  </a:cubicBezTo>
                  <a:cubicBezTo>
                    <a:pt x="2" y="21"/>
                    <a:pt x="4" y="23"/>
                    <a:pt x="6" y="23"/>
                  </a:cubicBezTo>
                  <a:cubicBezTo>
                    <a:pt x="6" y="23"/>
                    <a:pt x="7" y="23"/>
                    <a:pt x="7" y="22"/>
                  </a:cubicBezTo>
                  <a:cubicBezTo>
                    <a:pt x="52" y="10"/>
                    <a:pt x="52" y="10"/>
                    <a:pt x="52" y="10"/>
                  </a:cubicBezTo>
                  <a:cubicBezTo>
                    <a:pt x="55" y="9"/>
                    <a:pt x="56" y="7"/>
                    <a:pt x="55" y="4"/>
                  </a:cubicBezTo>
                  <a:cubicBezTo>
                    <a:pt x="55" y="1"/>
                    <a:pt x="52" y="0"/>
                    <a:pt x="49" y="1"/>
                  </a:cubicBezTo>
                  <a:lnTo>
                    <a:pt x="5"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93" name="Oval 132">
              <a:extLst>
                <a:ext uri="{FF2B5EF4-FFF2-40B4-BE49-F238E27FC236}">
                  <a16:creationId xmlns:a16="http://schemas.microsoft.com/office/drawing/2014/main" id="{F3FDF411-9534-CCD8-F0CD-0E203E60283C}"/>
                </a:ext>
              </a:extLst>
            </p:cNvPr>
            <p:cNvSpPr>
              <a:spLocks noChangeArrowheads="1"/>
            </p:cNvSpPr>
            <p:nvPr/>
          </p:nvSpPr>
          <p:spPr bwMode="auto">
            <a:xfrm>
              <a:off x="9691718" y="4063553"/>
              <a:ext cx="31101" cy="3123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300">
                  <a:solidFill>
                    <a:schemeClr val="tx1"/>
                  </a:solidFill>
                  <a:latin typeface="Calibri" panose="020F0502020204030204" pitchFamily="34" charset="0"/>
                </a:defRPr>
              </a:lvl1pPr>
              <a:lvl2pPr marL="742950" indent="-285750">
                <a:defRPr sz="2300">
                  <a:solidFill>
                    <a:schemeClr val="tx1"/>
                  </a:solidFill>
                  <a:latin typeface="Calibri" panose="020F0502020204030204" pitchFamily="34" charset="0"/>
                </a:defRPr>
              </a:lvl2pPr>
              <a:lvl3pPr marL="1143000" indent="-228600">
                <a:defRPr sz="2300">
                  <a:solidFill>
                    <a:schemeClr val="tx1"/>
                  </a:solidFill>
                  <a:latin typeface="Calibri" panose="020F0502020204030204" pitchFamily="34" charset="0"/>
                </a:defRPr>
              </a:lvl3pPr>
              <a:lvl4pPr marL="1600200" indent="-228600">
                <a:defRPr sz="2300">
                  <a:solidFill>
                    <a:schemeClr val="tx1"/>
                  </a:solidFill>
                  <a:latin typeface="Calibri" panose="020F0502020204030204" pitchFamily="34" charset="0"/>
                </a:defRPr>
              </a:lvl4pPr>
              <a:lvl5pPr marL="2057400" indent="-228600">
                <a:defRPr sz="2300">
                  <a:solidFill>
                    <a:schemeClr val="tx1"/>
                  </a:solidFill>
                  <a:latin typeface="Calibri" panose="020F0502020204030204" pitchFamily="34" charset="0"/>
                </a:defRPr>
              </a:lvl5pPr>
              <a:lvl6pPr marL="2514600" indent="-228600" defTabSz="1174750" fontAlgn="base">
                <a:spcBef>
                  <a:spcPct val="0"/>
                </a:spcBef>
                <a:spcAft>
                  <a:spcPct val="0"/>
                </a:spcAft>
                <a:defRPr sz="2300">
                  <a:solidFill>
                    <a:schemeClr val="tx1"/>
                  </a:solidFill>
                  <a:latin typeface="Calibri" panose="020F0502020204030204" pitchFamily="34" charset="0"/>
                </a:defRPr>
              </a:lvl6pPr>
              <a:lvl7pPr marL="2971800" indent="-228600" defTabSz="1174750" fontAlgn="base">
                <a:spcBef>
                  <a:spcPct val="0"/>
                </a:spcBef>
                <a:spcAft>
                  <a:spcPct val="0"/>
                </a:spcAft>
                <a:defRPr sz="2300">
                  <a:solidFill>
                    <a:schemeClr val="tx1"/>
                  </a:solidFill>
                  <a:latin typeface="Calibri" panose="020F0502020204030204" pitchFamily="34" charset="0"/>
                </a:defRPr>
              </a:lvl7pPr>
              <a:lvl8pPr marL="3429000" indent="-228600" defTabSz="1174750" fontAlgn="base">
                <a:spcBef>
                  <a:spcPct val="0"/>
                </a:spcBef>
                <a:spcAft>
                  <a:spcPct val="0"/>
                </a:spcAft>
                <a:defRPr sz="2300">
                  <a:solidFill>
                    <a:schemeClr val="tx1"/>
                  </a:solidFill>
                  <a:latin typeface="Calibri" panose="020F0502020204030204" pitchFamily="34" charset="0"/>
                </a:defRPr>
              </a:lvl8pPr>
              <a:lvl9pPr marL="3886200" indent="-228600" defTabSz="1174750" fontAlgn="base">
                <a:spcBef>
                  <a:spcPct val="0"/>
                </a:spcBef>
                <a:spcAft>
                  <a:spcPct val="0"/>
                </a:spcAft>
                <a:defRPr sz="2300">
                  <a:solidFill>
                    <a:schemeClr val="tx1"/>
                  </a:solidFill>
                  <a:latin typeface="Calibri" panose="020F0502020204030204" pitchFamily="34" charset="0"/>
                </a:defRPr>
              </a:lvl9p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alt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15" name="Group 14">
            <a:extLst>
              <a:ext uri="{FF2B5EF4-FFF2-40B4-BE49-F238E27FC236}">
                <a16:creationId xmlns:a16="http://schemas.microsoft.com/office/drawing/2014/main" id="{4CE7D91F-DD16-E0D0-0964-B26F96C2CF22}"/>
              </a:ext>
            </a:extLst>
          </p:cNvPr>
          <p:cNvGrpSpPr>
            <a:grpSpLocks noChangeAspect="1"/>
          </p:cNvGrpSpPr>
          <p:nvPr/>
        </p:nvGrpSpPr>
        <p:grpSpPr>
          <a:xfrm>
            <a:off x="7503689" y="1796618"/>
            <a:ext cx="297729" cy="324000"/>
            <a:chOff x="7880656" y="2723151"/>
            <a:chExt cx="445912" cy="445910"/>
          </a:xfrm>
        </p:grpSpPr>
        <p:sp>
          <p:nvSpPr>
            <p:cNvPr id="103" name="Freeform 149">
              <a:extLst>
                <a:ext uri="{FF2B5EF4-FFF2-40B4-BE49-F238E27FC236}">
                  <a16:creationId xmlns:a16="http://schemas.microsoft.com/office/drawing/2014/main" id="{7C8DD66E-8DD3-75C2-FF31-3A99F2617A76}"/>
                </a:ext>
              </a:extLst>
            </p:cNvPr>
            <p:cNvSpPr>
              <a:spLocks noEditPoints="1"/>
            </p:cNvSpPr>
            <p:nvPr/>
          </p:nvSpPr>
          <p:spPr bwMode="auto">
            <a:xfrm>
              <a:off x="7982399" y="2723151"/>
              <a:ext cx="344169" cy="344167"/>
            </a:xfrm>
            <a:custGeom>
              <a:avLst/>
              <a:gdLst>
                <a:gd name="T0" fmla="*/ 425309 w 180"/>
                <a:gd name="T1" fmla="*/ 244069 h 180"/>
                <a:gd name="T2" fmla="*/ 420476 w 180"/>
                <a:gd name="T3" fmla="*/ 239236 h 180"/>
                <a:gd name="T4" fmla="*/ 386644 w 180"/>
                <a:gd name="T5" fmla="*/ 231987 h 180"/>
                <a:gd name="T6" fmla="*/ 205405 w 180"/>
                <a:gd name="T7" fmla="*/ 50747 h 180"/>
                <a:gd name="T8" fmla="*/ 195739 w 180"/>
                <a:gd name="T9" fmla="*/ 16916 h 180"/>
                <a:gd name="T10" fmla="*/ 193322 w 180"/>
                <a:gd name="T11" fmla="*/ 12083 h 180"/>
                <a:gd name="T12" fmla="*/ 142575 w 180"/>
                <a:gd name="T13" fmla="*/ 12083 h 180"/>
                <a:gd name="T14" fmla="*/ 12083 w 180"/>
                <a:gd name="T15" fmla="*/ 142575 h 180"/>
                <a:gd name="T16" fmla="*/ 12083 w 180"/>
                <a:gd name="T17" fmla="*/ 193322 h 180"/>
                <a:gd name="T18" fmla="*/ 16916 w 180"/>
                <a:gd name="T19" fmla="*/ 195739 h 180"/>
                <a:gd name="T20" fmla="*/ 50747 w 180"/>
                <a:gd name="T21" fmla="*/ 205405 h 180"/>
                <a:gd name="T22" fmla="*/ 231987 w 180"/>
                <a:gd name="T23" fmla="*/ 386644 h 180"/>
                <a:gd name="T24" fmla="*/ 241653 w 180"/>
                <a:gd name="T25" fmla="*/ 420476 h 180"/>
                <a:gd name="T26" fmla="*/ 244069 w 180"/>
                <a:gd name="T27" fmla="*/ 422892 h 180"/>
                <a:gd name="T28" fmla="*/ 270651 w 180"/>
                <a:gd name="T29" fmla="*/ 434975 h 180"/>
                <a:gd name="T30" fmla="*/ 294816 w 180"/>
                <a:gd name="T31" fmla="*/ 422892 h 180"/>
                <a:gd name="T32" fmla="*/ 425309 w 180"/>
                <a:gd name="T33" fmla="*/ 294816 h 180"/>
                <a:gd name="T34" fmla="*/ 434975 w 180"/>
                <a:gd name="T35" fmla="*/ 268235 h 180"/>
                <a:gd name="T36" fmla="*/ 425309 w 180"/>
                <a:gd name="T37" fmla="*/ 244069 h 180"/>
                <a:gd name="T38" fmla="*/ 33831 w 180"/>
                <a:gd name="T39" fmla="*/ 178823 h 180"/>
                <a:gd name="T40" fmla="*/ 28998 w 180"/>
                <a:gd name="T41" fmla="*/ 176407 h 180"/>
                <a:gd name="T42" fmla="*/ 26582 w 180"/>
                <a:gd name="T43" fmla="*/ 166740 h 180"/>
                <a:gd name="T44" fmla="*/ 28998 w 180"/>
                <a:gd name="T45" fmla="*/ 159491 h 180"/>
                <a:gd name="T46" fmla="*/ 159491 w 180"/>
                <a:gd name="T47" fmla="*/ 28998 h 180"/>
                <a:gd name="T48" fmla="*/ 176407 w 180"/>
                <a:gd name="T49" fmla="*/ 28998 h 180"/>
                <a:gd name="T50" fmla="*/ 178823 w 180"/>
                <a:gd name="T51" fmla="*/ 33831 h 180"/>
                <a:gd name="T52" fmla="*/ 181240 w 180"/>
                <a:gd name="T53" fmla="*/ 45914 h 180"/>
                <a:gd name="T54" fmla="*/ 48331 w 180"/>
                <a:gd name="T55" fmla="*/ 181240 h 180"/>
                <a:gd name="T56" fmla="*/ 33831 w 180"/>
                <a:gd name="T57" fmla="*/ 178823 h 180"/>
                <a:gd name="T58" fmla="*/ 70079 w 180"/>
                <a:gd name="T59" fmla="*/ 190906 h 180"/>
                <a:gd name="T60" fmla="*/ 190906 w 180"/>
                <a:gd name="T61" fmla="*/ 70079 h 180"/>
                <a:gd name="T62" fmla="*/ 367312 w 180"/>
                <a:gd name="T63" fmla="*/ 246486 h 180"/>
                <a:gd name="T64" fmla="*/ 246486 w 180"/>
                <a:gd name="T65" fmla="*/ 364896 h 180"/>
                <a:gd name="T66" fmla="*/ 70079 w 180"/>
                <a:gd name="T67" fmla="*/ 190906 h 180"/>
                <a:gd name="T68" fmla="*/ 408393 w 180"/>
                <a:gd name="T69" fmla="*/ 277901 h 180"/>
                <a:gd name="T70" fmla="*/ 277901 w 180"/>
                <a:gd name="T71" fmla="*/ 405977 h 180"/>
                <a:gd name="T72" fmla="*/ 260985 w 180"/>
                <a:gd name="T73" fmla="*/ 405977 h 180"/>
                <a:gd name="T74" fmla="*/ 258568 w 180"/>
                <a:gd name="T75" fmla="*/ 403560 h 180"/>
                <a:gd name="T76" fmla="*/ 256152 w 180"/>
                <a:gd name="T77" fmla="*/ 389061 h 180"/>
                <a:gd name="T78" fmla="*/ 391478 w 180"/>
                <a:gd name="T79" fmla="*/ 256152 h 180"/>
                <a:gd name="T80" fmla="*/ 403560 w 180"/>
                <a:gd name="T81" fmla="*/ 256152 h 180"/>
                <a:gd name="T82" fmla="*/ 408393 w 180"/>
                <a:gd name="T83" fmla="*/ 260985 h 180"/>
                <a:gd name="T84" fmla="*/ 410810 w 180"/>
                <a:gd name="T85" fmla="*/ 268235 h 180"/>
                <a:gd name="T86" fmla="*/ 408393 w 180"/>
                <a:gd name="T87" fmla="*/ 27790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0" h="180">
                  <a:moveTo>
                    <a:pt x="176" y="101"/>
                  </a:moveTo>
                  <a:cubicBezTo>
                    <a:pt x="174" y="99"/>
                    <a:pt x="174" y="99"/>
                    <a:pt x="174" y="99"/>
                  </a:cubicBezTo>
                  <a:cubicBezTo>
                    <a:pt x="170" y="96"/>
                    <a:pt x="165" y="94"/>
                    <a:pt x="160" y="96"/>
                  </a:cubicBezTo>
                  <a:cubicBezTo>
                    <a:pt x="85" y="21"/>
                    <a:pt x="85" y="21"/>
                    <a:pt x="85" y="21"/>
                  </a:cubicBezTo>
                  <a:cubicBezTo>
                    <a:pt x="87" y="16"/>
                    <a:pt x="85" y="11"/>
                    <a:pt x="81" y="7"/>
                  </a:cubicBezTo>
                  <a:cubicBezTo>
                    <a:pt x="80" y="5"/>
                    <a:pt x="80" y="5"/>
                    <a:pt x="80" y="5"/>
                  </a:cubicBezTo>
                  <a:cubicBezTo>
                    <a:pt x="74" y="0"/>
                    <a:pt x="65" y="0"/>
                    <a:pt x="59" y="5"/>
                  </a:cubicBezTo>
                  <a:cubicBezTo>
                    <a:pt x="5" y="59"/>
                    <a:pt x="5" y="59"/>
                    <a:pt x="5" y="59"/>
                  </a:cubicBezTo>
                  <a:cubicBezTo>
                    <a:pt x="0" y="65"/>
                    <a:pt x="0" y="74"/>
                    <a:pt x="5" y="80"/>
                  </a:cubicBezTo>
                  <a:cubicBezTo>
                    <a:pt x="7" y="81"/>
                    <a:pt x="7" y="81"/>
                    <a:pt x="7" y="81"/>
                  </a:cubicBezTo>
                  <a:cubicBezTo>
                    <a:pt x="11" y="85"/>
                    <a:pt x="16" y="86"/>
                    <a:pt x="21" y="85"/>
                  </a:cubicBezTo>
                  <a:cubicBezTo>
                    <a:pt x="96" y="160"/>
                    <a:pt x="96" y="160"/>
                    <a:pt x="96" y="160"/>
                  </a:cubicBezTo>
                  <a:cubicBezTo>
                    <a:pt x="95" y="165"/>
                    <a:pt x="96" y="170"/>
                    <a:pt x="100" y="174"/>
                  </a:cubicBezTo>
                  <a:cubicBezTo>
                    <a:pt x="101" y="175"/>
                    <a:pt x="101" y="175"/>
                    <a:pt x="101" y="175"/>
                  </a:cubicBezTo>
                  <a:cubicBezTo>
                    <a:pt x="104" y="178"/>
                    <a:pt x="108" y="180"/>
                    <a:pt x="112" y="180"/>
                  </a:cubicBezTo>
                  <a:cubicBezTo>
                    <a:pt x="116" y="180"/>
                    <a:pt x="119" y="178"/>
                    <a:pt x="122" y="175"/>
                  </a:cubicBezTo>
                  <a:cubicBezTo>
                    <a:pt x="176" y="122"/>
                    <a:pt x="176" y="122"/>
                    <a:pt x="176" y="122"/>
                  </a:cubicBezTo>
                  <a:cubicBezTo>
                    <a:pt x="178" y="119"/>
                    <a:pt x="180" y="115"/>
                    <a:pt x="180" y="111"/>
                  </a:cubicBezTo>
                  <a:cubicBezTo>
                    <a:pt x="180" y="107"/>
                    <a:pt x="178" y="104"/>
                    <a:pt x="176" y="101"/>
                  </a:cubicBezTo>
                  <a:close/>
                  <a:moveTo>
                    <a:pt x="14" y="74"/>
                  </a:moveTo>
                  <a:cubicBezTo>
                    <a:pt x="12" y="73"/>
                    <a:pt x="12" y="73"/>
                    <a:pt x="12" y="73"/>
                  </a:cubicBezTo>
                  <a:cubicBezTo>
                    <a:pt x="12" y="72"/>
                    <a:pt x="11" y="71"/>
                    <a:pt x="11" y="69"/>
                  </a:cubicBezTo>
                  <a:cubicBezTo>
                    <a:pt x="11" y="68"/>
                    <a:pt x="12" y="67"/>
                    <a:pt x="12" y="66"/>
                  </a:cubicBezTo>
                  <a:cubicBezTo>
                    <a:pt x="66" y="12"/>
                    <a:pt x="66" y="12"/>
                    <a:pt x="66" y="12"/>
                  </a:cubicBezTo>
                  <a:cubicBezTo>
                    <a:pt x="68" y="10"/>
                    <a:pt x="71" y="10"/>
                    <a:pt x="73" y="12"/>
                  </a:cubicBezTo>
                  <a:cubicBezTo>
                    <a:pt x="74" y="14"/>
                    <a:pt x="74" y="14"/>
                    <a:pt x="74" y="14"/>
                  </a:cubicBezTo>
                  <a:cubicBezTo>
                    <a:pt x="76" y="15"/>
                    <a:pt x="76" y="18"/>
                    <a:pt x="75" y="19"/>
                  </a:cubicBezTo>
                  <a:cubicBezTo>
                    <a:pt x="20" y="75"/>
                    <a:pt x="20" y="75"/>
                    <a:pt x="20" y="75"/>
                  </a:cubicBezTo>
                  <a:cubicBezTo>
                    <a:pt x="18" y="76"/>
                    <a:pt x="15" y="76"/>
                    <a:pt x="14" y="74"/>
                  </a:cubicBezTo>
                  <a:close/>
                  <a:moveTo>
                    <a:pt x="29" y="79"/>
                  </a:moveTo>
                  <a:cubicBezTo>
                    <a:pt x="79" y="29"/>
                    <a:pt x="79" y="29"/>
                    <a:pt x="79" y="29"/>
                  </a:cubicBezTo>
                  <a:cubicBezTo>
                    <a:pt x="152" y="102"/>
                    <a:pt x="152" y="102"/>
                    <a:pt x="152" y="102"/>
                  </a:cubicBezTo>
                  <a:cubicBezTo>
                    <a:pt x="102" y="151"/>
                    <a:pt x="102" y="151"/>
                    <a:pt x="102" y="151"/>
                  </a:cubicBezTo>
                  <a:lnTo>
                    <a:pt x="29" y="79"/>
                  </a:lnTo>
                  <a:close/>
                  <a:moveTo>
                    <a:pt x="169" y="115"/>
                  </a:moveTo>
                  <a:cubicBezTo>
                    <a:pt x="115" y="168"/>
                    <a:pt x="115" y="168"/>
                    <a:pt x="115" y="168"/>
                  </a:cubicBezTo>
                  <a:cubicBezTo>
                    <a:pt x="113" y="170"/>
                    <a:pt x="110" y="170"/>
                    <a:pt x="108" y="168"/>
                  </a:cubicBezTo>
                  <a:cubicBezTo>
                    <a:pt x="107" y="167"/>
                    <a:pt x="107" y="167"/>
                    <a:pt x="107" y="167"/>
                  </a:cubicBezTo>
                  <a:cubicBezTo>
                    <a:pt x="105" y="165"/>
                    <a:pt x="105" y="163"/>
                    <a:pt x="106" y="161"/>
                  </a:cubicBezTo>
                  <a:cubicBezTo>
                    <a:pt x="162" y="106"/>
                    <a:pt x="162" y="106"/>
                    <a:pt x="162" y="106"/>
                  </a:cubicBezTo>
                  <a:cubicBezTo>
                    <a:pt x="163" y="105"/>
                    <a:pt x="166" y="105"/>
                    <a:pt x="167" y="106"/>
                  </a:cubicBezTo>
                  <a:cubicBezTo>
                    <a:pt x="169" y="108"/>
                    <a:pt x="169" y="108"/>
                    <a:pt x="169" y="108"/>
                  </a:cubicBezTo>
                  <a:cubicBezTo>
                    <a:pt x="170" y="109"/>
                    <a:pt x="170" y="110"/>
                    <a:pt x="170" y="111"/>
                  </a:cubicBezTo>
                  <a:cubicBezTo>
                    <a:pt x="170" y="113"/>
                    <a:pt x="170" y="114"/>
                    <a:pt x="169" y="1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104" name="Freeform 150">
              <a:extLst>
                <a:ext uri="{FF2B5EF4-FFF2-40B4-BE49-F238E27FC236}">
                  <a16:creationId xmlns:a16="http://schemas.microsoft.com/office/drawing/2014/main" id="{22D6ED15-B709-0E1D-11F7-F34D11E9742F}"/>
                </a:ext>
              </a:extLst>
            </p:cNvPr>
            <p:cNvSpPr>
              <a:spLocks/>
            </p:cNvSpPr>
            <p:nvPr/>
          </p:nvSpPr>
          <p:spPr bwMode="auto">
            <a:xfrm>
              <a:off x="7880656" y="2965576"/>
              <a:ext cx="204742" cy="203485"/>
            </a:xfrm>
            <a:custGeom>
              <a:avLst/>
              <a:gdLst>
                <a:gd name="T0" fmla="*/ 236997 w 107"/>
                <a:gd name="T1" fmla="*/ 2426 h 106"/>
                <a:gd name="T2" fmla="*/ 4837 w 107"/>
                <a:gd name="T3" fmla="*/ 237766 h 106"/>
                <a:gd name="T4" fmla="*/ 4837 w 107"/>
                <a:gd name="T5" fmla="*/ 254749 h 106"/>
                <a:gd name="T6" fmla="*/ 14510 w 107"/>
                <a:gd name="T7" fmla="*/ 257175 h 106"/>
                <a:gd name="T8" fmla="*/ 21765 w 107"/>
                <a:gd name="T9" fmla="*/ 254749 h 106"/>
                <a:gd name="T10" fmla="*/ 253925 w 107"/>
                <a:gd name="T11" fmla="*/ 19409 h 106"/>
                <a:gd name="T12" fmla="*/ 253925 w 107"/>
                <a:gd name="T13" fmla="*/ 2426 h 106"/>
                <a:gd name="T14" fmla="*/ 236997 w 107"/>
                <a:gd name="T15" fmla="*/ 2426 h 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06">
                  <a:moveTo>
                    <a:pt x="98" y="1"/>
                  </a:moveTo>
                  <a:cubicBezTo>
                    <a:pt x="2" y="98"/>
                    <a:pt x="2" y="98"/>
                    <a:pt x="2" y="98"/>
                  </a:cubicBezTo>
                  <a:cubicBezTo>
                    <a:pt x="0" y="100"/>
                    <a:pt x="0" y="103"/>
                    <a:pt x="2" y="105"/>
                  </a:cubicBezTo>
                  <a:cubicBezTo>
                    <a:pt x="3" y="106"/>
                    <a:pt x="4" y="106"/>
                    <a:pt x="6" y="106"/>
                  </a:cubicBezTo>
                  <a:cubicBezTo>
                    <a:pt x="7" y="106"/>
                    <a:pt x="8" y="106"/>
                    <a:pt x="9" y="105"/>
                  </a:cubicBezTo>
                  <a:cubicBezTo>
                    <a:pt x="105" y="8"/>
                    <a:pt x="105" y="8"/>
                    <a:pt x="105" y="8"/>
                  </a:cubicBezTo>
                  <a:cubicBezTo>
                    <a:pt x="107" y="6"/>
                    <a:pt x="107" y="3"/>
                    <a:pt x="105" y="1"/>
                  </a:cubicBezTo>
                  <a:cubicBezTo>
                    <a:pt x="104" y="0"/>
                    <a:pt x="100" y="0"/>
                    <a:pt x="9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671942"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mj-lt"/>
                <a:ea typeface="+mn-ea"/>
                <a:cs typeface="Arial" panose="020B0604020202020204" pitchFamily="34" charset="0"/>
              </a:endParaRPr>
            </a:p>
          </p:txBody>
        </p:sp>
      </p:grpSp>
      <p:sp>
        <p:nvSpPr>
          <p:cNvPr id="16" name="Rectangle 3">
            <a:extLst>
              <a:ext uri="{FF2B5EF4-FFF2-40B4-BE49-F238E27FC236}">
                <a16:creationId xmlns:a16="http://schemas.microsoft.com/office/drawing/2014/main" id="{13666B4B-CBCD-D05B-A80A-1E83B5A625D8}"/>
              </a:ext>
            </a:extLst>
          </p:cNvPr>
          <p:cNvSpPr txBox="1">
            <a:spLocks noChangeArrowheads="1"/>
          </p:cNvSpPr>
          <p:nvPr/>
        </p:nvSpPr>
        <p:spPr bwMode="auto">
          <a:xfrm>
            <a:off x="605631" y="2808890"/>
            <a:ext cx="10980738" cy="394811"/>
          </a:xfrm>
          <a:prstGeom prst="rect">
            <a:avLst/>
          </a:prstGeom>
          <a:noFill/>
          <a:ln>
            <a:noFill/>
          </a:ln>
        </p:spPr>
        <p:txBody>
          <a:bodyPr/>
          <a:lstStyle>
            <a:lvl1pPr>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t-IT" altLang="it-IT" sz="15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Gli Operatori Economici interagiscono con le PAD a partire dalla fase di pubblicazione, al fine di:  </a:t>
            </a:r>
          </a:p>
        </p:txBody>
      </p:sp>
      <p:cxnSp>
        <p:nvCxnSpPr>
          <p:cNvPr id="105" name="Straight Connector 104">
            <a:extLst>
              <a:ext uri="{FF2B5EF4-FFF2-40B4-BE49-F238E27FC236}">
                <a16:creationId xmlns:a16="http://schemas.microsoft.com/office/drawing/2014/main" id="{826D27B6-7C09-708D-2AA7-18F5C5DAA6E6}"/>
              </a:ext>
            </a:extLst>
          </p:cNvPr>
          <p:cNvCxnSpPr>
            <a:cxnSpLocks/>
            <a:stCxn id="108" idx="2"/>
          </p:cNvCxnSpPr>
          <p:nvPr/>
        </p:nvCxnSpPr>
        <p:spPr>
          <a:xfrm>
            <a:off x="1365273" y="3477163"/>
            <a:ext cx="9824727" cy="0"/>
          </a:xfrm>
          <a:prstGeom prst="line">
            <a:avLst/>
          </a:prstGeom>
          <a:ln>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8" name="Oval 107">
            <a:extLst>
              <a:ext uri="{FF2B5EF4-FFF2-40B4-BE49-F238E27FC236}">
                <a16:creationId xmlns:a16="http://schemas.microsoft.com/office/drawing/2014/main" id="{1476F8A9-A588-6C81-CC71-57A57E5937C9}"/>
              </a:ext>
            </a:extLst>
          </p:cNvPr>
          <p:cNvSpPr/>
          <p:nvPr/>
        </p:nvSpPr>
        <p:spPr>
          <a:xfrm flipH="1" flipV="1">
            <a:off x="1221273"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11" name="Rectangle: Rounded Corners 110">
            <a:extLst>
              <a:ext uri="{FF2B5EF4-FFF2-40B4-BE49-F238E27FC236}">
                <a16:creationId xmlns:a16="http://schemas.microsoft.com/office/drawing/2014/main" id="{37E0AF36-D92D-9C9B-6883-410B40C73016}"/>
              </a:ext>
            </a:extLst>
          </p:cNvPr>
          <p:cNvSpPr/>
          <p:nvPr/>
        </p:nvSpPr>
        <p:spPr bwMode="auto">
          <a:xfrm>
            <a:off x="609273" y="3627341"/>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Accedere al fascicolo di gara</a:t>
            </a:r>
          </a:p>
        </p:txBody>
      </p:sp>
      <p:sp>
        <p:nvSpPr>
          <p:cNvPr id="112" name="Rectangle: Rounded Corners 111">
            <a:extLst>
              <a:ext uri="{FF2B5EF4-FFF2-40B4-BE49-F238E27FC236}">
                <a16:creationId xmlns:a16="http://schemas.microsoft.com/office/drawing/2014/main" id="{6F8790C2-9740-1D33-A2F3-8058DCF36E4D}"/>
              </a:ext>
            </a:extLst>
          </p:cNvPr>
          <p:cNvSpPr/>
          <p:nvPr/>
        </p:nvSpPr>
        <p:spPr bwMode="auto">
          <a:xfrm>
            <a:off x="2205872" y="3636305"/>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Formulare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quesiti</a:t>
            </a:r>
          </a:p>
        </p:txBody>
      </p:sp>
      <p:sp>
        <p:nvSpPr>
          <p:cNvPr id="113" name="Oval 112">
            <a:extLst>
              <a:ext uri="{FF2B5EF4-FFF2-40B4-BE49-F238E27FC236}">
                <a16:creationId xmlns:a16="http://schemas.microsoft.com/office/drawing/2014/main" id="{2ACFA7B2-CA53-79DC-F2EF-44FE1A5622AB}"/>
              </a:ext>
            </a:extLst>
          </p:cNvPr>
          <p:cNvSpPr/>
          <p:nvPr/>
        </p:nvSpPr>
        <p:spPr>
          <a:xfrm flipH="1" flipV="1">
            <a:off x="2817872"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14" name="Rectangle: Rounded Corners 113">
            <a:extLst>
              <a:ext uri="{FF2B5EF4-FFF2-40B4-BE49-F238E27FC236}">
                <a16:creationId xmlns:a16="http://schemas.microsoft.com/office/drawing/2014/main" id="{2E0593C0-04A0-4F6E-11C2-3CCEF99DC787}"/>
              </a:ext>
            </a:extLst>
          </p:cNvPr>
          <p:cNvSpPr/>
          <p:nvPr/>
        </p:nvSpPr>
        <p:spPr bwMode="auto">
          <a:xfrm>
            <a:off x="3802471" y="3606022"/>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Compilare il DGUE</a:t>
            </a:r>
          </a:p>
        </p:txBody>
      </p:sp>
      <p:sp>
        <p:nvSpPr>
          <p:cNvPr id="115" name="Oval 114">
            <a:extLst>
              <a:ext uri="{FF2B5EF4-FFF2-40B4-BE49-F238E27FC236}">
                <a16:creationId xmlns:a16="http://schemas.microsoft.com/office/drawing/2014/main" id="{5F6DA9CA-0FA4-CC44-B339-36F44C9AC32A}"/>
              </a:ext>
            </a:extLst>
          </p:cNvPr>
          <p:cNvSpPr/>
          <p:nvPr/>
        </p:nvSpPr>
        <p:spPr>
          <a:xfrm flipH="1" flipV="1">
            <a:off x="6011070"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16" name="Rectangle: Rounded Corners 115">
            <a:extLst>
              <a:ext uri="{FF2B5EF4-FFF2-40B4-BE49-F238E27FC236}">
                <a16:creationId xmlns:a16="http://schemas.microsoft.com/office/drawing/2014/main" id="{372929C6-1108-7790-539C-8BE5009F5700}"/>
              </a:ext>
            </a:extLst>
          </p:cNvPr>
          <p:cNvSpPr/>
          <p:nvPr/>
        </p:nvSpPr>
        <p:spPr bwMode="auto">
          <a:xfrm>
            <a:off x="6995669" y="3615322"/>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Partecipare alle sedute di apertura delle buste</a:t>
            </a:r>
          </a:p>
        </p:txBody>
      </p:sp>
      <p:sp>
        <p:nvSpPr>
          <p:cNvPr id="117" name="Oval 116">
            <a:extLst>
              <a:ext uri="{FF2B5EF4-FFF2-40B4-BE49-F238E27FC236}">
                <a16:creationId xmlns:a16="http://schemas.microsoft.com/office/drawing/2014/main" id="{9A51F82B-8F53-87B4-B361-668CFC699109}"/>
              </a:ext>
            </a:extLst>
          </p:cNvPr>
          <p:cNvSpPr/>
          <p:nvPr/>
        </p:nvSpPr>
        <p:spPr>
          <a:xfrm flipH="1" flipV="1">
            <a:off x="4414471"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18" name="Rectangle: Rounded Corners 117">
            <a:extLst>
              <a:ext uri="{FF2B5EF4-FFF2-40B4-BE49-F238E27FC236}">
                <a16:creationId xmlns:a16="http://schemas.microsoft.com/office/drawing/2014/main" id="{8670BA64-89E9-5FCB-410C-0C06D4DBC1D4}"/>
              </a:ext>
            </a:extLst>
          </p:cNvPr>
          <p:cNvSpPr/>
          <p:nvPr/>
        </p:nvSpPr>
        <p:spPr bwMode="auto">
          <a:xfrm>
            <a:off x="5399070" y="3606022"/>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Sottomettere l’offerta</a:t>
            </a:r>
          </a:p>
        </p:txBody>
      </p:sp>
      <p:sp>
        <p:nvSpPr>
          <p:cNvPr id="119" name="Oval 118">
            <a:extLst>
              <a:ext uri="{FF2B5EF4-FFF2-40B4-BE49-F238E27FC236}">
                <a16:creationId xmlns:a16="http://schemas.microsoft.com/office/drawing/2014/main" id="{89308F64-872F-0E06-1960-A910C8C9959D}"/>
              </a:ext>
            </a:extLst>
          </p:cNvPr>
          <p:cNvSpPr/>
          <p:nvPr/>
        </p:nvSpPr>
        <p:spPr>
          <a:xfrm flipH="1" flipV="1">
            <a:off x="7607669"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20" name="Rectangle: Rounded Corners 119">
            <a:extLst>
              <a:ext uri="{FF2B5EF4-FFF2-40B4-BE49-F238E27FC236}">
                <a16:creationId xmlns:a16="http://schemas.microsoft.com/office/drawing/2014/main" id="{A7A40699-0677-DEDC-CE60-F6D35564BEE5}"/>
              </a:ext>
            </a:extLst>
          </p:cNvPr>
          <p:cNvSpPr/>
          <p:nvPr/>
        </p:nvSpPr>
        <p:spPr bwMode="auto">
          <a:xfrm>
            <a:off x="10188866" y="3623584"/>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Ricevere Ordinativi di fornitura</a:t>
            </a:r>
          </a:p>
        </p:txBody>
      </p:sp>
      <p:sp>
        <p:nvSpPr>
          <p:cNvPr id="121" name="Oval 120">
            <a:extLst>
              <a:ext uri="{FF2B5EF4-FFF2-40B4-BE49-F238E27FC236}">
                <a16:creationId xmlns:a16="http://schemas.microsoft.com/office/drawing/2014/main" id="{C65A1DF2-E5C8-2BC0-F866-7BD8AD242D46}"/>
              </a:ext>
            </a:extLst>
          </p:cNvPr>
          <p:cNvSpPr/>
          <p:nvPr/>
        </p:nvSpPr>
        <p:spPr>
          <a:xfrm flipH="1" flipV="1">
            <a:off x="10800866"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24" name="Rectangle: Rounded Corners 123">
            <a:extLst>
              <a:ext uri="{FF2B5EF4-FFF2-40B4-BE49-F238E27FC236}">
                <a16:creationId xmlns:a16="http://schemas.microsoft.com/office/drawing/2014/main" id="{AD69E8AE-C42C-F180-31FC-A51890F04DFD}"/>
              </a:ext>
            </a:extLst>
          </p:cNvPr>
          <p:cNvSpPr/>
          <p:nvPr/>
        </p:nvSpPr>
        <p:spPr bwMode="auto">
          <a:xfrm>
            <a:off x="8592268" y="3615322"/>
            <a:ext cx="1368000" cy="612001"/>
          </a:xfrm>
          <a:prstGeom prst="roundRect">
            <a:avLst>
              <a:gd name="adj" fmla="val 0"/>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Stipulare il contratto</a:t>
            </a:r>
          </a:p>
        </p:txBody>
      </p:sp>
      <p:sp>
        <p:nvSpPr>
          <p:cNvPr id="125" name="Oval 124">
            <a:extLst>
              <a:ext uri="{FF2B5EF4-FFF2-40B4-BE49-F238E27FC236}">
                <a16:creationId xmlns:a16="http://schemas.microsoft.com/office/drawing/2014/main" id="{BA0F403E-3B5D-5DEE-DEB6-3AD145CE7877}"/>
              </a:ext>
            </a:extLst>
          </p:cNvPr>
          <p:cNvSpPr/>
          <p:nvPr/>
        </p:nvSpPr>
        <p:spPr>
          <a:xfrm flipH="1" flipV="1">
            <a:off x="9204268" y="3405163"/>
            <a:ext cx="144000" cy="144000"/>
          </a:xfrm>
          <a:prstGeom prst="ellipse">
            <a:avLst/>
          </a:prstGeom>
          <a:solidFill>
            <a:srgbClr val="00B0F0"/>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mj-lt"/>
              <a:ea typeface="+mn-ea"/>
              <a:cs typeface="+mn-cs"/>
            </a:endParaRPr>
          </a:p>
        </p:txBody>
      </p:sp>
      <p:sp>
        <p:nvSpPr>
          <p:cNvPr id="127" name="Rectangle 3">
            <a:extLst>
              <a:ext uri="{FF2B5EF4-FFF2-40B4-BE49-F238E27FC236}">
                <a16:creationId xmlns:a16="http://schemas.microsoft.com/office/drawing/2014/main" id="{5537E3CB-06A3-73D2-72A1-1920BBBF23FA}"/>
              </a:ext>
            </a:extLst>
          </p:cNvPr>
          <p:cNvSpPr txBox="1">
            <a:spLocks noChangeArrowheads="1"/>
          </p:cNvSpPr>
          <p:nvPr/>
        </p:nvSpPr>
        <p:spPr bwMode="auto">
          <a:xfrm>
            <a:off x="587375" y="4725214"/>
            <a:ext cx="10980738" cy="1423022"/>
          </a:xfrm>
          <a:prstGeom prst="rect">
            <a:avLst/>
          </a:prstGeom>
          <a:noFill/>
          <a:ln>
            <a:noFill/>
          </a:ln>
        </p:spPr>
        <p:txBody>
          <a:bodyPr/>
          <a:lstStyle>
            <a:lvl1pPr>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9pPr>
          </a:lstStyle>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Con particolare riferimento all’</a:t>
            </a:r>
            <a:r>
              <a:rPr kumimoji="0" lang="it-IT" altLang="it-IT" sz="1600" b="1"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accesso ai documenti di gara</a:t>
            </a: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la normativa prevede la pubblicazione degli stessi su:</a:t>
            </a:r>
          </a:p>
          <a:p>
            <a:pPr marL="285750" marR="0" lvl="0" indent="-285750" algn="just" defTabSz="914400" rtl="0" eaLnBrk="1" fontAlgn="auto" latinLnBrk="0" hangingPunct="1">
              <a:lnSpc>
                <a:spcPct val="100000"/>
              </a:lnSpc>
              <a:spcBef>
                <a:spcPts val="0"/>
              </a:spcBef>
              <a:spcAft>
                <a:spcPts val="300"/>
              </a:spcAft>
              <a:buClrTx/>
              <a:buSzTx/>
              <a:buFontTx/>
              <a:buChar char="•"/>
              <a:tabLst/>
              <a:defRPr/>
            </a:pPr>
            <a:r>
              <a:rPr kumimoji="0" lang="it-IT" altLang="it-IT" sz="1600" b="1"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TED</a:t>
            </a: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i</a:t>
            </a:r>
            <a:r>
              <a:rPr kumimoji="0" 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bandi e gli avvisi pubblicati su TED sono visualizzabili a seguito di ricerca su </a:t>
            </a:r>
            <a:r>
              <a:rPr kumimoji="0" lang="it-IT" sz="1600" b="0" i="0" u="none"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ted.europa.eu/en/index</a:t>
            </a:r>
            <a:r>
              <a:rPr kumimoji="0" lang="it-IT" sz="1600" b="0" i="0" u="none"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rPr>
              <a:t> </a:t>
            </a:r>
            <a:endParaRPr kumimoji="0" lang="it-IT" altLang="it-IT" sz="1600" b="0" i="0" u="none"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300"/>
              </a:spcAft>
              <a:buClrTx/>
              <a:buSzTx/>
              <a:buFontTx/>
              <a:buChar char="•"/>
              <a:tabLst/>
              <a:defRPr/>
            </a:pPr>
            <a:r>
              <a:rPr kumimoji="0" lang="it-IT" altLang="it-IT" sz="1600" b="1"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PVL</a:t>
            </a: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i</a:t>
            </a:r>
            <a:r>
              <a:rPr kumimoji="0" 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bandi e gli avvisi pubblicati su TED sono visualizzabili a seguito di ricerca su </a:t>
            </a:r>
            <a:r>
              <a:rPr kumimoji="0" lang="it-IT" sz="1600" b="0" i="0" u="sng"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hlinkClick r:id="rId6">
                  <a:extLst>
                    <a:ext uri="{A12FA001-AC4F-418D-AE19-62706E023703}">
                      <ahyp:hlinkClr xmlns:ahyp="http://schemas.microsoft.com/office/drawing/2018/hyperlinkcolor" val="tx"/>
                    </a:ext>
                  </a:extLst>
                </a:hlinkClick>
              </a:rPr>
              <a:t>pubblicitalegale.anticorruzione.it</a:t>
            </a:r>
            <a:endParaRPr kumimoji="0" lang="it-IT" altLang="it-IT" sz="1600" b="0" i="0" u="sng"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300"/>
              </a:spcAft>
              <a:buClrTx/>
              <a:buSzTx/>
              <a:buFontTx/>
              <a:buChar char="•"/>
              <a:tabLst/>
              <a:defRPr/>
            </a:pPr>
            <a:r>
              <a:rPr kumimoji="0" lang="it-IT" sz="1600" b="1"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BDNCP</a:t>
            </a:r>
            <a:r>
              <a:rPr kumimoji="0" 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che rende disponibili le informazioni raccolte tramite il Portale dei dati aperti di ANAC, sezione</a:t>
            </a:r>
            <a:r>
              <a:rPr kumimoji="0" lang="it-IT" sz="1600" b="0" i="0" u="none"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rPr>
              <a:t> </a:t>
            </a:r>
            <a:r>
              <a:rPr kumimoji="0" lang="it-IT" sz="1600" b="0" i="0" u="none" strike="noStrike" kern="1200" cap="none" spc="0" normalizeH="0" baseline="0" noProof="0">
                <a:ln>
                  <a:noFill/>
                </a:ln>
                <a:solidFill>
                  <a:srgbClr val="0066CC"/>
                </a:solidFill>
                <a:effectLst/>
                <a:uLnTx/>
                <a:uFillTx/>
                <a:latin typeface="+mj-lt"/>
                <a:ea typeface="ヒラギノ角ゴ Pro W3" panose="020B03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Analytics</a:t>
            </a:r>
            <a:r>
              <a:rPr kumimoji="0" lang="it-IT" altLang="it-IT" sz="1600" b="0" i="0" u="none" strike="noStrike" kern="1200" cap="none" spc="0" normalizeH="0" baseline="0" noProof="0">
                <a:ln>
                  <a:noFill/>
                </a:ln>
                <a:solidFill>
                  <a:srgbClr val="3C3C3B"/>
                </a:solidFill>
                <a:effectLst/>
                <a:uLnTx/>
                <a:uFillTx/>
                <a:latin typeface="+mj-lt"/>
                <a:ea typeface="ヒラギノ角ゴ Pro W3" panose="020B0300000000000000" pitchFamily="34" charset="-128"/>
                <a:cs typeface="Arial" panose="020B0604020202020204" pitchFamily="34" charset="0"/>
              </a:rPr>
              <a:t>. </a:t>
            </a:r>
          </a:p>
        </p:txBody>
      </p:sp>
      <p:pic>
        <p:nvPicPr>
          <p:cNvPr id="21" name="Picture 2" descr="Museum">
            <a:extLst>
              <a:ext uri="{FF2B5EF4-FFF2-40B4-BE49-F238E27FC236}">
                <a16:creationId xmlns:a16="http://schemas.microsoft.com/office/drawing/2014/main" id="{F33F782D-6E20-C1CC-85F2-EB924A590C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3614" y="2237529"/>
            <a:ext cx="320123" cy="3201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Museum">
            <a:extLst>
              <a:ext uri="{FF2B5EF4-FFF2-40B4-BE49-F238E27FC236}">
                <a16:creationId xmlns:a16="http://schemas.microsoft.com/office/drawing/2014/main" id="{E23DDE8F-21CD-E877-F612-180DF0F140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1956" y="2238348"/>
            <a:ext cx="320123" cy="320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9">
            <a:extLst>
              <a:ext uri="{FF2B5EF4-FFF2-40B4-BE49-F238E27FC236}">
                <a16:creationId xmlns:a16="http://schemas.microsoft.com/office/drawing/2014/main" id="{EC68E7C6-A600-E97B-AA4D-C485B279078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616488" y="2230449"/>
            <a:ext cx="320123" cy="320575"/>
          </a:xfrm>
          <a:prstGeom prst="rect">
            <a:avLst/>
          </a:prstGeom>
        </p:spPr>
      </p:pic>
      <p:pic>
        <p:nvPicPr>
          <p:cNvPr id="23" name="Picture 2" descr="Museum">
            <a:extLst>
              <a:ext uri="{FF2B5EF4-FFF2-40B4-BE49-F238E27FC236}">
                <a16:creationId xmlns:a16="http://schemas.microsoft.com/office/drawing/2014/main" id="{27E69556-4042-A38D-9B75-00AC66EA7D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6332" y="2238348"/>
            <a:ext cx="320123" cy="320123"/>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59">
            <a:extLst>
              <a:ext uri="{FF2B5EF4-FFF2-40B4-BE49-F238E27FC236}">
                <a16:creationId xmlns:a16="http://schemas.microsoft.com/office/drawing/2014/main" id="{9D653720-DBAE-4894-D42D-A1A2DDD8994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826102" y="2238348"/>
            <a:ext cx="320123" cy="320575"/>
          </a:xfrm>
          <a:prstGeom prst="rect">
            <a:avLst/>
          </a:prstGeom>
        </p:spPr>
      </p:pic>
      <p:pic>
        <p:nvPicPr>
          <p:cNvPr id="155" name="Picture 2" descr="Museum">
            <a:extLst>
              <a:ext uri="{FF2B5EF4-FFF2-40B4-BE49-F238E27FC236}">
                <a16:creationId xmlns:a16="http://schemas.microsoft.com/office/drawing/2014/main" id="{A755A26E-A8C5-41F3-B2CB-7CAB01C0CF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8405" y="2238348"/>
            <a:ext cx="320123" cy="320123"/>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59">
            <a:extLst>
              <a:ext uri="{FF2B5EF4-FFF2-40B4-BE49-F238E27FC236}">
                <a16:creationId xmlns:a16="http://schemas.microsoft.com/office/drawing/2014/main" id="{6F2EFD18-8047-723B-3A83-95F31A17297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062850" y="2238348"/>
            <a:ext cx="320123" cy="320575"/>
          </a:xfrm>
          <a:prstGeom prst="rect">
            <a:avLst/>
          </a:prstGeom>
        </p:spPr>
      </p:pic>
      <p:pic>
        <p:nvPicPr>
          <p:cNvPr id="158" name="Picture 2" descr="Museum">
            <a:extLst>
              <a:ext uri="{FF2B5EF4-FFF2-40B4-BE49-F238E27FC236}">
                <a16:creationId xmlns:a16="http://schemas.microsoft.com/office/drawing/2014/main" id="{F75E86CF-58F1-FF2A-CCBB-2286E508DC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89726" y="2238348"/>
            <a:ext cx="320123" cy="32012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9D86B47-48FD-C55A-14B1-53AB6F3C816E}"/>
              </a:ext>
            </a:extLst>
          </p:cNvPr>
          <p:cNvSpPr>
            <a:spLocks noGrp="1"/>
          </p:cNvSpPr>
          <p:nvPr>
            <p:ph type="sldNum" sz="quarter" idx="10"/>
          </p:nvPr>
        </p:nvSpPr>
        <p:spPr/>
        <p:txBody>
          <a:bodyPr/>
          <a:lstStyle/>
          <a:p>
            <a:pPr>
              <a:defRPr/>
            </a:pPr>
            <a:fld id="{7180326F-E721-41DD-ABF0-E30673304D32}" type="slidenum">
              <a:rPr lang="it-IT" altLang="it-IT" smtClean="0"/>
              <a:pPr>
                <a:defRPr/>
              </a:pPr>
              <a:t>36</a:t>
            </a:fld>
            <a:endParaRPr lang="it-IT" altLang="it-IT"/>
          </a:p>
        </p:txBody>
      </p:sp>
    </p:spTree>
    <p:extLst>
      <p:ext uri="{BB962C8B-B14F-4D97-AF65-F5344CB8AC3E}">
        <p14:creationId xmlns:p14="http://schemas.microsoft.com/office/powerpoint/2010/main" val="2231051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02FA-8B32-B263-D5C4-BC8BD465CF1B}"/>
              </a:ext>
            </a:extLst>
          </p:cNvPr>
          <p:cNvSpPr>
            <a:spLocks noGrp="1"/>
          </p:cNvSpPr>
          <p:nvPr>
            <p:ph type="ctrTitle"/>
          </p:nvPr>
        </p:nvSpPr>
        <p:spPr/>
        <p:txBody>
          <a:bodyPr>
            <a:normAutofit/>
          </a:bodyPr>
          <a:lstStyle/>
          <a:p>
            <a:r>
              <a:rPr lang="it-IT" dirty="0"/>
              <a:t>Digitalizzazione: Esempio pubblicazione bando a livello europeo (TED)</a:t>
            </a:r>
          </a:p>
        </p:txBody>
      </p:sp>
      <p:pic>
        <p:nvPicPr>
          <p:cNvPr id="10" name="Picture 9">
            <a:extLst>
              <a:ext uri="{FF2B5EF4-FFF2-40B4-BE49-F238E27FC236}">
                <a16:creationId xmlns:a16="http://schemas.microsoft.com/office/drawing/2014/main" id="{B44A4D0D-3D2B-FA5F-E644-4687F269F013}"/>
              </a:ext>
            </a:extLst>
          </p:cNvPr>
          <p:cNvPicPr>
            <a:picLocks noChangeAspect="1"/>
          </p:cNvPicPr>
          <p:nvPr/>
        </p:nvPicPr>
        <p:blipFill>
          <a:blip r:embed="rId3"/>
          <a:stretch>
            <a:fillRect/>
          </a:stretch>
        </p:blipFill>
        <p:spPr>
          <a:xfrm>
            <a:off x="591988" y="1093994"/>
            <a:ext cx="5761698" cy="3442150"/>
          </a:xfrm>
          <a:prstGeom prst="rect">
            <a:avLst/>
          </a:prstGeom>
          <a:ln>
            <a:solidFill>
              <a:schemeClr val="bg2">
                <a:lumMod val="50000"/>
              </a:schemeClr>
            </a:solidFill>
          </a:ln>
        </p:spPr>
      </p:pic>
      <p:sp>
        <p:nvSpPr>
          <p:cNvPr id="6" name="Freeform 6">
            <a:extLst>
              <a:ext uri="{FF2B5EF4-FFF2-40B4-BE49-F238E27FC236}">
                <a16:creationId xmlns:a16="http://schemas.microsoft.com/office/drawing/2014/main" id="{6D1EC2CF-F893-F581-08E3-3BF6A0A13633}"/>
              </a:ext>
            </a:extLst>
          </p:cNvPr>
          <p:cNvSpPr/>
          <p:nvPr/>
        </p:nvSpPr>
        <p:spPr>
          <a:xfrm rot="12856374">
            <a:off x="4027455" y="4415326"/>
            <a:ext cx="1215495" cy="452470"/>
          </a:xfrm>
          <a:custGeom>
            <a:avLst/>
            <a:gdLst>
              <a:gd name="connsiteX0" fmla="*/ 5227 w 327223"/>
              <a:gd name="connsiteY0" fmla="*/ 113436 h 134596"/>
              <a:gd name="connsiteX1" fmla="*/ 77973 w 327223"/>
              <a:gd name="connsiteY1" fmla="*/ 134596 h 134596"/>
              <a:gd name="connsiteX2" fmla="*/ 66960 w 327223"/>
              <a:gd name="connsiteY2" fmla="*/ 114596 h 134596"/>
              <a:gd name="connsiteX3" fmla="*/ 69568 w 327223"/>
              <a:gd name="connsiteY3" fmla="*/ 105321 h 134596"/>
              <a:gd name="connsiteX4" fmla="*/ 141445 w 327223"/>
              <a:gd name="connsiteY4" fmla="*/ 65610 h 134596"/>
              <a:gd name="connsiteX5" fmla="*/ 317659 w 327223"/>
              <a:gd name="connsiteY5" fmla="*/ 78074 h 134596"/>
              <a:gd name="connsiteX6" fmla="*/ 327224 w 327223"/>
              <a:gd name="connsiteY6" fmla="*/ 85321 h 134596"/>
              <a:gd name="connsiteX7" fmla="*/ 327224 w 327223"/>
              <a:gd name="connsiteY7" fmla="*/ 85321 h 134596"/>
              <a:gd name="connsiteX8" fmla="*/ 103478 w 327223"/>
              <a:gd name="connsiteY8" fmla="*/ 20393 h 134596"/>
              <a:gd name="connsiteX9" fmla="*/ 41745 w 327223"/>
              <a:gd name="connsiteY9" fmla="*/ 54306 h 134596"/>
              <a:gd name="connsiteX10" fmla="*/ 32471 w 327223"/>
              <a:gd name="connsiteY10" fmla="*/ 51697 h 134596"/>
              <a:gd name="connsiteX11" fmla="*/ 21457 w 327223"/>
              <a:gd name="connsiteY11" fmla="*/ 31697 h 134596"/>
              <a:gd name="connsiteX12" fmla="*/ 300 w 327223"/>
              <a:gd name="connsiteY12" fmla="*/ 104451 h 134596"/>
              <a:gd name="connsiteX13" fmla="*/ 5227 w 327223"/>
              <a:gd name="connsiteY13" fmla="*/ 113147 h 13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223" h="134596">
                <a:moveTo>
                  <a:pt x="5227" y="113436"/>
                </a:moveTo>
                <a:lnTo>
                  <a:pt x="77973" y="134596"/>
                </a:lnTo>
                <a:lnTo>
                  <a:pt x="66960" y="114596"/>
                </a:lnTo>
                <a:cubicBezTo>
                  <a:pt x="65221" y="111408"/>
                  <a:pt x="66380" y="107350"/>
                  <a:pt x="69568" y="105321"/>
                </a:cubicBezTo>
                <a:lnTo>
                  <a:pt x="141445" y="65610"/>
                </a:lnTo>
                <a:cubicBezTo>
                  <a:pt x="197382" y="34885"/>
                  <a:pt x="266360" y="39523"/>
                  <a:pt x="317659" y="78074"/>
                </a:cubicBezTo>
                <a:lnTo>
                  <a:pt x="327224" y="85321"/>
                </a:lnTo>
                <a:lnTo>
                  <a:pt x="327224" y="85321"/>
                </a:lnTo>
                <a:cubicBezTo>
                  <a:pt x="283460" y="5610"/>
                  <a:pt x="183180" y="-23376"/>
                  <a:pt x="103478" y="20393"/>
                </a:cubicBezTo>
                <a:lnTo>
                  <a:pt x="41745" y="54306"/>
                </a:lnTo>
                <a:cubicBezTo>
                  <a:pt x="38557" y="56045"/>
                  <a:pt x="34499" y="54886"/>
                  <a:pt x="32471" y="51697"/>
                </a:cubicBezTo>
                <a:lnTo>
                  <a:pt x="21457" y="31697"/>
                </a:lnTo>
                <a:lnTo>
                  <a:pt x="300" y="104451"/>
                </a:lnTo>
                <a:cubicBezTo>
                  <a:pt x="-859" y="108219"/>
                  <a:pt x="1459" y="111987"/>
                  <a:pt x="5227" y="113147"/>
                </a:cubicBezTo>
                <a:close/>
              </a:path>
            </a:pathLst>
          </a:custGeom>
          <a:solidFill>
            <a:schemeClr val="accent1">
              <a:lumMod val="20000"/>
              <a:lumOff val="80000"/>
            </a:schemeClr>
          </a:solidFill>
          <a:ln w="19050">
            <a:solidFill>
              <a:schemeClr val="accent1"/>
            </a:solidFil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3B"/>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50A0D093-F690-77E0-EAA6-0B631B8B52A8}"/>
              </a:ext>
            </a:extLst>
          </p:cNvPr>
          <p:cNvPicPr>
            <a:picLocks noChangeAspect="1"/>
          </p:cNvPicPr>
          <p:nvPr/>
        </p:nvPicPr>
        <p:blipFill>
          <a:blip r:embed="rId4"/>
          <a:stretch>
            <a:fillRect/>
          </a:stretch>
        </p:blipFill>
        <p:spPr>
          <a:xfrm>
            <a:off x="5366839" y="3445707"/>
            <a:ext cx="6194073" cy="3194581"/>
          </a:xfrm>
          <a:prstGeom prst="rect">
            <a:avLst/>
          </a:prstGeom>
          <a:ln>
            <a:solidFill>
              <a:schemeClr val="bg2">
                <a:lumMod val="50000"/>
              </a:schemeClr>
            </a:solidFill>
          </a:ln>
        </p:spPr>
      </p:pic>
      <p:grpSp>
        <p:nvGrpSpPr>
          <p:cNvPr id="27" name="Group 26">
            <a:extLst>
              <a:ext uri="{FF2B5EF4-FFF2-40B4-BE49-F238E27FC236}">
                <a16:creationId xmlns:a16="http://schemas.microsoft.com/office/drawing/2014/main" id="{59CC278A-01CF-B4B8-15F6-5030CF1E0BDF}"/>
              </a:ext>
            </a:extLst>
          </p:cNvPr>
          <p:cNvGrpSpPr/>
          <p:nvPr/>
        </p:nvGrpSpPr>
        <p:grpSpPr>
          <a:xfrm>
            <a:off x="10789864" y="286509"/>
            <a:ext cx="792536" cy="811406"/>
            <a:chOff x="10789864" y="286509"/>
            <a:chExt cx="792536" cy="811406"/>
          </a:xfrm>
        </p:grpSpPr>
        <p:pic>
          <p:nvPicPr>
            <p:cNvPr id="28" name="Picture 27">
              <a:extLst>
                <a:ext uri="{FF2B5EF4-FFF2-40B4-BE49-F238E27FC236}">
                  <a16:creationId xmlns:a16="http://schemas.microsoft.com/office/drawing/2014/main" id="{1C192206-1F01-E2CA-00E2-6BCBA3CEBBFB}"/>
                </a:ext>
              </a:extLst>
            </p:cNvPr>
            <p:cNvPicPr>
              <a:picLocks noChangeAspect="1"/>
            </p:cNvPicPr>
            <p:nvPr/>
          </p:nvPicPr>
          <p:blipFill>
            <a:blip r:embed="rId5"/>
            <a:stretch>
              <a:fillRect/>
            </a:stretch>
          </p:blipFill>
          <p:spPr>
            <a:xfrm>
              <a:off x="10789864" y="286509"/>
              <a:ext cx="792536" cy="811406"/>
            </a:xfrm>
            <a:prstGeom prst="rect">
              <a:avLst/>
            </a:prstGeom>
          </p:spPr>
        </p:pic>
        <p:pic>
          <p:nvPicPr>
            <p:cNvPr id="29" name="Picture 28">
              <a:extLst>
                <a:ext uri="{FF2B5EF4-FFF2-40B4-BE49-F238E27FC236}">
                  <a16:creationId xmlns:a16="http://schemas.microsoft.com/office/drawing/2014/main" id="{53BF915B-FC3E-1CA0-CC19-EAC13A51643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3" name="Slide Number Placeholder 2">
            <a:extLst>
              <a:ext uri="{FF2B5EF4-FFF2-40B4-BE49-F238E27FC236}">
                <a16:creationId xmlns:a16="http://schemas.microsoft.com/office/drawing/2014/main" id="{1450C267-1A6C-3CFC-1A48-DC55CA19F8E4}"/>
              </a:ext>
            </a:extLst>
          </p:cNvPr>
          <p:cNvSpPr>
            <a:spLocks noGrp="1"/>
          </p:cNvSpPr>
          <p:nvPr>
            <p:ph type="sldNum" sz="quarter" idx="10"/>
          </p:nvPr>
        </p:nvSpPr>
        <p:spPr/>
        <p:txBody>
          <a:bodyPr/>
          <a:lstStyle/>
          <a:p>
            <a:pPr>
              <a:defRPr/>
            </a:pPr>
            <a:fld id="{7180326F-E721-41DD-ABF0-E30673304D32}" type="slidenum">
              <a:rPr lang="it-IT" altLang="it-IT" smtClean="0"/>
              <a:pPr>
                <a:defRPr/>
              </a:pPr>
              <a:t>37</a:t>
            </a:fld>
            <a:endParaRPr lang="it-IT" altLang="it-IT"/>
          </a:p>
        </p:txBody>
      </p:sp>
    </p:spTree>
    <p:extLst>
      <p:ext uri="{BB962C8B-B14F-4D97-AF65-F5344CB8AC3E}">
        <p14:creationId xmlns:p14="http://schemas.microsoft.com/office/powerpoint/2010/main" val="759828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34A3B-FB1A-D877-27BF-7BFE70F2BD45}"/>
              </a:ext>
            </a:extLst>
          </p:cNvPr>
          <p:cNvSpPr>
            <a:spLocks noGrp="1"/>
          </p:cNvSpPr>
          <p:nvPr>
            <p:ph type="ctrTitle"/>
          </p:nvPr>
        </p:nvSpPr>
        <p:spPr/>
        <p:txBody>
          <a:bodyPr>
            <a:normAutofit/>
          </a:bodyPr>
          <a:lstStyle/>
          <a:p>
            <a:r>
              <a:rPr lang="it-IT" dirty="0"/>
              <a:t>Digitalizzazione: Esempio pubblicazione bando a livello italiano (PVL)</a:t>
            </a:r>
          </a:p>
        </p:txBody>
      </p:sp>
      <p:sp>
        <p:nvSpPr>
          <p:cNvPr id="12" name="Freeform 6">
            <a:extLst>
              <a:ext uri="{FF2B5EF4-FFF2-40B4-BE49-F238E27FC236}">
                <a16:creationId xmlns:a16="http://schemas.microsoft.com/office/drawing/2014/main" id="{48E68B7B-8769-07ED-E55C-95F5EB909509}"/>
              </a:ext>
            </a:extLst>
          </p:cNvPr>
          <p:cNvSpPr/>
          <p:nvPr/>
        </p:nvSpPr>
        <p:spPr>
          <a:xfrm rot="2225623" flipH="1">
            <a:off x="6733258" y="2376677"/>
            <a:ext cx="754889" cy="335243"/>
          </a:xfrm>
          <a:custGeom>
            <a:avLst/>
            <a:gdLst>
              <a:gd name="connsiteX0" fmla="*/ 5227 w 327223"/>
              <a:gd name="connsiteY0" fmla="*/ 113436 h 134596"/>
              <a:gd name="connsiteX1" fmla="*/ 77973 w 327223"/>
              <a:gd name="connsiteY1" fmla="*/ 134596 h 134596"/>
              <a:gd name="connsiteX2" fmla="*/ 66960 w 327223"/>
              <a:gd name="connsiteY2" fmla="*/ 114596 h 134596"/>
              <a:gd name="connsiteX3" fmla="*/ 69568 w 327223"/>
              <a:gd name="connsiteY3" fmla="*/ 105321 h 134596"/>
              <a:gd name="connsiteX4" fmla="*/ 141445 w 327223"/>
              <a:gd name="connsiteY4" fmla="*/ 65610 h 134596"/>
              <a:gd name="connsiteX5" fmla="*/ 317659 w 327223"/>
              <a:gd name="connsiteY5" fmla="*/ 78074 h 134596"/>
              <a:gd name="connsiteX6" fmla="*/ 327224 w 327223"/>
              <a:gd name="connsiteY6" fmla="*/ 85321 h 134596"/>
              <a:gd name="connsiteX7" fmla="*/ 327224 w 327223"/>
              <a:gd name="connsiteY7" fmla="*/ 85321 h 134596"/>
              <a:gd name="connsiteX8" fmla="*/ 103478 w 327223"/>
              <a:gd name="connsiteY8" fmla="*/ 20393 h 134596"/>
              <a:gd name="connsiteX9" fmla="*/ 41745 w 327223"/>
              <a:gd name="connsiteY9" fmla="*/ 54306 h 134596"/>
              <a:gd name="connsiteX10" fmla="*/ 32471 w 327223"/>
              <a:gd name="connsiteY10" fmla="*/ 51697 h 134596"/>
              <a:gd name="connsiteX11" fmla="*/ 21457 w 327223"/>
              <a:gd name="connsiteY11" fmla="*/ 31697 h 134596"/>
              <a:gd name="connsiteX12" fmla="*/ 300 w 327223"/>
              <a:gd name="connsiteY12" fmla="*/ 104451 h 134596"/>
              <a:gd name="connsiteX13" fmla="*/ 5227 w 327223"/>
              <a:gd name="connsiteY13" fmla="*/ 113147 h 13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223" h="134596">
                <a:moveTo>
                  <a:pt x="5227" y="113436"/>
                </a:moveTo>
                <a:lnTo>
                  <a:pt x="77973" y="134596"/>
                </a:lnTo>
                <a:lnTo>
                  <a:pt x="66960" y="114596"/>
                </a:lnTo>
                <a:cubicBezTo>
                  <a:pt x="65221" y="111408"/>
                  <a:pt x="66380" y="107350"/>
                  <a:pt x="69568" y="105321"/>
                </a:cubicBezTo>
                <a:lnTo>
                  <a:pt x="141445" y="65610"/>
                </a:lnTo>
                <a:cubicBezTo>
                  <a:pt x="197382" y="34885"/>
                  <a:pt x="266360" y="39523"/>
                  <a:pt x="317659" y="78074"/>
                </a:cubicBezTo>
                <a:lnTo>
                  <a:pt x="327224" y="85321"/>
                </a:lnTo>
                <a:lnTo>
                  <a:pt x="327224" y="85321"/>
                </a:lnTo>
                <a:cubicBezTo>
                  <a:pt x="283460" y="5610"/>
                  <a:pt x="183180" y="-23376"/>
                  <a:pt x="103478" y="20393"/>
                </a:cubicBezTo>
                <a:lnTo>
                  <a:pt x="41745" y="54306"/>
                </a:lnTo>
                <a:cubicBezTo>
                  <a:pt x="38557" y="56045"/>
                  <a:pt x="34499" y="54886"/>
                  <a:pt x="32471" y="51697"/>
                </a:cubicBezTo>
                <a:lnTo>
                  <a:pt x="21457" y="31697"/>
                </a:lnTo>
                <a:lnTo>
                  <a:pt x="300" y="104451"/>
                </a:lnTo>
                <a:cubicBezTo>
                  <a:pt x="-859" y="108219"/>
                  <a:pt x="1459" y="111987"/>
                  <a:pt x="5227" y="113147"/>
                </a:cubicBezTo>
                <a:close/>
              </a:path>
            </a:pathLst>
          </a:custGeom>
          <a:solidFill>
            <a:schemeClr val="accent1">
              <a:lumMod val="20000"/>
              <a:lumOff val="80000"/>
            </a:schemeClr>
          </a:solidFill>
          <a:ln w="19050">
            <a:solidFill>
              <a:schemeClr val="accent1"/>
            </a:solidFil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3B"/>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FB2771A9-B895-3C2C-A5B4-01831992AFA9}"/>
              </a:ext>
            </a:extLst>
          </p:cNvPr>
          <p:cNvGrpSpPr/>
          <p:nvPr/>
        </p:nvGrpSpPr>
        <p:grpSpPr>
          <a:xfrm>
            <a:off x="10789864" y="286509"/>
            <a:ext cx="792536" cy="811406"/>
            <a:chOff x="10789864" y="286509"/>
            <a:chExt cx="792536" cy="811406"/>
          </a:xfrm>
        </p:grpSpPr>
        <p:pic>
          <p:nvPicPr>
            <p:cNvPr id="6" name="Picture 5">
              <a:extLst>
                <a:ext uri="{FF2B5EF4-FFF2-40B4-BE49-F238E27FC236}">
                  <a16:creationId xmlns:a16="http://schemas.microsoft.com/office/drawing/2014/main" id="{C219537A-1201-DBDE-24C0-B19011E7AD85}"/>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7" name="Picture 6">
              <a:extLst>
                <a:ext uri="{FF2B5EF4-FFF2-40B4-BE49-F238E27FC236}">
                  <a16:creationId xmlns:a16="http://schemas.microsoft.com/office/drawing/2014/main" id="{79DF437D-2B12-859A-FD3E-16560BE2607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94132" y="500212"/>
              <a:ext cx="384000" cy="384000"/>
            </a:xfrm>
            <a:prstGeom prst="rect">
              <a:avLst/>
            </a:prstGeom>
          </p:spPr>
        </p:pic>
      </p:grpSp>
      <p:pic>
        <p:nvPicPr>
          <p:cNvPr id="17" name="Picture 16">
            <a:extLst>
              <a:ext uri="{FF2B5EF4-FFF2-40B4-BE49-F238E27FC236}">
                <a16:creationId xmlns:a16="http://schemas.microsoft.com/office/drawing/2014/main" id="{0B1703E0-BBE8-D728-882A-7901DACE4F6A}"/>
              </a:ext>
            </a:extLst>
          </p:cNvPr>
          <p:cNvPicPr>
            <a:picLocks noChangeAspect="1"/>
          </p:cNvPicPr>
          <p:nvPr/>
        </p:nvPicPr>
        <p:blipFill>
          <a:blip r:embed="rId5"/>
          <a:stretch>
            <a:fillRect/>
          </a:stretch>
        </p:blipFill>
        <p:spPr>
          <a:xfrm>
            <a:off x="590600" y="1099658"/>
            <a:ext cx="6139204" cy="1554615"/>
          </a:xfrm>
          <a:prstGeom prst="rect">
            <a:avLst/>
          </a:prstGeom>
          <a:ln>
            <a:solidFill>
              <a:schemeClr val="bg2">
                <a:lumMod val="50000"/>
              </a:schemeClr>
            </a:solidFill>
          </a:ln>
        </p:spPr>
      </p:pic>
      <p:pic>
        <p:nvPicPr>
          <p:cNvPr id="19" name="Picture 18">
            <a:extLst>
              <a:ext uri="{FF2B5EF4-FFF2-40B4-BE49-F238E27FC236}">
                <a16:creationId xmlns:a16="http://schemas.microsoft.com/office/drawing/2014/main" id="{36225DF9-76A3-CF66-CD05-E896B3452236}"/>
              </a:ext>
            </a:extLst>
          </p:cNvPr>
          <p:cNvPicPr>
            <a:picLocks noChangeAspect="1"/>
          </p:cNvPicPr>
          <p:nvPr/>
        </p:nvPicPr>
        <p:blipFill>
          <a:blip r:embed="rId6"/>
          <a:stretch>
            <a:fillRect/>
          </a:stretch>
        </p:blipFill>
        <p:spPr>
          <a:xfrm>
            <a:off x="5044295" y="2914424"/>
            <a:ext cx="6448457" cy="3658842"/>
          </a:xfrm>
          <a:prstGeom prst="rect">
            <a:avLst/>
          </a:prstGeom>
          <a:ln>
            <a:solidFill>
              <a:schemeClr val="bg2">
                <a:lumMod val="50000"/>
              </a:schemeClr>
            </a:solidFill>
          </a:ln>
        </p:spPr>
      </p:pic>
      <p:sp>
        <p:nvSpPr>
          <p:cNvPr id="3" name="Slide Number Placeholder 2">
            <a:extLst>
              <a:ext uri="{FF2B5EF4-FFF2-40B4-BE49-F238E27FC236}">
                <a16:creationId xmlns:a16="http://schemas.microsoft.com/office/drawing/2014/main" id="{3FE938CB-5590-1FCC-3D89-324F7415F85A}"/>
              </a:ext>
            </a:extLst>
          </p:cNvPr>
          <p:cNvSpPr>
            <a:spLocks noGrp="1"/>
          </p:cNvSpPr>
          <p:nvPr>
            <p:ph type="sldNum" sz="quarter" idx="10"/>
          </p:nvPr>
        </p:nvSpPr>
        <p:spPr/>
        <p:txBody>
          <a:bodyPr/>
          <a:lstStyle/>
          <a:p>
            <a:pPr>
              <a:defRPr/>
            </a:pPr>
            <a:fld id="{7180326F-E721-41DD-ABF0-E30673304D32}" type="slidenum">
              <a:rPr lang="it-IT" altLang="it-IT" smtClean="0"/>
              <a:pPr>
                <a:defRPr/>
              </a:pPr>
              <a:t>38</a:t>
            </a:fld>
            <a:endParaRPr lang="it-IT" altLang="it-IT"/>
          </a:p>
        </p:txBody>
      </p:sp>
    </p:spTree>
    <p:extLst>
      <p:ext uri="{BB962C8B-B14F-4D97-AF65-F5344CB8AC3E}">
        <p14:creationId xmlns:p14="http://schemas.microsoft.com/office/powerpoint/2010/main" val="1825093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3AAD-9AB6-A660-6D74-AFCE3F9CD929}"/>
              </a:ext>
            </a:extLst>
          </p:cNvPr>
          <p:cNvSpPr>
            <a:spLocks noGrp="1"/>
          </p:cNvSpPr>
          <p:nvPr>
            <p:ph type="ctrTitle"/>
          </p:nvPr>
        </p:nvSpPr>
        <p:spPr/>
        <p:txBody>
          <a:bodyPr>
            <a:normAutofit/>
          </a:bodyPr>
          <a:lstStyle/>
          <a:p>
            <a:r>
              <a:rPr lang="it-IT" dirty="0"/>
              <a:t>Digitalizzazione: Esempio pubblicazione dati su BDNCP</a:t>
            </a:r>
          </a:p>
        </p:txBody>
      </p:sp>
      <p:sp>
        <p:nvSpPr>
          <p:cNvPr id="18" name="Freeform 6">
            <a:extLst>
              <a:ext uri="{FF2B5EF4-FFF2-40B4-BE49-F238E27FC236}">
                <a16:creationId xmlns:a16="http://schemas.microsoft.com/office/drawing/2014/main" id="{0461AF40-899C-9868-C3CF-C4D2BB4117C3}"/>
              </a:ext>
            </a:extLst>
          </p:cNvPr>
          <p:cNvSpPr/>
          <p:nvPr/>
        </p:nvSpPr>
        <p:spPr>
          <a:xfrm rot="12549801">
            <a:off x="2195502" y="3292453"/>
            <a:ext cx="1215495" cy="452470"/>
          </a:xfrm>
          <a:custGeom>
            <a:avLst/>
            <a:gdLst>
              <a:gd name="connsiteX0" fmla="*/ 5227 w 327223"/>
              <a:gd name="connsiteY0" fmla="*/ 113436 h 134596"/>
              <a:gd name="connsiteX1" fmla="*/ 77973 w 327223"/>
              <a:gd name="connsiteY1" fmla="*/ 134596 h 134596"/>
              <a:gd name="connsiteX2" fmla="*/ 66960 w 327223"/>
              <a:gd name="connsiteY2" fmla="*/ 114596 h 134596"/>
              <a:gd name="connsiteX3" fmla="*/ 69568 w 327223"/>
              <a:gd name="connsiteY3" fmla="*/ 105321 h 134596"/>
              <a:gd name="connsiteX4" fmla="*/ 141445 w 327223"/>
              <a:gd name="connsiteY4" fmla="*/ 65610 h 134596"/>
              <a:gd name="connsiteX5" fmla="*/ 317659 w 327223"/>
              <a:gd name="connsiteY5" fmla="*/ 78074 h 134596"/>
              <a:gd name="connsiteX6" fmla="*/ 327224 w 327223"/>
              <a:gd name="connsiteY6" fmla="*/ 85321 h 134596"/>
              <a:gd name="connsiteX7" fmla="*/ 327224 w 327223"/>
              <a:gd name="connsiteY7" fmla="*/ 85321 h 134596"/>
              <a:gd name="connsiteX8" fmla="*/ 103478 w 327223"/>
              <a:gd name="connsiteY8" fmla="*/ 20393 h 134596"/>
              <a:gd name="connsiteX9" fmla="*/ 41745 w 327223"/>
              <a:gd name="connsiteY9" fmla="*/ 54306 h 134596"/>
              <a:gd name="connsiteX10" fmla="*/ 32471 w 327223"/>
              <a:gd name="connsiteY10" fmla="*/ 51697 h 134596"/>
              <a:gd name="connsiteX11" fmla="*/ 21457 w 327223"/>
              <a:gd name="connsiteY11" fmla="*/ 31697 h 134596"/>
              <a:gd name="connsiteX12" fmla="*/ 300 w 327223"/>
              <a:gd name="connsiteY12" fmla="*/ 104451 h 134596"/>
              <a:gd name="connsiteX13" fmla="*/ 5227 w 327223"/>
              <a:gd name="connsiteY13" fmla="*/ 113147 h 13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7223" h="134596">
                <a:moveTo>
                  <a:pt x="5227" y="113436"/>
                </a:moveTo>
                <a:lnTo>
                  <a:pt x="77973" y="134596"/>
                </a:lnTo>
                <a:lnTo>
                  <a:pt x="66960" y="114596"/>
                </a:lnTo>
                <a:cubicBezTo>
                  <a:pt x="65221" y="111408"/>
                  <a:pt x="66380" y="107350"/>
                  <a:pt x="69568" y="105321"/>
                </a:cubicBezTo>
                <a:lnTo>
                  <a:pt x="141445" y="65610"/>
                </a:lnTo>
                <a:cubicBezTo>
                  <a:pt x="197382" y="34885"/>
                  <a:pt x="266360" y="39523"/>
                  <a:pt x="317659" y="78074"/>
                </a:cubicBezTo>
                <a:lnTo>
                  <a:pt x="327224" y="85321"/>
                </a:lnTo>
                <a:lnTo>
                  <a:pt x="327224" y="85321"/>
                </a:lnTo>
                <a:cubicBezTo>
                  <a:pt x="283460" y="5610"/>
                  <a:pt x="183180" y="-23376"/>
                  <a:pt x="103478" y="20393"/>
                </a:cubicBezTo>
                <a:lnTo>
                  <a:pt x="41745" y="54306"/>
                </a:lnTo>
                <a:cubicBezTo>
                  <a:pt x="38557" y="56045"/>
                  <a:pt x="34499" y="54886"/>
                  <a:pt x="32471" y="51697"/>
                </a:cubicBezTo>
                <a:lnTo>
                  <a:pt x="21457" y="31697"/>
                </a:lnTo>
                <a:lnTo>
                  <a:pt x="300" y="104451"/>
                </a:lnTo>
                <a:cubicBezTo>
                  <a:pt x="-859" y="108219"/>
                  <a:pt x="1459" y="111987"/>
                  <a:pt x="5227" y="113147"/>
                </a:cubicBezTo>
                <a:close/>
              </a:path>
            </a:pathLst>
          </a:custGeom>
          <a:solidFill>
            <a:schemeClr val="accent1">
              <a:lumMod val="20000"/>
              <a:lumOff val="80000"/>
            </a:schemeClr>
          </a:solidFill>
          <a:ln w="19050">
            <a:solidFill>
              <a:schemeClr val="accent1"/>
            </a:solidFill>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3C3C3B"/>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D7A0F584-B95A-53C1-1EBA-4185C6B48A7F}"/>
              </a:ext>
            </a:extLst>
          </p:cNvPr>
          <p:cNvGrpSpPr/>
          <p:nvPr/>
        </p:nvGrpSpPr>
        <p:grpSpPr>
          <a:xfrm>
            <a:off x="10789864" y="286509"/>
            <a:ext cx="792536" cy="811406"/>
            <a:chOff x="10789864" y="286509"/>
            <a:chExt cx="792536" cy="811406"/>
          </a:xfrm>
        </p:grpSpPr>
        <p:pic>
          <p:nvPicPr>
            <p:cNvPr id="7" name="Picture 6">
              <a:extLst>
                <a:ext uri="{FF2B5EF4-FFF2-40B4-BE49-F238E27FC236}">
                  <a16:creationId xmlns:a16="http://schemas.microsoft.com/office/drawing/2014/main" id="{7A96C6D8-EFE3-C365-A1B8-C054946A220D}"/>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8" name="Picture 7">
              <a:extLst>
                <a:ext uri="{FF2B5EF4-FFF2-40B4-BE49-F238E27FC236}">
                  <a16:creationId xmlns:a16="http://schemas.microsoft.com/office/drawing/2014/main" id="{23C8A95F-8CD7-0C9E-28FB-7433FB3744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94132" y="500212"/>
              <a:ext cx="384000" cy="384000"/>
            </a:xfrm>
            <a:prstGeom prst="rect">
              <a:avLst/>
            </a:prstGeom>
          </p:spPr>
        </p:pic>
      </p:grpSp>
      <p:pic>
        <p:nvPicPr>
          <p:cNvPr id="25" name="Picture 24">
            <a:extLst>
              <a:ext uri="{FF2B5EF4-FFF2-40B4-BE49-F238E27FC236}">
                <a16:creationId xmlns:a16="http://schemas.microsoft.com/office/drawing/2014/main" id="{0BD93D5F-9A32-075A-8B20-9F48A643E15B}"/>
              </a:ext>
            </a:extLst>
          </p:cNvPr>
          <p:cNvPicPr>
            <a:picLocks noChangeAspect="1"/>
          </p:cNvPicPr>
          <p:nvPr/>
        </p:nvPicPr>
        <p:blipFill>
          <a:blip r:embed="rId5"/>
          <a:stretch>
            <a:fillRect/>
          </a:stretch>
        </p:blipFill>
        <p:spPr>
          <a:xfrm>
            <a:off x="598008" y="1092377"/>
            <a:ext cx="10761793" cy="2055113"/>
          </a:xfrm>
          <a:prstGeom prst="rect">
            <a:avLst/>
          </a:prstGeom>
          <a:ln>
            <a:solidFill>
              <a:schemeClr val="bg2">
                <a:lumMod val="50000"/>
              </a:schemeClr>
            </a:solidFill>
          </a:ln>
        </p:spPr>
      </p:pic>
      <p:pic>
        <p:nvPicPr>
          <p:cNvPr id="11" name="Picture 10">
            <a:extLst>
              <a:ext uri="{FF2B5EF4-FFF2-40B4-BE49-F238E27FC236}">
                <a16:creationId xmlns:a16="http://schemas.microsoft.com/office/drawing/2014/main" id="{40BA1D16-2652-DAD7-851A-1BC1356B4D2C}"/>
              </a:ext>
            </a:extLst>
          </p:cNvPr>
          <p:cNvPicPr>
            <a:picLocks noChangeAspect="1"/>
          </p:cNvPicPr>
          <p:nvPr/>
        </p:nvPicPr>
        <p:blipFill>
          <a:blip r:embed="rId6"/>
          <a:stretch>
            <a:fillRect/>
          </a:stretch>
        </p:blipFill>
        <p:spPr>
          <a:xfrm>
            <a:off x="4082901" y="3069218"/>
            <a:ext cx="7485211" cy="3267304"/>
          </a:xfrm>
          <a:prstGeom prst="rect">
            <a:avLst/>
          </a:prstGeom>
          <a:ln>
            <a:solidFill>
              <a:schemeClr val="bg2">
                <a:lumMod val="50000"/>
              </a:schemeClr>
            </a:solidFill>
          </a:ln>
        </p:spPr>
      </p:pic>
      <p:sp>
        <p:nvSpPr>
          <p:cNvPr id="3" name="Slide Number Placeholder 2">
            <a:extLst>
              <a:ext uri="{FF2B5EF4-FFF2-40B4-BE49-F238E27FC236}">
                <a16:creationId xmlns:a16="http://schemas.microsoft.com/office/drawing/2014/main" id="{35D05E9E-A935-3E88-AE2B-F1561578C84F}"/>
              </a:ext>
            </a:extLst>
          </p:cNvPr>
          <p:cNvSpPr>
            <a:spLocks noGrp="1"/>
          </p:cNvSpPr>
          <p:nvPr>
            <p:ph type="sldNum" sz="quarter" idx="10"/>
          </p:nvPr>
        </p:nvSpPr>
        <p:spPr/>
        <p:txBody>
          <a:bodyPr/>
          <a:lstStyle/>
          <a:p>
            <a:pPr>
              <a:defRPr/>
            </a:pPr>
            <a:fld id="{7180326F-E721-41DD-ABF0-E30673304D32}" type="slidenum">
              <a:rPr lang="it-IT" altLang="it-IT" smtClean="0"/>
              <a:pPr>
                <a:defRPr/>
              </a:pPr>
              <a:t>39</a:t>
            </a:fld>
            <a:endParaRPr lang="it-IT" altLang="it-IT"/>
          </a:p>
        </p:txBody>
      </p:sp>
    </p:spTree>
    <p:extLst>
      <p:ext uri="{BB962C8B-B14F-4D97-AF65-F5344CB8AC3E}">
        <p14:creationId xmlns:p14="http://schemas.microsoft.com/office/powerpoint/2010/main" val="328991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Straight Connector 76">
            <a:extLst>
              <a:ext uri="{FF2B5EF4-FFF2-40B4-BE49-F238E27FC236}">
                <a16:creationId xmlns:a16="http://schemas.microsoft.com/office/drawing/2014/main" id="{B50DEFAC-2DEF-CCD5-F4E7-B055F80806EC}"/>
              </a:ext>
            </a:extLst>
          </p:cNvPr>
          <p:cNvCxnSpPr>
            <a:cxnSpLocks/>
          </p:cNvCxnSpPr>
          <p:nvPr/>
        </p:nvCxnSpPr>
        <p:spPr>
          <a:xfrm>
            <a:off x="728775" y="2607696"/>
            <a:ext cx="10742400" cy="0"/>
          </a:xfrm>
          <a:prstGeom prst="line">
            <a:avLst/>
          </a:prstGeom>
          <a:noFill/>
          <a:ln w="19050" cap="flat" cmpd="sng" algn="ctr">
            <a:solidFill>
              <a:srgbClr val="0071BB">
                <a:shade val="95000"/>
                <a:satMod val="105000"/>
              </a:srgbClr>
            </a:solidFill>
            <a:prstDash val="solid"/>
          </a:ln>
          <a:effectLst/>
        </p:spPr>
      </p:cxnSp>
      <p:sp>
        <p:nvSpPr>
          <p:cNvPr id="78" name="Rectangle 77">
            <a:extLst>
              <a:ext uri="{FF2B5EF4-FFF2-40B4-BE49-F238E27FC236}">
                <a16:creationId xmlns:a16="http://schemas.microsoft.com/office/drawing/2014/main" id="{1CB08672-BBDA-DD04-8B85-478864A03129}"/>
              </a:ext>
            </a:extLst>
          </p:cNvPr>
          <p:cNvSpPr/>
          <p:nvPr/>
        </p:nvSpPr>
        <p:spPr>
          <a:xfrm>
            <a:off x="724194" y="4704730"/>
            <a:ext cx="2102400" cy="1033200"/>
          </a:xfrm>
          <a:prstGeom prst="rect">
            <a:avLst/>
          </a:prstGeom>
          <a:noFill/>
          <a:ln>
            <a:noFill/>
          </a:ln>
          <a:effectLst/>
        </p:spPr>
        <p:txBody>
          <a:bodyPr vert="horz" lIns="121920" tIns="60960" rIns="72813" bIns="60960" rtlCol="0" anchor="t"/>
          <a:lstStyle/>
          <a:p>
            <a:pPr marL="84598" marR="0" lvl="0" indent="0" algn="ctr" defTabSz="121917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Identificazione</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del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fabbisogno </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e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definizione</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del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piano gare</a:t>
            </a:r>
          </a:p>
        </p:txBody>
      </p:sp>
      <p:sp>
        <p:nvSpPr>
          <p:cNvPr id="79" name="Rectangle 78">
            <a:extLst>
              <a:ext uri="{FF2B5EF4-FFF2-40B4-BE49-F238E27FC236}">
                <a16:creationId xmlns:a16="http://schemas.microsoft.com/office/drawing/2014/main" id="{5F831BEF-2EDF-C5B1-67D2-A44741B1914C}"/>
              </a:ext>
            </a:extLst>
          </p:cNvPr>
          <p:cNvSpPr/>
          <p:nvPr/>
        </p:nvSpPr>
        <p:spPr>
          <a:xfrm>
            <a:off x="2891288" y="4704730"/>
            <a:ext cx="2102400" cy="1033200"/>
          </a:xfrm>
          <a:prstGeom prst="rect">
            <a:avLst/>
          </a:prstGeom>
          <a:noFill/>
          <a:ln>
            <a:noFill/>
          </a:ln>
          <a:effectLst/>
        </p:spPr>
        <p:txBody>
          <a:bodyPr vert="horz" lIns="121920" tIns="60960" rIns="72813" bIns="60960" rtlCol="0" anchor="t"/>
          <a:lstStyle/>
          <a:p>
            <a:pPr marL="84598" marR="0" lvl="0" indent="0" algn="ctr" defTabSz="121917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Definizione </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dell’oggetto di acquisto e dell’impianto di gara</a:t>
            </a:r>
            <a:endPar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endParaRPr>
          </a:p>
        </p:txBody>
      </p:sp>
      <p:sp>
        <p:nvSpPr>
          <p:cNvPr id="80" name="Rectangle 79">
            <a:extLst>
              <a:ext uri="{FF2B5EF4-FFF2-40B4-BE49-F238E27FC236}">
                <a16:creationId xmlns:a16="http://schemas.microsoft.com/office/drawing/2014/main" id="{83EF82EF-FE76-5010-2A18-3C9EF712734E}"/>
              </a:ext>
            </a:extLst>
          </p:cNvPr>
          <p:cNvSpPr/>
          <p:nvPr/>
        </p:nvSpPr>
        <p:spPr>
          <a:xfrm>
            <a:off x="7225476" y="4704730"/>
            <a:ext cx="2102400" cy="1033200"/>
          </a:xfrm>
          <a:prstGeom prst="rect">
            <a:avLst/>
          </a:prstGeom>
          <a:noFill/>
          <a:ln>
            <a:noFill/>
          </a:ln>
          <a:effectLst/>
        </p:spPr>
        <p:txBody>
          <a:bodyPr vert="horz" lIns="121920" tIns="60960" rIns="72813" bIns="60960" rtlCol="0" anchor="t"/>
          <a:lstStyle/>
          <a:p>
            <a:pPr marL="84598" marR="0" lvl="0" indent="0" algn="ctr" defTabSz="121917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Valutazione delle offerte e selezione</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del soggetto contraente</a:t>
            </a:r>
            <a:endPar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endParaRPr>
          </a:p>
        </p:txBody>
      </p:sp>
      <p:sp>
        <p:nvSpPr>
          <p:cNvPr id="81" name="Rectangle 80">
            <a:extLst>
              <a:ext uri="{FF2B5EF4-FFF2-40B4-BE49-F238E27FC236}">
                <a16:creationId xmlns:a16="http://schemas.microsoft.com/office/drawing/2014/main" id="{1A54D04D-DA45-63A8-EBBD-668FFC89C751}"/>
              </a:ext>
            </a:extLst>
          </p:cNvPr>
          <p:cNvSpPr/>
          <p:nvPr/>
        </p:nvSpPr>
        <p:spPr>
          <a:xfrm>
            <a:off x="9392569" y="4704730"/>
            <a:ext cx="2102400" cy="1033200"/>
          </a:xfrm>
          <a:prstGeom prst="rect">
            <a:avLst/>
          </a:prstGeom>
          <a:noFill/>
          <a:ln>
            <a:noFill/>
          </a:ln>
          <a:effectLst/>
        </p:spPr>
        <p:txBody>
          <a:bodyPr vert="horz" lIns="121920" tIns="60960" rIns="72813" bIns="60960" rtlCol="0" anchor="t"/>
          <a:lstStyle/>
          <a:p>
            <a:pPr marL="84598" marR="0" lvl="0" indent="0" algn="ctr" defTabSz="121917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Verifica</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monitoraggio</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e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controllo</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del corretto svolgimento del contratto</a:t>
            </a:r>
            <a:endPar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endParaRPr>
          </a:p>
        </p:txBody>
      </p:sp>
      <p:cxnSp>
        <p:nvCxnSpPr>
          <p:cNvPr id="82" name="Straight Connector 81">
            <a:extLst>
              <a:ext uri="{FF2B5EF4-FFF2-40B4-BE49-F238E27FC236}">
                <a16:creationId xmlns:a16="http://schemas.microsoft.com/office/drawing/2014/main" id="{725E3430-8459-5217-F4E5-E9F99D8C6C78}"/>
              </a:ext>
            </a:extLst>
          </p:cNvPr>
          <p:cNvCxnSpPr>
            <a:cxnSpLocks/>
          </p:cNvCxnSpPr>
          <p:nvPr/>
        </p:nvCxnSpPr>
        <p:spPr>
          <a:xfrm>
            <a:off x="728775" y="4606686"/>
            <a:ext cx="10742400" cy="0"/>
          </a:xfrm>
          <a:prstGeom prst="line">
            <a:avLst/>
          </a:prstGeom>
          <a:noFill/>
          <a:ln w="19050" cap="flat" cmpd="sng" algn="ctr">
            <a:solidFill>
              <a:srgbClr val="0071BB">
                <a:shade val="95000"/>
                <a:satMod val="105000"/>
              </a:srgbClr>
            </a:solidFill>
            <a:prstDash val="solid"/>
          </a:ln>
          <a:effectLst/>
        </p:spPr>
      </p:cxnSp>
      <p:grpSp>
        <p:nvGrpSpPr>
          <p:cNvPr id="83" name="Group 82">
            <a:extLst>
              <a:ext uri="{FF2B5EF4-FFF2-40B4-BE49-F238E27FC236}">
                <a16:creationId xmlns:a16="http://schemas.microsoft.com/office/drawing/2014/main" id="{B0B73430-E524-686D-F106-5DCD81919BAF}"/>
              </a:ext>
            </a:extLst>
          </p:cNvPr>
          <p:cNvGrpSpPr/>
          <p:nvPr/>
        </p:nvGrpSpPr>
        <p:grpSpPr>
          <a:xfrm>
            <a:off x="637794" y="2226428"/>
            <a:ext cx="2275200" cy="2226350"/>
            <a:chOff x="1022937" y="2177058"/>
            <a:chExt cx="2275200" cy="2226350"/>
          </a:xfrm>
        </p:grpSpPr>
        <p:sp>
          <p:nvSpPr>
            <p:cNvPr id="84" name="object 33">
              <a:extLst>
                <a:ext uri="{FF2B5EF4-FFF2-40B4-BE49-F238E27FC236}">
                  <a16:creationId xmlns:a16="http://schemas.microsoft.com/office/drawing/2014/main" id="{9E5DA5ED-CD5F-71D2-0D8E-3D47D1A1DDED}"/>
                </a:ext>
              </a:extLst>
            </p:cNvPr>
            <p:cNvSpPr txBox="1"/>
            <p:nvPr/>
          </p:nvSpPr>
          <p:spPr>
            <a:xfrm>
              <a:off x="1022937" y="4140088"/>
              <a:ext cx="2275200" cy="263320"/>
            </a:xfrm>
            <a:prstGeom prst="rect">
              <a:avLst/>
            </a:prstGeom>
          </p:spPr>
          <p:txBody>
            <a:bodyPr vert="horz" wrap="square" lIns="0" tIns="16933" rIns="0" bIns="0" rtlCol="0" anchor="ctr">
              <a:spAutoFit/>
            </a:bodyPr>
            <a:lstStyle/>
            <a:p>
              <a:pPr marL="16933" marR="0" lvl="0" indent="0" algn="ctr" defTabSz="1219170" eaLnBrk="1" fontAlgn="auto" latinLnBrk="0" hangingPunct="1">
                <a:lnSpc>
                  <a:spcPct val="100000"/>
                </a:lnSpc>
                <a:spcBef>
                  <a:spcPts val="133"/>
                </a:spcBef>
                <a:spcAft>
                  <a:spcPts val="0"/>
                </a:spcAft>
                <a:buClrTx/>
                <a:buSzTx/>
                <a:buFontTx/>
                <a:buNone/>
                <a:tabLst/>
                <a:defRPr/>
              </a:pPr>
              <a:r>
                <a:rPr kumimoji="0" lang="it-IT" sz="1600" b="1" i="0" u="none" strike="noStrike" kern="0" cap="none" spc="-7" normalizeH="0" baseline="0" noProof="0" dirty="0">
                  <a:ln>
                    <a:noFill/>
                  </a:ln>
                  <a:solidFill>
                    <a:srgbClr val="297A38"/>
                  </a:solidFill>
                  <a:effectLst/>
                  <a:uLnTx/>
                  <a:uFillTx/>
                  <a:latin typeface="Calibri" panose="020F0502020204030204" pitchFamily="34" charset="0"/>
                  <a:cs typeface="Calibri" panose="020F0502020204030204" pitchFamily="34" charset="0"/>
                </a:rPr>
                <a:t>Programmazione</a:t>
              </a:r>
              <a:endParaRPr kumimoji="0" sz="1600" b="0" i="0" u="none" strike="noStrike" kern="0" cap="none" spc="0" normalizeH="0" baseline="0" noProof="0" dirty="0">
                <a:ln>
                  <a:noFill/>
                </a:ln>
                <a:solidFill>
                  <a:srgbClr val="297A38"/>
                </a:solidFill>
                <a:effectLst/>
                <a:uLnTx/>
                <a:uFillTx/>
                <a:latin typeface="Calibri" panose="020F0502020204030204" pitchFamily="34" charset="0"/>
                <a:cs typeface="Calibri" panose="020F0502020204030204" pitchFamily="34" charset="0"/>
              </a:endParaRPr>
            </a:p>
          </p:txBody>
        </p:sp>
        <p:grpSp>
          <p:nvGrpSpPr>
            <p:cNvPr id="85" name="Group 84">
              <a:extLst>
                <a:ext uri="{FF2B5EF4-FFF2-40B4-BE49-F238E27FC236}">
                  <a16:creationId xmlns:a16="http://schemas.microsoft.com/office/drawing/2014/main" id="{85C220D5-C4C8-4DAA-3E44-612BE2809F2B}"/>
                </a:ext>
              </a:extLst>
            </p:cNvPr>
            <p:cNvGrpSpPr/>
            <p:nvPr/>
          </p:nvGrpSpPr>
          <p:grpSpPr>
            <a:xfrm>
              <a:off x="1554483" y="2680101"/>
              <a:ext cx="1212108" cy="1247999"/>
              <a:chOff x="1252467" y="2687056"/>
              <a:chExt cx="1212108" cy="1247999"/>
            </a:xfrm>
          </p:grpSpPr>
          <p:grpSp>
            <p:nvGrpSpPr>
              <p:cNvPr id="87" name="Group 86">
                <a:extLst>
                  <a:ext uri="{FF2B5EF4-FFF2-40B4-BE49-F238E27FC236}">
                    <a16:creationId xmlns:a16="http://schemas.microsoft.com/office/drawing/2014/main" id="{6F01439B-BD2E-DD63-45EE-0AE285DD8A89}"/>
                  </a:ext>
                </a:extLst>
              </p:cNvPr>
              <p:cNvGrpSpPr/>
              <p:nvPr/>
            </p:nvGrpSpPr>
            <p:grpSpPr>
              <a:xfrm>
                <a:off x="1252467" y="2687056"/>
                <a:ext cx="1212108" cy="1247999"/>
                <a:chOff x="2075896" y="2350082"/>
                <a:chExt cx="909081" cy="935999"/>
              </a:xfrm>
            </p:grpSpPr>
            <p:sp>
              <p:nvSpPr>
                <p:cNvPr id="89" name="Oval 3">
                  <a:extLst>
                    <a:ext uri="{FF2B5EF4-FFF2-40B4-BE49-F238E27FC236}">
                      <a16:creationId xmlns:a16="http://schemas.microsoft.com/office/drawing/2014/main" id="{7D9A88E3-2AF0-0D7A-89D4-7ECA845BF425}"/>
                    </a:ext>
                  </a:extLst>
                </p:cNvPr>
                <p:cNvSpPr/>
                <p:nvPr/>
              </p:nvSpPr>
              <p:spPr>
                <a:xfrm rot="5400000">
                  <a:off x="2063771" y="2362207"/>
                  <a:ext cx="933332" cy="909081"/>
                </a:xfrm>
                <a:prstGeom prst="ellipse">
                  <a:avLst/>
                </a:prstGeom>
                <a:solidFill>
                  <a:sysClr val="window" lastClr="FFFFFF"/>
                </a:solidFill>
                <a:ln w="69850" cap="flat" cmpd="sng" algn="ctr">
                  <a:solidFill>
                    <a:srgbClr val="E0E721">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white"/>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90" name="Arc 4">
                  <a:extLst>
                    <a:ext uri="{FF2B5EF4-FFF2-40B4-BE49-F238E27FC236}">
                      <a16:creationId xmlns:a16="http://schemas.microsoft.com/office/drawing/2014/main" id="{2E99CDE7-CA9A-C5FD-6D4D-09FDB84BC51F}"/>
                    </a:ext>
                  </a:extLst>
                </p:cNvPr>
                <p:cNvSpPr/>
                <p:nvPr/>
              </p:nvSpPr>
              <p:spPr>
                <a:xfrm rot="16200000" flipV="1">
                  <a:off x="2063771" y="2364874"/>
                  <a:ext cx="933332" cy="909081"/>
                </a:xfrm>
                <a:prstGeom prst="arc">
                  <a:avLst>
                    <a:gd name="adj1" fmla="val 17045055"/>
                    <a:gd name="adj2" fmla="val 0"/>
                  </a:avLst>
                </a:prstGeom>
                <a:noFill/>
                <a:ln w="69850" cap="rnd" cmpd="sng" algn="ctr">
                  <a:solidFill>
                    <a:srgbClr val="E0E72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91" name="Oval 19">
                  <a:extLst>
                    <a:ext uri="{FF2B5EF4-FFF2-40B4-BE49-F238E27FC236}">
                      <a16:creationId xmlns:a16="http://schemas.microsoft.com/office/drawing/2014/main" id="{A881C8AD-D3CA-B2EB-6BF0-3DBBD76F7428}"/>
                    </a:ext>
                  </a:extLst>
                </p:cNvPr>
                <p:cNvSpPr>
                  <a:spLocks noChangeArrowheads="1"/>
                </p:cNvSpPr>
                <p:nvPr/>
              </p:nvSpPr>
              <p:spPr bwMode="auto">
                <a:xfrm rot="5400000">
                  <a:off x="2206437" y="2490870"/>
                  <a:ext cx="648000" cy="648000"/>
                </a:xfrm>
                <a:prstGeom prst="ellipse">
                  <a:avLst/>
                </a:prstGeom>
                <a:solidFill>
                  <a:srgbClr val="E0E721">
                    <a:lumMod val="20000"/>
                    <a:lumOff val="80000"/>
                  </a:srgbClr>
                </a:solidFill>
                <a:ln>
                  <a:solidFill>
                    <a:srgbClr val="0071BB">
                      <a:lumMod val="20000"/>
                      <a:lumOff val="8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grpSp>
          <p:pic>
            <p:nvPicPr>
              <p:cNvPr id="88" name="Picture 87">
                <a:extLst>
                  <a:ext uri="{FF2B5EF4-FFF2-40B4-BE49-F238E27FC236}">
                    <a16:creationId xmlns:a16="http://schemas.microsoft.com/office/drawing/2014/main" id="{76E219B1-0DAD-0990-5622-60D495468B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00942" y="2978985"/>
                <a:ext cx="715157" cy="685665"/>
              </a:xfrm>
              <a:prstGeom prst="rect">
                <a:avLst/>
              </a:prstGeom>
            </p:spPr>
          </p:pic>
        </p:grpSp>
        <p:sp>
          <p:nvSpPr>
            <p:cNvPr id="86" name="Rectangle 85">
              <a:extLst>
                <a:ext uri="{FF2B5EF4-FFF2-40B4-BE49-F238E27FC236}">
                  <a16:creationId xmlns:a16="http://schemas.microsoft.com/office/drawing/2014/main" id="{68B10F5B-48C8-948D-B0B2-7CF7905676CB}"/>
                </a:ext>
              </a:extLst>
            </p:cNvPr>
            <p:cNvSpPr/>
            <p:nvPr/>
          </p:nvSpPr>
          <p:spPr>
            <a:xfrm>
              <a:off x="1710537" y="2177058"/>
              <a:ext cx="900000" cy="361697"/>
            </a:xfrm>
            <a:prstGeom prst="rect">
              <a:avLst/>
            </a:prstGeom>
            <a:noFill/>
            <a:ln>
              <a:noFill/>
            </a:ln>
            <a:effectLst/>
          </p:spPr>
          <p:txBody>
            <a:bodyPr vert="horz" lIns="121920" tIns="60960" rIns="72813" bIns="6096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rPr>
                <a:t>Fase 1</a:t>
              </a:r>
              <a:endParaRPr kumimoji="0" lang="it-IT" sz="12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endParaRPr>
            </a:p>
          </p:txBody>
        </p:sp>
      </p:grpSp>
      <p:grpSp>
        <p:nvGrpSpPr>
          <p:cNvPr id="92" name="Group 91">
            <a:extLst>
              <a:ext uri="{FF2B5EF4-FFF2-40B4-BE49-F238E27FC236}">
                <a16:creationId xmlns:a16="http://schemas.microsoft.com/office/drawing/2014/main" id="{BB115393-2D31-E442-9A49-D7C6B98EF12D}"/>
              </a:ext>
            </a:extLst>
          </p:cNvPr>
          <p:cNvGrpSpPr/>
          <p:nvPr/>
        </p:nvGrpSpPr>
        <p:grpSpPr>
          <a:xfrm>
            <a:off x="2804888" y="2226428"/>
            <a:ext cx="2275200" cy="2226350"/>
            <a:chOff x="3173951" y="2181264"/>
            <a:chExt cx="2275200" cy="2226350"/>
          </a:xfrm>
        </p:grpSpPr>
        <p:sp>
          <p:nvSpPr>
            <p:cNvPr id="93" name="object 33">
              <a:extLst>
                <a:ext uri="{FF2B5EF4-FFF2-40B4-BE49-F238E27FC236}">
                  <a16:creationId xmlns:a16="http://schemas.microsoft.com/office/drawing/2014/main" id="{52CAB02A-E9C1-82F7-78EB-98ACA4A131D0}"/>
                </a:ext>
              </a:extLst>
            </p:cNvPr>
            <p:cNvSpPr txBox="1"/>
            <p:nvPr/>
          </p:nvSpPr>
          <p:spPr>
            <a:xfrm>
              <a:off x="3173951" y="4144294"/>
              <a:ext cx="2275200" cy="263320"/>
            </a:xfrm>
            <a:prstGeom prst="rect">
              <a:avLst/>
            </a:prstGeom>
          </p:spPr>
          <p:txBody>
            <a:bodyPr vert="horz" wrap="square" lIns="0" tIns="16933" rIns="0" bIns="0" rtlCol="0" anchor="ctr">
              <a:spAutoFit/>
            </a:bodyPr>
            <a:lstStyle/>
            <a:p>
              <a:pPr marL="16933" marR="0" lvl="0" indent="0" algn="ctr" defTabSz="1219170" eaLnBrk="1" fontAlgn="auto" latinLnBrk="0" hangingPunct="1">
                <a:lnSpc>
                  <a:spcPct val="100000"/>
                </a:lnSpc>
                <a:spcBef>
                  <a:spcPts val="133"/>
                </a:spcBef>
                <a:spcAft>
                  <a:spcPts val="0"/>
                </a:spcAft>
                <a:buClrTx/>
                <a:buSzTx/>
                <a:buFontTx/>
                <a:buNone/>
                <a:tabLst/>
                <a:defRPr/>
              </a:pPr>
              <a:r>
                <a:rPr kumimoji="0" lang="it-IT" sz="1600" b="1" i="0" u="none" strike="noStrike" kern="0" cap="none" spc="-7" normalizeH="0" baseline="0" noProof="0" dirty="0">
                  <a:ln>
                    <a:noFill/>
                  </a:ln>
                  <a:solidFill>
                    <a:srgbClr val="297A38"/>
                  </a:solidFill>
                  <a:effectLst/>
                  <a:uLnTx/>
                  <a:uFillTx/>
                  <a:latin typeface="Calibri" panose="020F0502020204030204" pitchFamily="34" charset="0"/>
                  <a:cs typeface="Calibri" panose="020F0502020204030204" pitchFamily="34" charset="0"/>
                </a:rPr>
                <a:t>Progettazione</a:t>
              </a:r>
              <a:endParaRPr kumimoji="0" sz="1600" b="0" i="0" u="none" strike="noStrike" kern="0" cap="none" spc="0" normalizeH="0" baseline="0" noProof="0" dirty="0">
                <a:ln>
                  <a:noFill/>
                </a:ln>
                <a:solidFill>
                  <a:srgbClr val="297A38"/>
                </a:solidFill>
                <a:effectLst/>
                <a:uLnTx/>
                <a:uFillTx/>
                <a:latin typeface="Calibri" panose="020F0502020204030204" pitchFamily="34" charset="0"/>
                <a:cs typeface="Calibri" panose="020F0502020204030204" pitchFamily="34" charset="0"/>
              </a:endParaRPr>
            </a:p>
          </p:txBody>
        </p:sp>
        <p:grpSp>
          <p:nvGrpSpPr>
            <p:cNvPr id="94" name="Group 93">
              <a:extLst>
                <a:ext uri="{FF2B5EF4-FFF2-40B4-BE49-F238E27FC236}">
                  <a16:creationId xmlns:a16="http://schemas.microsoft.com/office/drawing/2014/main" id="{F9568A9C-8C6C-44A0-C60E-71252EFCCFBF}"/>
                </a:ext>
              </a:extLst>
            </p:cNvPr>
            <p:cNvGrpSpPr/>
            <p:nvPr/>
          </p:nvGrpSpPr>
          <p:grpSpPr>
            <a:xfrm>
              <a:off x="3705497" y="2680101"/>
              <a:ext cx="1212108" cy="1247999"/>
              <a:chOff x="3403481" y="2687056"/>
              <a:chExt cx="1212108" cy="1247999"/>
            </a:xfrm>
          </p:grpSpPr>
          <p:grpSp>
            <p:nvGrpSpPr>
              <p:cNvPr id="96" name="Group 95">
                <a:extLst>
                  <a:ext uri="{FF2B5EF4-FFF2-40B4-BE49-F238E27FC236}">
                    <a16:creationId xmlns:a16="http://schemas.microsoft.com/office/drawing/2014/main" id="{24591370-3A5A-DA94-B298-4D29A7C9BBF9}"/>
                  </a:ext>
                </a:extLst>
              </p:cNvPr>
              <p:cNvGrpSpPr/>
              <p:nvPr/>
            </p:nvGrpSpPr>
            <p:grpSpPr>
              <a:xfrm>
                <a:off x="3403481" y="2687056"/>
                <a:ext cx="1212108" cy="1247999"/>
                <a:chOff x="2075896" y="2350082"/>
                <a:chExt cx="909081" cy="935999"/>
              </a:xfrm>
            </p:grpSpPr>
            <p:sp>
              <p:nvSpPr>
                <p:cNvPr id="98" name="Oval 3">
                  <a:extLst>
                    <a:ext uri="{FF2B5EF4-FFF2-40B4-BE49-F238E27FC236}">
                      <a16:creationId xmlns:a16="http://schemas.microsoft.com/office/drawing/2014/main" id="{06906724-CA27-0CFC-809F-B025E2E84FB6}"/>
                    </a:ext>
                  </a:extLst>
                </p:cNvPr>
                <p:cNvSpPr/>
                <p:nvPr/>
              </p:nvSpPr>
              <p:spPr>
                <a:xfrm rot="5400000">
                  <a:off x="2063771" y="2362207"/>
                  <a:ext cx="933332" cy="909081"/>
                </a:xfrm>
                <a:prstGeom prst="ellipse">
                  <a:avLst/>
                </a:prstGeom>
                <a:solidFill>
                  <a:sysClr val="window" lastClr="FFFFFF"/>
                </a:solidFill>
                <a:ln w="69850" cap="flat" cmpd="sng" algn="ctr">
                  <a:solidFill>
                    <a:srgbClr val="E0E721">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white"/>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99" name="Arc 4">
                  <a:extLst>
                    <a:ext uri="{FF2B5EF4-FFF2-40B4-BE49-F238E27FC236}">
                      <a16:creationId xmlns:a16="http://schemas.microsoft.com/office/drawing/2014/main" id="{84A1BB9E-BFCD-A7A1-E90E-D2004739E629}"/>
                    </a:ext>
                  </a:extLst>
                </p:cNvPr>
                <p:cNvSpPr/>
                <p:nvPr/>
              </p:nvSpPr>
              <p:spPr>
                <a:xfrm rot="16200000" flipV="1">
                  <a:off x="2063771" y="2364874"/>
                  <a:ext cx="933332" cy="909081"/>
                </a:xfrm>
                <a:prstGeom prst="arc">
                  <a:avLst>
                    <a:gd name="adj1" fmla="val 12704008"/>
                    <a:gd name="adj2" fmla="val 16411321"/>
                  </a:avLst>
                </a:prstGeom>
                <a:noFill/>
                <a:ln w="69850" cap="rnd" cmpd="sng" algn="ctr">
                  <a:solidFill>
                    <a:srgbClr val="E0E72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00" name="Oval 19">
                  <a:extLst>
                    <a:ext uri="{FF2B5EF4-FFF2-40B4-BE49-F238E27FC236}">
                      <a16:creationId xmlns:a16="http://schemas.microsoft.com/office/drawing/2014/main" id="{BB0734D9-01FF-D973-71D8-5F4E39109395}"/>
                    </a:ext>
                  </a:extLst>
                </p:cNvPr>
                <p:cNvSpPr>
                  <a:spLocks noChangeArrowheads="1"/>
                </p:cNvSpPr>
                <p:nvPr/>
              </p:nvSpPr>
              <p:spPr bwMode="auto">
                <a:xfrm rot="5400000">
                  <a:off x="2206437" y="2490870"/>
                  <a:ext cx="648000" cy="648000"/>
                </a:xfrm>
                <a:prstGeom prst="ellipse">
                  <a:avLst/>
                </a:prstGeom>
                <a:solidFill>
                  <a:srgbClr val="E0E721">
                    <a:lumMod val="20000"/>
                    <a:lumOff val="80000"/>
                  </a:srgbClr>
                </a:solidFill>
                <a:ln>
                  <a:solidFill>
                    <a:srgbClr val="0071BB">
                      <a:lumMod val="20000"/>
                      <a:lumOff val="8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grpSp>
          <p:pic>
            <p:nvPicPr>
              <p:cNvPr id="97" name="Picture 96">
                <a:extLst>
                  <a:ext uri="{FF2B5EF4-FFF2-40B4-BE49-F238E27FC236}">
                    <a16:creationId xmlns:a16="http://schemas.microsoft.com/office/drawing/2014/main" id="{D2119309-CD7A-2FA0-A315-1C422788B0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652203" y="2978985"/>
                <a:ext cx="714665" cy="779635"/>
              </a:xfrm>
              <a:prstGeom prst="rect">
                <a:avLst/>
              </a:prstGeom>
            </p:spPr>
          </p:pic>
        </p:grpSp>
        <p:sp>
          <p:nvSpPr>
            <p:cNvPr id="95" name="Rectangle 94">
              <a:extLst>
                <a:ext uri="{FF2B5EF4-FFF2-40B4-BE49-F238E27FC236}">
                  <a16:creationId xmlns:a16="http://schemas.microsoft.com/office/drawing/2014/main" id="{B1008813-227F-362D-4E15-18EAB317D70C}"/>
                </a:ext>
              </a:extLst>
            </p:cNvPr>
            <p:cNvSpPr/>
            <p:nvPr/>
          </p:nvSpPr>
          <p:spPr>
            <a:xfrm>
              <a:off x="3861551" y="2181264"/>
              <a:ext cx="900000" cy="361697"/>
            </a:xfrm>
            <a:prstGeom prst="rect">
              <a:avLst/>
            </a:prstGeom>
            <a:noFill/>
            <a:ln>
              <a:noFill/>
            </a:ln>
            <a:effectLst/>
          </p:spPr>
          <p:txBody>
            <a:bodyPr vert="horz" lIns="121920" tIns="60960" rIns="72813" bIns="6096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rPr>
                <a:t>Fase 2</a:t>
              </a:r>
              <a:endParaRPr kumimoji="0" lang="it-IT" sz="12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endParaRPr>
            </a:p>
          </p:txBody>
        </p:sp>
      </p:grpSp>
      <p:sp>
        <p:nvSpPr>
          <p:cNvPr id="101" name="object 33">
            <a:extLst>
              <a:ext uri="{FF2B5EF4-FFF2-40B4-BE49-F238E27FC236}">
                <a16:creationId xmlns:a16="http://schemas.microsoft.com/office/drawing/2014/main" id="{47C3FF1A-B655-A087-A709-6C8AB7853AAB}"/>
              </a:ext>
            </a:extLst>
          </p:cNvPr>
          <p:cNvSpPr txBox="1"/>
          <p:nvPr/>
        </p:nvSpPr>
        <p:spPr>
          <a:xfrm>
            <a:off x="7139076" y="4189458"/>
            <a:ext cx="2275200" cy="263320"/>
          </a:xfrm>
          <a:prstGeom prst="rect">
            <a:avLst/>
          </a:prstGeom>
        </p:spPr>
        <p:txBody>
          <a:bodyPr vert="horz" wrap="square" lIns="0" tIns="16933" rIns="0" bIns="0" rtlCol="0" anchor="ctr">
            <a:spAutoFit/>
          </a:bodyPr>
          <a:lstStyle/>
          <a:p>
            <a:pPr marL="16933" algn="ctr" defTabSz="1219170">
              <a:spcBef>
                <a:spcPts val="133"/>
              </a:spcBef>
              <a:defRPr/>
            </a:pPr>
            <a:r>
              <a:rPr lang="it-IT" sz="1600" b="1" dirty="0">
                <a:solidFill>
                  <a:srgbClr val="297A38"/>
                </a:solidFill>
                <a:latin typeface="Calibri" panose="020F0502020204030204" pitchFamily="34" charset="0"/>
                <a:ea typeface="Calibri" panose="020F0502020204030204" pitchFamily="34" charset="0"/>
                <a:cs typeface="Calibri" panose="020F0502020204030204" pitchFamily="34" charset="0"/>
              </a:rPr>
              <a:t>Affidamento</a:t>
            </a:r>
          </a:p>
        </p:txBody>
      </p:sp>
      <p:grpSp>
        <p:nvGrpSpPr>
          <p:cNvPr id="102" name="Group 101">
            <a:extLst>
              <a:ext uri="{FF2B5EF4-FFF2-40B4-BE49-F238E27FC236}">
                <a16:creationId xmlns:a16="http://schemas.microsoft.com/office/drawing/2014/main" id="{9E1C0DEE-D944-4022-ED2E-43AC00B27E4A}"/>
              </a:ext>
            </a:extLst>
          </p:cNvPr>
          <p:cNvGrpSpPr/>
          <p:nvPr/>
        </p:nvGrpSpPr>
        <p:grpSpPr>
          <a:xfrm>
            <a:off x="7629095" y="2736983"/>
            <a:ext cx="1212108" cy="1247996"/>
            <a:chOff x="7660632" y="2715963"/>
            <a:chExt cx="1212108" cy="1247996"/>
          </a:xfrm>
        </p:grpSpPr>
        <p:sp>
          <p:nvSpPr>
            <p:cNvPr id="103" name="Oval 3">
              <a:extLst>
                <a:ext uri="{FF2B5EF4-FFF2-40B4-BE49-F238E27FC236}">
                  <a16:creationId xmlns:a16="http://schemas.microsoft.com/office/drawing/2014/main" id="{0CFB31B6-9968-D512-130F-BE371C5087A2}"/>
                </a:ext>
              </a:extLst>
            </p:cNvPr>
            <p:cNvSpPr/>
            <p:nvPr/>
          </p:nvSpPr>
          <p:spPr>
            <a:xfrm rot="5400000">
              <a:off x="7644465" y="2732130"/>
              <a:ext cx="1244442" cy="1212108"/>
            </a:xfrm>
            <a:prstGeom prst="ellipse">
              <a:avLst/>
            </a:prstGeom>
            <a:solidFill>
              <a:sysClr val="window" lastClr="FFFFFF"/>
            </a:solidFill>
            <a:ln w="69850" cap="flat" cmpd="sng" algn="ctr">
              <a:solidFill>
                <a:srgbClr val="E0E721">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white"/>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04" name="Arc 4">
              <a:extLst>
                <a:ext uri="{FF2B5EF4-FFF2-40B4-BE49-F238E27FC236}">
                  <a16:creationId xmlns:a16="http://schemas.microsoft.com/office/drawing/2014/main" id="{1E3D4542-0145-C600-EA4C-8346BE08D4CF}"/>
                </a:ext>
              </a:extLst>
            </p:cNvPr>
            <p:cNvSpPr/>
            <p:nvPr/>
          </p:nvSpPr>
          <p:spPr>
            <a:xfrm rot="16200000" flipV="1">
              <a:off x="7644465" y="2735684"/>
              <a:ext cx="1244442" cy="1212108"/>
            </a:xfrm>
            <a:prstGeom prst="arc">
              <a:avLst>
                <a:gd name="adj1" fmla="val 3662830"/>
                <a:gd name="adj2" fmla="val 7097537"/>
              </a:avLst>
            </a:prstGeom>
            <a:noFill/>
            <a:ln w="69850" cap="rnd" cmpd="sng" algn="ctr">
              <a:solidFill>
                <a:srgbClr val="E0E72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05" name="Oval 19">
              <a:extLst>
                <a:ext uri="{FF2B5EF4-FFF2-40B4-BE49-F238E27FC236}">
                  <a16:creationId xmlns:a16="http://schemas.microsoft.com/office/drawing/2014/main" id="{06D00530-80DF-D442-A441-B7DE5A700B8B}"/>
                </a:ext>
              </a:extLst>
            </p:cNvPr>
            <p:cNvSpPr>
              <a:spLocks noChangeArrowheads="1"/>
            </p:cNvSpPr>
            <p:nvPr/>
          </p:nvSpPr>
          <p:spPr bwMode="auto">
            <a:xfrm rot="5400000">
              <a:off x="7834687" y="2903679"/>
              <a:ext cx="864000" cy="864000"/>
            </a:xfrm>
            <a:prstGeom prst="ellipse">
              <a:avLst/>
            </a:prstGeom>
            <a:solidFill>
              <a:srgbClr val="E0E721">
                <a:lumMod val="20000"/>
                <a:lumOff val="80000"/>
              </a:srgbClr>
            </a:solidFill>
            <a:ln>
              <a:solidFill>
                <a:srgbClr val="0071BB">
                  <a:lumMod val="20000"/>
                  <a:lumOff val="8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pic>
          <p:nvPicPr>
            <p:cNvPr id="106" name="Picture 105">
              <a:extLst>
                <a:ext uri="{FF2B5EF4-FFF2-40B4-BE49-F238E27FC236}">
                  <a16:creationId xmlns:a16="http://schemas.microsoft.com/office/drawing/2014/main" id="{9F876846-8DF6-E274-52BE-8E2C9A989B0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904886" y="2921311"/>
              <a:ext cx="769953" cy="725533"/>
            </a:xfrm>
            <a:prstGeom prst="rect">
              <a:avLst/>
            </a:prstGeom>
          </p:spPr>
        </p:pic>
      </p:grpSp>
      <p:sp>
        <p:nvSpPr>
          <p:cNvPr id="107" name="Rectangle 106">
            <a:extLst>
              <a:ext uri="{FF2B5EF4-FFF2-40B4-BE49-F238E27FC236}">
                <a16:creationId xmlns:a16="http://schemas.microsoft.com/office/drawing/2014/main" id="{89535352-C38D-E712-FB2A-A3511233964E}"/>
              </a:ext>
            </a:extLst>
          </p:cNvPr>
          <p:cNvSpPr/>
          <p:nvPr/>
        </p:nvSpPr>
        <p:spPr>
          <a:xfrm>
            <a:off x="7826676" y="2226428"/>
            <a:ext cx="900000" cy="361697"/>
          </a:xfrm>
          <a:prstGeom prst="rect">
            <a:avLst/>
          </a:prstGeom>
          <a:noFill/>
          <a:ln>
            <a:noFill/>
          </a:ln>
          <a:effectLst/>
        </p:spPr>
        <p:txBody>
          <a:bodyPr vert="horz" lIns="121920" tIns="60960" rIns="72813" bIns="6096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rPr>
              <a:t>Fase 4</a:t>
            </a:r>
            <a:endParaRPr kumimoji="0" lang="it-IT" sz="12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endParaRPr>
          </a:p>
        </p:txBody>
      </p:sp>
      <p:grpSp>
        <p:nvGrpSpPr>
          <p:cNvPr id="108" name="Group 107">
            <a:extLst>
              <a:ext uri="{FF2B5EF4-FFF2-40B4-BE49-F238E27FC236}">
                <a16:creationId xmlns:a16="http://schemas.microsoft.com/office/drawing/2014/main" id="{7D85AAA9-A3AA-B79E-31B9-F1342D2E960E}"/>
              </a:ext>
            </a:extLst>
          </p:cNvPr>
          <p:cNvGrpSpPr/>
          <p:nvPr/>
        </p:nvGrpSpPr>
        <p:grpSpPr>
          <a:xfrm>
            <a:off x="9306169" y="2226428"/>
            <a:ext cx="2275200" cy="2226350"/>
            <a:chOff x="9690803" y="2187009"/>
            <a:chExt cx="2275200" cy="2226350"/>
          </a:xfrm>
        </p:grpSpPr>
        <p:sp>
          <p:nvSpPr>
            <p:cNvPr id="109" name="object 33">
              <a:extLst>
                <a:ext uri="{FF2B5EF4-FFF2-40B4-BE49-F238E27FC236}">
                  <a16:creationId xmlns:a16="http://schemas.microsoft.com/office/drawing/2014/main" id="{7F7FB0C9-040A-5D4B-8679-1424C1FC0947}"/>
                </a:ext>
              </a:extLst>
            </p:cNvPr>
            <p:cNvSpPr txBox="1"/>
            <p:nvPr/>
          </p:nvSpPr>
          <p:spPr>
            <a:xfrm>
              <a:off x="9690803" y="4150039"/>
              <a:ext cx="2275200" cy="263320"/>
            </a:xfrm>
            <a:prstGeom prst="rect">
              <a:avLst/>
            </a:prstGeom>
          </p:spPr>
          <p:txBody>
            <a:bodyPr vert="horz" wrap="square" lIns="0" tIns="16933" rIns="0" bIns="0" rtlCol="0" anchor="ctr">
              <a:spAutoFit/>
            </a:bodyPr>
            <a:lstStyle/>
            <a:p>
              <a:pPr marL="16933" marR="0" lvl="0" indent="0" algn="ctr" defTabSz="1219170" eaLnBrk="1" fontAlgn="auto" latinLnBrk="0" hangingPunct="1">
                <a:lnSpc>
                  <a:spcPct val="100000"/>
                </a:lnSpc>
                <a:spcBef>
                  <a:spcPts val="133"/>
                </a:spcBef>
                <a:spcAft>
                  <a:spcPts val="0"/>
                </a:spcAft>
                <a:buClrTx/>
                <a:buSzTx/>
                <a:buFontTx/>
                <a:buNone/>
                <a:tabLst/>
                <a:defRPr/>
              </a:pPr>
              <a:r>
                <a:rPr kumimoji="0" lang="it-IT" sz="1600" b="1" i="0" u="none" strike="noStrike" kern="0" cap="none" spc="-7" normalizeH="0" baseline="0" noProof="0" dirty="0">
                  <a:ln>
                    <a:noFill/>
                  </a:ln>
                  <a:solidFill>
                    <a:srgbClr val="297A38"/>
                  </a:solidFill>
                  <a:effectLst/>
                  <a:uLnTx/>
                  <a:uFillTx/>
                  <a:latin typeface="Calibri" panose="020F0502020204030204" pitchFamily="34" charset="0"/>
                  <a:cs typeface="Calibri" panose="020F0502020204030204" pitchFamily="34" charset="0"/>
                </a:rPr>
                <a:t>Esecuzione contrattuale</a:t>
              </a:r>
              <a:endParaRPr kumimoji="0" sz="1600" b="0" i="0" u="none" strike="noStrike" kern="0" cap="none" spc="0" normalizeH="0" baseline="0" noProof="0" dirty="0">
                <a:ln>
                  <a:noFill/>
                </a:ln>
                <a:solidFill>
                  <a:srgbClr val="297A38"/>
                </a:solidFill>
                <a:effectLst/>
                <a:uLnTx/>
                <a:uFillTx/>
                <a:latin typeface="Calibri" panose="020F0502020204030204" pitchFamily="34" charset="0"/>
                <a:cs typeface="Calibri" panose="020F0502020204030204" pitchFamily="34" charset="0"/>
              </a:endParaRPr>
            </a:p>
          </p:txBody>
        </p:sp>
        <p:grpSp>
          <p:nvGrpSpPr>
            <p:cNvPr id="110" name="Group 109">
              <a:extLst>
                <a:ext uri="{FF2B5EF4-FFF2-40B4-BE49-F238E27FC236}">
                  <a16:creationId xmlns:a16="http://schemas.microsoft.com/office/drawing/2014/main" id="{B0A44FF0-3983-358C-5D8D-A7B1ED8F9A52}"/>
                </a:ext>
              </a:extLst>
            </p:cNvPr>
            <p:cNvGrpSpPr/>
            <p:nvPr/>
          </p:nvGrpSpPr>
          <p:grpSpPr>
            <a:xfrm>
              <a:off x="10222349" y="2680101"/>
              <a:ext cx="1212108" cy="1247999"/>
              <a:chOff x="9920335" y="2687058"/>
              <a:chExt cx="1212108" cy="1247999"/>
            </a:xfrm>
          </p:grpSpPr>
          <p:grpSp>
            <p:nvGrpSpPr>
              <p:cNvPr id="112" name="Group 111">
                <a:extLst>
                  <a:ext uri="{FF2B5EF4-FFF2-40B4-BE49-F238E27FC236}">
                    <a16:creationId xmlns:a16="http://schemas.microsoft.com/office/drawing/2014/main" id="{B5CBDF11-A117-FDE2-634F-9662CD32CFC2}"/>
                  </a:ext>
                </a:extLst>
              </p:cNvPr>
              <p:cNvGrpSpPr/>
              <p:nvPr/>
            </p:nvGrpSpPr>
            <p:grpSpPr>
              <a:xfrm>
                <a:off x="9920335" y="2687058"/>
                <a:ext cx="1212108" cy="1247999"/>
                <a:chOff x="2075896" y="2350082"/>
                <a:chExt cx="909081" cy="935999"/>
              </a:xfrm>
            </p:grpSpPr>
            <p:sp>
              <p:nvSpPr>
                <p:cNvPr id="114" name="Oval 3">
                  <a:extLst>
                    <a:ext uri="{FF2B5EF4-FFF2-40B4-BE49-F238E27FC236}">
                      <a16:creationId xmlns:a16="http://schemas.microsoft.com/office/drawing/2014/main" id="{B9DE1159-B9F9-161E-4E7B-5086E08BC8B9}"/>
                    </a:ext>
                  </a:extLst>
                </p:cNvPr>
                <p:cNvSpPr/>
                <p:nvPr/>
              </p:nvSpPr>
              <p:spPr>
                <a:xfrm rot="5400000">
                  <a:off x="2063771" y="2362207"/>
                  <a:ext cx="933332" cy="909081"/>
                </a:xfrm>
                <a:prstGeom prst="ellipse">
                  <a:avLst/>
                </a:prstGeom>
                <a:solidFill>
                  <a:sysClr val="window" lastClr="FFFFFF"/>
                </a:solidFill>
                <a:ln w="69850" cap="flat" cmpd="sng" algn="ctr">
                  <a:solidFill>
                    <a:srgbClr val="E0E721">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white"/>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15" name="Arc 4">
                  <a:extLst>
                    <a:ext uri="{FF2B5EF4-FFF2-40B4-BE49-F238E27FC236}">
                      <a16:creationId xmlns:a16="http://schemas.microsoft.com/office/drawing/2014/main" id="{190A1E91-10A1-DAA1-D745-DAFDB8B6F4C5}"/>
                    </a:ext>
                  </a:extLst>
                </p:cNvPr>
                <p:cNvSpPr/>
                <p:nvPr/>
              </p:nvSpPr>
              <p:spPr>
                <a:xfrm rot="16200000" flipV="1">
                  <a:off x="2063771" y="2364874"/>
                  <a:ext cx="933332" cy="909081"/>
                </a:xfrm>
                <a:prstGeom prst="arc">
                  <a:avLst>
                    <a:gd name="adj1" fmla="val 21523439"/>
                    <a:gd name="adj2" fmla="val 3820040"/>
                  </a:avLst>
                </a:prstGeom>
                <a:noFill/>
                <a:ln w="69850" cap="rnd" cmpd="sng" algn="ctr">
                  <a:solidFill>
                    <a:srgbClr val="E0E72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16" name="Oval 19">
                  <a:extLst>
                    <a:ext uri="{FF2B5EF4-FFF2-40B4-BE49-F238E27FC236}">
                      <a16:creationId xmlns:a16="http://schemas.microsoft.com/office/drawing/2014/main" id="{A464B464-01BC-F6C1-186D-F9001394EA65}"/>
                    </a:ext>
                  </a:extLst>
                </p:cNvPr>
                <p:cNvSpPr>
                  <a:spLocks noChangeArrowheads="1"/>
                </p:cNvSpPr>
                <p:nvPr/>
              </p:nvSpPr>
              <p:spPr bwMode="auto">
                <a:xfrm rot="5400000">
                  <a:off x="2206437" y="2490870"/>
                  <a:ext cx="648000" cy="648000"/>
                </a:xfrm>
                <a:prstGeom prst="ellipse">
                  <a:avLst/>
                </a:prstGeom>
                <a:solidFill>
                  <a:srgbClr val="E0E721">
                    <a:lumMod val="20000"/>
                    <a:lumOff val="80000"/>
                  </a:srgbClr>
                </a:solidFill>
                <a:ln>
                  <a:solidFill>
                    <a:srgbClr val="0071BB">
                      <a:lumMod val="20000"/>
                      <a:lumOff val="8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grpSp>
          <p:pic>
            <p:nvPicPr>
              <p:cNvPr id="113" name="Picture 112">
                <a:extLst>
                  <a:ext uri="{FF2B5EF4-FFF2-40B4-BE49-F238E27FC236}">
                    <a16:creationId xmlns:a16="http://schemas.microsoft.com/office/drawing/2014/main" id="{B3D431BD-7130-6A1D-D20F-C36B90B1ADC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157552" y="2974198"/>
                <a:ext cx="737671" cy="737671"/>
              </a:xfrm>
              <a:prstGeom prst="rect">
                <a:avLst/>
              </a:prstGeom>
            </p:spPr>
          </p:pic>
        </p:grpSp>
        <p:sp>
          <p:nvSpPr>
            <p:cNvPr id="111" name="Rectangle 110">
              <a:extLst>
                <a:ext uri="{FF2B5EF4-FFF2-40B4-BE49-F238E27FC236}">
                  <a16:creationId xmlns:a16="http://schemas.microsoft.com/office/drawing/2014/main" id="{137047A3-F22C-77C8-A886-751C68200B94}"/>
                </a:ext>
              </a:extLst>
            </p:cNvPr>
            <p:cNvSpPr/>
            <p:nvPr/>
          </p:nvSpPr>
          <p:spPr>
            <a:xfrm>
              <a:off x="10378403" y="2187009"/>
              <a:ext cx="900000" cy="361697"/>
            </a:xfrm>
            <a:prstGeom prst="rect">
              <a:avLst/>
            </a:prstGeom>
            <a:noFill/>
            <a:ln>
              <a:noFill/>
            </a:ln>
            <a:effectLst/>
          </p:spPr>
          <p:txBody>
            <a:bodyPr vert="horz" lIns="121920" tIns="60960" rIns="72813" bIns="6096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rPr>
                <a:t>Fase 5</a:t>
              </a:r>
              <a:endParaRPr kumimoji="0" lang="it-IT" sz="12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endParaRPr>
            </a:p>
          </p:txBody>
        </p:sp>
      </p:grpSp>
      <p:grpSp>
        <p:nvGrpSpPr>
          <p:cNvPr id="117" name="Group 116">
            <a:extLst>
              <a:ext uri="{FF2B5EF4-FFF2-40B4-BE49-F238E27FC236}">
                <a16:creationId xmlns:a16="http://schemas.microsoft.com/office/drawing/2014/main" id="{AD77D8C6-D8D8-3984-2837-991E80A4B3FC}"/>
              </a:ext>
            </a:extLst>
          </p:cNvPr>
          <p:cNvGrpSpPr/>
          <p:nvPr/>
        </p:nvGrpSpPr>
        <p:grpSpPr>
          <a:xfrm>
            <a:off x="4971982" y="2226428"/>
            <a:ext cx="2275200" cy="2226350"/>
            <a:chOff x="5289570" y="2184012"/>
            <a:chExt cx="2275200" cy="2226350"/>
          </a:xfrm>
        </p:grpSpPr>
        <p:sp>
          <p:nvSpPr>
            <p:cNvPr id="118" name="Rectangle 117">
              <a:extLst>
                <a:ext uri="{FF2B5EF4-FFF2-40B4-BE49-F238E27FC236}">
                  <a16:creationId xmlns:a16="http://schemas.microsoft.com/office/drawing/2014/main" id="{3822B77A-C2F2-C06F-7B71-C2006593BC92}"/>
                </a:ext>
              </a:extLst>
            </p:cNvPr>
            <p:cNvSpPr/>
            <p:nvPr/>
          </p:nvSpPr>
          <p:spPr>
            <a:xfrm>
              <a:off x="5977170" y="2184012"/>
              <a:ext cx="900000" cy="361697"/>
            </a:xfrm>
            <a:prstGeom prst="rect">
              <a:avLst/>
            </a:prstGeom>
            <a:noFill/>
            <a:ln>
              <a:noFill/>
            </a:ln>
            <a:effectLst/>
          </p:spPr>
          <p:txBody>
            <a:bodyPr vert="horz" lIns="121920" tIns="60960" rIns="72813" bIns="6096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it-IT" sz="16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rPr>
                <a:t>Fase 3</a:t>
              </a:r>
              <a:endParaRPr kumimoji="0" lang="it-IT" sz="1200" b="1" i="1" u="none" strike="noStrike" kern="0" cap="none" spc="0" normalizeH="0" baseline="0" noProof="0" dirty="0">
                <a:ln>
                  <a:noFill/>
                </a:ln>
                <a:solidFill>
                  <a:srgbClr val="297A38"/>
                </a:solidFill>
                <a:effectLst/>
                <a:uLnTx/>
                <a:uFillTx/>
                <a:latin typeface="Ink Free" panose="03080402000500000000" pitchFamily="66" charset="0"/>
                <a:ea typeface="+mn-ea"/>
                <a:cs typeface="Calibri" panose="020F0502020204030204" pitchFamily="34" charset="0"/>
              </a:endParaRPr>
            </a:p>
          </p:txBody>
        </p:sp>
        <p:sp>
          <p:nvSpPr>
            <p:cNvPr id="119" name="object 33">
              <a:extLst>
                <a:ext uri="{FF2B5EF4-FFF2-40B4-BE49-F238E27FC236}">
                  <a16:creationId xmlns:a16="http://schemas.microsoft.com/office/drawing/2014/main" id="{031740C9-45BF-520F-417E-66B65E79B212}"/>
                </a:ext>
              </a:extLst>
            </p:cNvPr>
            <p:cNvSpPr txBox="1"/>
            <p:nvPr/>
          </p:nvSpPr>
          <p:spPr>
            <a:xfrm>
              <a:off x="5289570" y="4147042"/>
              <a:ext cx="2275200" cy="263320"/>
            </a:xfrm>
            <a:prstGeom prst="rect">
              <a:avLst/>
            </a:prstGeom>
          </p:spPr>
          <p:txBody>
            <a:bodyPr vert="horz" wrap="square" lIns="0" tIns="16933" rIns="0" bIns="0" rtlCol="0" anchor="ctr">
              <a:spAutoFit/>
            </a:bodyPr>
            <a:lstStyle/>
            <a:p>
              <a:pPr marL="16933" marR="0" lvl="0" indent="0" algn="ctr" defTabSz="1219170" eaLnBrk="1" fontAlgn="auto" latinLnBrk="0" hangingPunct="1">
                <a:lnSpc>
                  <a:spcPct val="100000"/>
                </a:lnSpc>
                <a:spcBef>
                  <a:spcPts val="133"/>
                </a:spcBef>
                <a:spcAft>
                  <a:spcPts val="0"/>
                </a:spcAft>
                <a:buClrTx/>
                <a:buSzTx/>
                <a:buFontTx/>
                <a:buNone/>
                <a:tabLst/>
                <a:defRPr/>
              </a:pPr>
              <a:r>
                <a:rPr kumimoji="0" lang="it-IT" sz="1600" b="1" i="0" u="none" strike="noStrike" kern="0" cap="none" spc="-7" normalizeH="0" baseline="0" noProof="0" dirty="0">
                  <a:ln>
                    <a:noFill/>
                  </a:ln>
                  <a:solidFill>
                    <a:srgbClr val="297A38"/>
                  </a:solidFill>
                  <a:effectLst/>
                  <a:uLnTx/>
                  <a:uFillTx/>
                  <a:latin typeface="Calibri" panose="020F0502020204030204" pitchFamily="34" charset="0"/>
                  <a:cs typeface="Calibri" panose="020F0502020204030204" pitchFamily="34" charset="0"/>
                </a:rPr>
                <a:t>Pubblicazione</a:t>
              </a:r>
              <a:endParaRPr kumimoji="0" sz="1600" b="0" i="0" u="none" strike="noStrike" kern="0" cap="none" spc="0" normalizeH="0" baseline="0" noProof="0" dirty="0">
                <a:ln>
                  <a:noFill/>
                </a:ln>
                <a:solidFill>
                  <a:srgbClr val="297A38"/>
                </a:solidFill>
                <a:effectLst/>
                <a:uLnTx/>
                <a:uFillTx/>
                <a:latin typeface="Calibri" panose="020F0502020204030204" pitchFamily="34" charset="0"/>
                <a:cs typeface="Calibri" panose="020F0502020204030204" pitchFamily="34" charset="0"/>
              </a:endParaRPr>
            </a:p>
          </p:txBody>
        </p:sp>
        <p:grpSp>
          <p:nvGrpSpPr>
            <p:cNvPr id="120" name="Group 119">
              <a:extLst>
                <a:ext uri="{FF2B5EF4-FFF2-40B4-BE49-F238E27FC236}">
                  <a16:creationId xmlns:a16="http://schemas.microsoft.com/office/drawing/2014/main" id="{2EAE5F55-3784-91D8-A7E6-B41DAC8E2C8F}"/>
                </a:ext>
              </a:extLst>
            </p:cNvPr>
            <p:cNvGrpSpPr/>
            <p:nvPr/>
          </p:nvGrpSpPr>
          <p:grpSpPr>
            <a:xfrm>
              <a:off x="5821116" y="2680101"/>
              <a:ext cx="1212108" cy="1247999"/>
              <a:chOff x="5519100" y="2673144"/>
              <a:chExt cx="1212108" cy="1247999"/>
            </a:xfrm>
          </p:grpSpPr>
          <p:grpSp>
            <p:nvGrpSpPr>
              <p:cNvPr id="121" name="Group 120">
                <a:extLst>
                  <a:ext uri="{FF2B5EF4-FFF2-40B4-BE49-F238E27FC236}">
                    <a16:creationId xmlns:a16="http://schemas.microsoft.com/office/drawing/2014/main" id="{D25670C9-D376-5BD1-6BDB-ED698ADA8013}"/>
                  </a:ext>
                </a:extLst>
              </p:cNvPr>
              <p:cNvGrpSpPr/>
              <p:nvPr/>
            </p:nvGrpSpPr>
            <p:grpSpPr>
              <a:xfrm>
                <a:off x="5519100" y="2673144"/>
                <a:ext cx="1212108" cy="1247999"/>
                <a:chOff x="2075896" y="2350082"/>
                <a:chExt cx="909081" cy="935999"/>
              </a:xfrm>
            </p:grpSpPr>
            <p:sp>
              <p:nvSpPr>
                <p:cNvPr id="123" name="Oval 3">
                  <a:extLst>
                    <a:ext uri="{FF2B5EF4-FFF2-40B4-BE49-F238E27FC236}">
                      <a16:creationId xmlns:a16="http://schemas.microsoft.com/office/drawing/2014/main" id="{C2419716-9799-895F-E278-A746B5AAE19B}"/>
                    </a:ext>
                  </a:extLst>
                </p:cNvPr>
                <p:cNvSpPr/>
                <p:nvPr/>
              </p:nvSpPr>
              <p:spPr>
                <a:xfrm rot="5400000">
                  <a:off x="2063771" y="2362207"/>
                  <a:ext cx="933332" cy="909081"/>
                </a:xfrm>
                <a:prstGeom prst="ellipse">
                  <a:avLst/>
                </a:prstGeom>
                <a:solidFill>
                  <a:sysClr val="window" lastClr="FFFFFF"/>
                </a:solidFill>
                <a:ln w="69850" cap="flat" cmpd="sng" algn="ctr">
                  <a:solidFill>
                    <a:srgbClr val="E0E721">
                      <a:lumMod val="60000"/>
                      <a:lumOff val="4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prstClr val="white"/>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24" name="Arc 4">
                  <a:extLst>
                    <a:ext uri="{FF2B5EF4-FFF2-40B4-BE49-F238E27FC236}">
                      <a16:creationId xmlns:a16="http://schemas.microsoft.com/office/drawing/2014/main" id="{23E47908-8E19-14CF-F416-F163F032761B}"/>
                    </a:ext>
                  </a:extLst>
                </p:cNvPr>
                <p:cNvSpPr/>
                <p:nvPr/>
              </p:nvSpPr>
              <p:spPr>
                <a:xfrm rot="16200000" flipV="1">
                  <a:off x="2063771" y="2364874"/>
                  <a:ext cx="933332" cy="909081"/>
                </a:xfrm>
                <a:prstGeom prst="arc">
                  <a:avLst>
                    <a:gd name="adj1" fmla="val 7647570"/>
                    <a:gd name="adj2" fmla="val 12514377"/>
                  </a:avLst>
                </a:prstGeom>
                <a:noFill/>
                <a:ln w="69850" cap="rnd" cmpd="sng" algn="ctr">
                  <a:solidFill>
                    <a:srgbClr val="E0E72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sp>
              <p:nvSpPr>
                <p:cNvPr id="125" name="Oval 124">
                  <a:extLst>
                    <a:ext uri="{FF2B5EF4-FFF2-40B4-BE49-F238E27FC236}">
                      <a16:creationId xmlns:a16="http://schemas.microsoft.com/office/drawing/2014/main" id="{65B7438F-9823-2241-9E79-12386A3FCAD0}"/>
                    </a:ext>
                  </a:extLst>
                </p:cNvPr>
                <p:cNvSpPr>
                  <a:spLocks noChangeArrowheads="1"/>
                </p:cNvSpPr>
                <p:nvPr/>
              </p:nvSpPr>
              <p:spPr bwMode="auto">
                <a:xfrm rot="5400000">
                  <a:off x="2206437" y="2490869"/>
                  <a:ext cx="648000" cy="648000"/>
                </a:xfrm>
                <a:prstGeom prst="ellipse">
                  <a:avLst/>
                </a:prstGeom>
                <a:solidFill>
                  <a:srgbClr val="E0E721">
                    <a:lumMod val="20000"/>
                    <a:lumOff val="80000"/>
                  </a:srgbClr>
                </a:solidFill>
                <a:ln>
                  <a:solidFill>
                    <a:srgbClr val="0071BB">
                      <a:lumMod val="20000"/>
                      <a:lumOff val="80000"/>
                    </a:srgb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7" b="0" i="0" u="none" strike="noStrike" kern="0" cap="none" spc="0" normalizeH="0" baseline="0" noProof="0">
                    <a:ln>
                      <a:noFill/>
                    </a:ln>
                    <a:solidFill>
                      <a:srgbClr val="000000"/>
                    </a:solidFill>
                    <a:effectLst/>
                    <a:uLnTx/>
                    <a:uFillTx/>
                    <a:latin typeface="Calibri" panose="020F0502020204030204" pitchFamily="34" charset="0"/>
                    <a:ea typeface="Lato Medium" panose="020F0502020204030203" pitchFamily="34" charset="0"/>
                    <a:cs typeface="Calibri" panose="020F0502020204030204" pitchFamily="34" charset="0"/>
                  </a:endParaRPr>
                </a:p>
              </p:txBody>
            </p:sp>
          </p:grpSp>
          <p:pic>
            <p:nvPicPr>
              <p:cNvPr id="122" name="Picture 121">
                <a:extLst>
                  <a:ext uri="{FF2B5EF4-FFF2-40B4-BE49-F238E27FC236}">
                    <a16:creationId xmlns:a16="http://schemas.microsoft.com/office/drawing/2014/main" id="{47A76248-2CF4-88A3-A414-C4EF3097B29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08783" y="2927269"/>
                <a:ext cx="674589" cy="696119"/>
              </a:xfrm>
              <a:prstGeom prst="rect">
                <a:avLst/>
              </a:prstGeom>
            </p:spPr>
          </p:pic>
        </p:grpSp>
      </p:grpSp>
      <p:sp>
        <p:nvSpPr>
          <p:cNvPr id="126" name="Rectangle 125">
            <a:extLst>
              <a:ext uri="{FF2B5EF4-FFF2-40B4-BE49-F238E27FC236}">
                <a16:creationId xmlns:a16="http://schemas.microsoft.com/office/drawing/2014/main" id="{89642DFB-6FA0-B631-B617-CA2B198D9978}"/>
              </a:ext>
            </a:extLst>
          </p:cNvPr>
          <p:cNvSpPr/>
          <p:nvPr/>
        </p:nvSpPr>
        <p:spPr>
          <a:xfrm>
            <a:off x="5058382" y="4704730"/>
            <a:ext cx="2102400" cy="1033200"/>
          </a:xfrm>
          <a:prstGeom prst="rect">
            <a:avLst/>
          </a:prstGeom>
          <a:noFill/>
          <a:ln>
            <a:noFill/>
          </a:ln>
          <a:effectLst/>
        </p:spPr>
        <p:txBody>
          <a:bodyPr vert="horz" lIns="121920" tIns="60960" rIns="72813" bIns="609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Pubblicità legale </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e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messa a disposizione </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della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documentazione</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di</a:t>
            </a:r>
            <a:r>
              <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 </a:t>
            </a:r>
            <a:r>
              <a:rPr kumimoji="0" lang="it-IT" sz="1300" b="1"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rPr>
              <a:t>gara</a:t>
            </a:r>
            <a:endParaRPr kumimoji="0" lang="it-IT" sz="1300" b="0" i="0" u="none" strike="noStrike" kern="0" cap="none" spc="0" normalizeH="0" baseline="0" noProof="0" dirty="0">
              <a:ln>
                <a:noFill/>
              </a:ln>
              <a:solidFill>
                <a:srgbClr val="3C3C3B"/>
              </a:solidFill>
              <a:effectLst/>
              <a:uLnTx/>
              <a:uFillTx/>
              <a:latin typeface="Arial" panose="020B0604020202020204"/>
              <a:ea typeface="+mn-ea"/>
              <a:cs typeface="Calibri" panose="020F0502020204030204" pitchFamily="34" charset="0"/>
            </a:endParaRPr>
          </a:p>
        </p:txBody>
      </p:sp>
      <p:sp>
        <p:nvSpPr>
          <p:cNvPr id="127" name="Rectangle 126">
            <a:extLst>
              <a:ext uri="{FF2B5EF4-FFF2-40B4-BE49-F238E27FC236}">
                <a16:creationId xmlns:a16="http://schemas.microsoft.com/office/drawing/2014/main" id="{E0090BDA-D25C-5872-8D1D-068B3151F816}"/>
              </a:ext>
            </a:extLst>
          </p:cNvPr>
          <p:cNvSpPr/>
          <p:nvPr/>
        </p:nvSpPr>
        <p:spPr>
          <a:xfrm>
            <a:off x="613977" y="2134849"/>
            <a:ext cx="10964052" cy="3779146"/>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grpSp>
        <p:nvGrpSpPr>
          <p:cNvPr id="128" name="Group 127">
            <a:extLst>
              <a:ext uri="{FF2B5EF4-FFF2-40B4-BE49-F238E27FC236}">
                <a16:creationId xmlns:a16="http://schemas.microsoft.com/office/drawing/2014/main" id="{154E5525-2A96-F190-93B9-6010032B812F}"/>
              </a:ext>
            </a:extLst>
          </p:cNvPr>
          <p:cNvGrpSpPr/>
          <p:nvPr/>
        </p:nvGrpSpPr>
        <p:grpSpPr>
          <a:xfrm>
            <a:off x="3259997" y="5675212"/>
            <a:ext cx="5553474" cy="515963"/>
            <a:chOff x="2874951" y="5538593"/>
            <a:chExt cx="5553474" cy="515963"/>
          </a:xfrm>
        </p:grpSpPr>
        <p:sp>
          <p:nvSpPr>
            <p:cNvPr id="129" name="Rectangle 128">
              <a:extLst>
                <a:ext uri="{FF2B5EF4-FFF2-40B4-BE49-F238E27FC236}">
                  <a16:creationId xmlns:a16="http://schemas.microsoft.com/office/drawing/2014/main" id="{27057B96-3A78-DB08-B51B-CBF8D104F955}"/>
                </a:ext>
              </a:extLst>
            </p:cNvPr>
            <p:cNvSpPr/>
            <p:nvPr/>
          </p:nvSpPr>
          <p:spPr>
            <a:xfrm>
              <a:off x="3282331" y="5544581"/>
              <a:ext cx="2465357" cy="509975"/>
            </a:xfrm>
            <a:prstGeom prst="rect">
              <a:avLst/>
            </a:prstGeom>
            <a:solidFill>
              <a:srgbClr val="E0E721">
                <a:lumMod val="20000"/>
                <a:lumOff val="80000"/>
              </a:srgbClr>
            </a:solidFill>
            <a:ln w="9525" cap="flat" cmpd="sng" algn="ctr">
              <a:solidFill>
                <a:srgbClr val="0071BB">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srgbClr val="3C3C3B"/>
                  </a:solidFill>
                  <a:effectLst/>
                  <a:uLnTx/>
                  <a:uFillTx/>
                  <a:latin typeface="Calibri" panose="020F0502020204030204" pitchFamily="34" charset="0"/>
                  <a:ea typeface="+mn-ea"/>
                  <a:cs typeface="Calibri" panose="020F0502020204030204" pitchFamily="34" charset="0"/>
                </a:rPr>
                <a:t>Piattaforma di E-Procurement</a:t>
              </a:r>
            </a:p>
          </p:txBody>
        </p:sp>
        <p:sp>
          <p:nvSpPr>
            <p:cNvPr id="130" name="Rectangle 129">
              <a:extLst>
                <a:ext uri="{FF2B5EF4-FFF2-40B4-BE49-F238E27FC236}">
                  <a16:creationId xmlns:a16="http://schemas.microsoft.com/office/drawing/2014/main" id="{600F0337-C545-1B42-BC18-AF62DD6CBEFC}"/>
                </a:ext>
              </a:extLst>
            </p:cNvPr>
            <p:cNvSpPr/>
            <p:nvPr/>
          </p:nvSpPr>
          <p:spPr>
            <a:xfrm>
              <a:off x="5963068" y="5544581"/>
              <a:ext cx="2465357" cy="509975"/>
            </a:xfrm>
            <a:prstGeom prst="rect">
              <a:avLst/>
            </a:prstGeom>
            <a:solidFill>
              <a:srgbClr val="E0E721">
                <a:lumMod val="20000"/>
                <a:lumOff val="80000"/>
              </a:srgbClr>
            </a:solidFill>
            <a:ln w="9525" cap="flat" cmpd="sng" algn="ctr">
              <a:solidFill>
                <a:srgbClr val="0071BB">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3C3C3B"/>
                  </a:solidFill>
                  <a:effectLst/>
                  <a:uLnTx/>
                  <a:uFillTx/>
                  <a:latin typeface="Calibri" panose="020F0502020204030204" pitchFamily="34" charset="0"/>
                  <a:ea typeface="+mn-ea"/>
                  <a:cs typeface="Calibri" panose="020F0502020204030204" pitchFamily="34" charset="0"/>
                </a:rPr>
                <a:t>Innovazione e Sostenibilità</a:t>
              </a:r>
              <a:endParaRPr kumimoji="0" lang="it-IT" sz="1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31" name="Picture 130">
              <a:extLst>
                <a:ext uri="{FF2B5EF4-FFF2-40B4-BE49-F238E27FC236}">
                  <a16:creationId xmlns:a16="http://schemas.microsoft.com/office/drawing/2014/main" id="{156CC4AF-AAE9-A948-A99D-58BC50ED38C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874951" y="5538593"/>
              <a:ext cx="384000" cy="384000"/>
            </a:xfrm>
            <a:prstGeom prst="rect">
              <a:avLst/>
            </a:prstGeom>
          </p:spPr>
        </p:pic>
      </p:grpSp>
      <p:sp>
        <p:nvSpPr>
          <p:cNvPr id="132" name="Segnaposto contenuto 9">
            <a:extLst>
              <a:ext uri="{FF2B5EF4-FFF2-40B4-BE49-F238E27FC236}">
                <a16:creationId xmlns:a16="http://schemas.microsoft.com/office/drawing/2014/main" id="{946216FD-E25D-69D9-CBC9-5486F623DE8A}"/>
              </a:ext>
            </a:extLst>
          </p:cNvPr>
          <p:cNvSpPr txBox="1">
            <a:spLocks/>
          </p:cNvSpPr>
          <p:nvPr/>
        </p:nvSpPr>
        <p:spPr>
          <a:xfrm>
            <a:off x="624416" y="1209150"/>
            <a:ext cx="10957983" cy="612000"/>
          </a:xfrm>
          <a:prstGeom prst="rect">
            <a:avLst/>
          </a:prstGeom>
          <a:solidFill>
            <a:srgbClr val="FFFFFF">
              <a:lumMod val="95000"/>
            </a:srgbClr>
          </a:solidFill>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500" b="0" i="0" u="none" strike="noStrike" kern="1200" cap="none" spc="0" normalizeH="0" baseline="0" noProof="0" dirty="0">
                <a:ln>
                  <a:noFill/>
                </a:ln>
                <a:solidFill>
                  <a:srgbClr val="3C3C3B"/>
                </a:solidFill>
                <a:effectLst/>
                <a:uLnTx/>
                <a:uFillTx/>
                <a:latin typeface="+mj-lt"/>
                <a:ea typeface="Calibri" panose="020F0502020204030204" pitchFamily="34" charset="0"/>
                <a:cs typeface="Calibri" panose="020F0502020204030204" pitchFamily="34" charset="0"/>
              </a:rPr>
              <a:t>Il </a:t>
            </a:r>
            <a:r>
              <a:rPr kumimoji="0" lang="it-IT" sz="1500" b="1" i="0" u="none" strike="noStrike" kern="1200" cap="none" spc="0" normalizeH="0" baseline="0" noProof="0" dirty="0">
                <a:ln>
                  <a:noFill/>
                </a:ln>
                <a:solidFill>
                  <a:srgbClr val="3C3C3B"/>
                </a:solidFill>
                <a:effectLst/>
                <a:uLnTx/>
                <a:uFillTx/>
                <a:latin typeface="+mj-lt"/>
                <a:ea typeface="Calibri" panose="020F0502020204030204" pitchFamily="34" charset="0"/>
                <a:cs typeface="Calibri" panose="020F0502020204030204" pitchFamily="34" charset="0"/>
              </a:rPr>
              <a:t>ciclo di vita del procurement </a:t>
            </a:r>
            <a:r>
              <a:rPr kumimoji="0" lang="it-IT" sz="1500" b="0" i="0" u="none" strike="noStrike" kern="1200" cap="none" spc="0" normalizeH="0" baseline="0" noProof="0" dirty="0">
                <a:ln>
                  <a:noFill/>
                </a:ln>
                <a:solidFill>
                  <a:srgbClr val="3C3C3B"/>
                </a:solidFill>
                <a:effectLst/>
                <a:uLnTx/>
                <a:uFillTx/>
                <a:latin typeface="+mj-lt"/>
                <a:ea typeface="Calibri" panose="020F0502020204030204" pitchFamily="34" charset="0"/>
                <a:cs typeface="Calibri" panose="020F0502020204030204" pitchFamily="34" charset="0"/>
              </a:rPr>
              <a:t>è l'insieme delle fasi attraverso cui il Soggetto Aggregatore organizza l’acquisizione di beni, servizi o lavori da fornitori esterni</a:t>
            </a:r>
          </a:p>
        </p:txBody>
      </p:sp>
      <p:grpSp>
        <p:nvGrpSpPr>
          <p:cNvPr id="133" name="Group 132">
            <a:extLst>
              <a:ext uri="{FF2B5EF4-FFF2-40B4-BE49-F238E27FC236}">
                <a16:creationId xmlns:a16="http://schemas.microsoft.com/office/drawing/2014/main" id="{1DBA453A-A4DA-869A-FD6B-0AFE4076BBAD}"/>
              </a:ext>
            </a:extLst>
          </p:cNvPr>
          <p:cNvGrpSpPr/>
          <p:nvPr/>
        </p:nvGrpSpPr>
        <p:grpSpPr>
          <a:xfrm>
            <a:off x="304448" y="951239"/>
            <a:ext cx="2160128" cy="475028"/>
            <a:chOff x="482303" y="1392655"/>
            <a:chExt cx="2160128" cy="475028"/>
          </a:xfrm>
        </p:grpSpPr>
        <p:grpSp>
          <p:nvGrpSpPr>
            <p:cNvPr id="134" name="Group 133">
              <a:extLst>
                <a:ext uri="{FF2B5EF4-FFF2-40B4-BE49-F238E27FC236}">
                  <a16:creationId xmlns:a16="http://schemas.microsoft.com/office/drawing/2014/main" id="{B5F4F07D-12D4-B81D-4505-B67BE8DCF93C}"/>
                </a:ext>
              </a:extLst>
            </p:cNvPr>
            <p:cNvGrpSpPr/>
            <p:nvPr/>
          </p:nvGrpSpPr>
          <p:grpSpPr>
            <a:xfrm>
              <a:off x="569159" y="1392655"/>
              <a:ext cx="2073272" cy="408078"/>
              <a:chOff x="5353975" y="391653"/>
              <a:chExt cx="1924177" cy="272917"/>
            </a:xfrm>
          </p:grpSpPr>
          <p:sp>
            <p:nvSpPr>
              <p:cNvPr id="136" name="Freeform 268">
                <a:extLst>
                  <a:ext uri="{FF2B5EF4-FFF2-40B4-BE49-F238E27FC236}">
                    <a16:creationId xmlns:a16="http://schemas.microsoft.com/office/drawing/2014/main" id="{C5C4D059-60AE-1FA8-24BD-BB964EB5460F}"/>
                  </a:ext>
                </a:extLst>
              </p:cNvPr>
              <p:cNvSpPr>
                <a:spLocks/>
              </p:cNvSpPr>
              <p:nvPr/>
            </p:nvSpPr>
            <p:spPr bwMode="auto">
              <a:xfrm>
                <a:off x="5353975" y="413962"/>
                <a:ext cx="1135968" cy="250608"/>
              </a:xfrm>
              <a:custGeom>
                <a:avLst/>
                <a:gdLst/>
                <a:ahLst/>
                <a:cxnLst>
                  <a:cxn ang="0">
                    <a:pos x="863" y="0"/>
                  </a:cxn>
                  <a:cxn ang="0">
                    <a:pos x="784" y="8"/>
                  </a:cxn>
                  <a:cxn ang="0">
                    <a:pos x="634" y="27"/>
                  </a:cxn>
                  <a:cxn ang="0">
                    <a:pos x="433" y="41"/>
                  </a:cxn>
                  <a:cxn ang="0">
                    <a:pos x="254" y="50"/>
                  </a:cxn>
                  <a:cxn ang="0">
                    <a:pos x="126" y="55"/>
                  </a:cxn>
                  <a:cxn ang="0">
                    <a:pos x="125" y="55"/>
                  </a:cxn>
                  <a:cxn ang="0">
                    <a:pos x="124" y="55"/>
                  </a:cxn>
                  <a:cxn ang="0">
                    <a:pos x="94" y="57"/>
                  </a:cxn>
                  <a:cxn ang="0">
                    <a:pos x="56" y="58"/>
                  </a:cxn>
                  <a:cxn ang="0">
                    <a:pos x="35" y="57"/>
                  </a:cxn>
                  <a:cxn ang="0">
                    <a:pos x="26" y="56"/>
                  </a:cxn>
                  <a:cxn ang="0">
                    <a:pos x="4" y="72"/>
                  </a:cxn>
                  <a:cxn ang="0">
                    <a:pos x="8" y="143"/>
                  </a:cxn>
                  <a:cxn ang="0">
                    <a:pos x="31" y="157"/>
                  </a:cxn>
                  <a:cxn ang="0">
                    <a:pos x="45" y="156"/>
                  </a:cxn>
                  <a:cxn ang="0">
                    <a:pos x="59" y="155"/>
                  </a:cxn>
                  <a:cxn ang="0">
                    <a:pos x="60" y="155"/>
                  </a:cxn>
                  <a:cxn ang="0">
                    <a:pos x="61" y="155"/>
                  </a:cxn>
                  <a:cxn ang="0">
                    <a:pos x="171" y="145"/>
                  </a:cxn>
                  <a:cxn ang="0">
                    <a:pos x="413" y="127"/>
                  </a:cxn>
                  <a:cxn ang="0">
                    <a:pos x="650" y="108"/>
                  </a:cxn>
                  <a:cxn ang="0">
                    <a:pos x="763" y="98"/>
                  </a:cxn>
                  <a:cxn ang="0">
                    <a:pos x="864" y="93"/>
                  </a:cxn>
                  <a:cxn ang="0">
                    <a:pos x="869" y="93"/>
                  </a:cxn>
                  <a:cxn ang="0">
                    <a:pos x="870" y="93"/>
                  </a:cxn>
                  <a:cxn ang="0">
                    <a:pos x="877" y="68"/>
                  </a:cxn>
                  <a:cxn ang="0">
                    <a:pos x="878" y="4"/>
                  </a:cxn>
                  <a:cxn ang="0">
                    <a:pos x="863" y="0"/>
                  </a:cxn>
                </a:cxnLst>
                <a:rect l="0" t="0" r="r" b="b"/>
                <a:pathLst>
                  <a:path w="881" h="157">
                    <a:moveTo>
                      <a:pt x="863" y="0"/>
                    </a:moveTo>
                    <a:cubicBezTo>
                      <a:pt x="842" y="0"/>
                      <a:pt x="805" y="7"/>
                      <a:pt x="784" y="8"/>
                    </a:cubicBezTo>
                    <a:cubicBezTo>
                      <a:pt x="754" y="9"/>
                      <a:pt x="660" y="26"/>
                      <a:pt x="634" y="27"/>
                    </a:cubicBezTo>
                    <a:cubicBezTo>
                      <a:pt x="608" y="28"/>
                      <a:pt x="462" y="40"/>
                      <a:pt x="433" y="41"/>
                    </a:cubicBezTo>
                    <a:cubicBezTo>
                      <a:pt x="403" y="42"/>
                      <a:pt x="277" y="49"/>
                      <a:pt x="254" y="50"/>
                    </a:cubicBezTo>
                    <a:cubicBezTo>
                      <a:pt x="231" y="51"/>
                      <a:pt x="145" y="55"/>
                      <a:pt x="126" y="55"/>
                    </a:cubicBezTo>
                    <a:cubicBezTo>
                      <a:pt x="126" y="55"/>
                      <a:pt x="125" y="55"/>
                      <a:pt x="125" y="55"/>
                    </a:cubicBezTo>
                    <a:cubicBezTo>
                      <a:pt x="125" y="55"/>
                      <a:pt x="124" y="55"/>
                      <a:pt x="124" y="55"/>
                    </a:cubicBezTo>
                    <a:cubicBezTo>
                      <a:pt x="118" y="55"/>
                      <a:pt x="106" y="56"/>
                      <a:pt x="94" y="57"/>
                    </a:cubicBezTo>
                    <a:cubicBezTo>
                      <a:pt x="81" y="57"/>
                      <a:pt x="68" y="58"/>
                      <a:pt x="56" y="58"/>
                    </a:cubicBezTo>
                    <a:cubicBezTo>
                      <a:pt x="48" y="58"/>
                      <a:pt x="40" y="57"/>
                      <a:pt x="35" y="57"/>
                    </a:cubicBezTo>
                    <a:cubicBezTo>
                      <a:pt x="32" y="56"/>
                      <a:pt x="29" y="56"/>
                      <a:pt x="26" y="56"/>
                    </a:cubicBezTo>
                    <a:cubicBezTo>
                      <a:pt x="11" y="56"/>
                      <a:pt x="5" y="63"/>
                      <a:pt x="4" y="72"/>
                    </a:cubicBezTo>
                    <a:cubicBezTo>
                      <a:pt x="4" y="72"/>
                      <a:pt x="0" y="122"/>
                      <a:pt x="8" y="143"/>
                    </a:cubicBezTo>
                    <a:cubicBezTo>
                      <a:pt x="12" y="154"/>
                      <a:pt x="21" y="157"/>
                      <a:pt x="31" y="157"/>
                    </a:cubicBezTo>
                    <a:cubicBezTo>
                      <a:pt x="36" y="157"/>
                      <a:pt x="40" y="156"/>
                      <a:pt x="45" y="156"/>
                    </a:cubicBezTo>
                    <a:cubicBezTo>
                      <a:pt x="50" y="155"/>
                      <a:pt x="54" y="155"/>
                      <a:pt x="59" y="155"/>
                    </a:cubicBezTo>
                    <a:cubicBezTo>
                      <a:pt x="59" y="155"/>
                      <a:pt x="59" y="155"/>
                      <a:pt x="60" y="155"/>
                    </a:cubicBezTo>
                    <a:cubicBezTo>
                      <a:pt x="60" y="155"/>
                      <a:pt x="61" y="155"/>
                      <a:pt x="61" y="155"/>
                    </a:cubicBezTo>
                    <a:cubicBezTo>
                      <a:pt x="83" y="155"/>
                      <a:pt x="140" y="150"/>
                      <a:pt x="171" y="145"/>
                    </a:cubicBezTo>
                    <a:cubicBezTo>
                      <a:pt x="203" y="139"/>
                      <a:pt x="364" y="130"/>
                      <a:pt x="413" y="127"/>
                    </a:cubicBezTo>
                    <a:cubicBezTo>
                      <a:pt x="463" y="124"/>
                      <a:pt x="622" y="110"/>
                      <a:pt x="650" y="108"/>
                    </a:cubicBezTo>
                    <a:cubicBezTo>
                      <a:pt x="679" y="105"/>
                      <a:pt x="749" y="99"/>
                      <a:pt x="763" y="98"/>
                    </a:cubicBezTo>
                    <a:cubicBezTo>
                      <a:pt x="775" y="97"/>
                      <a:pt x="843" y="93"/>
                      <a:pt x="864" y="93"/>
                    </a:cubicBezTo>
                    <a:cubicBezTo>
                      <a:pt x="867" y="93"/>
                      <a:pt x="868" y="93"/>
                      <a:pt x="869" y="93"/>
                    </a:cubicBezTo>
                    <a:cubicBezTo>
                      <a:pt x="869" y="93"/>
                      <a:pt x="870" y="93"/>
                      <a:pt x="870" y="93"/>
                    </a:cubicBezTo>
                    <a:cubicBezTo>
                      <a:pt x="877" y="93"/>
                      <a:pt x="877" y="74"/>
                      <a:pt x="877" y="68"/>
                    </a:cubicBezTo>
                    <a:cubicBezTo>
                      <a:pt x="877" y="62"/>
                      <a:pt x="881" y="15"/>
                      <a:pt x="878" y="4"/>
                    </a:cubicBezTo>
                    <a:cubicBezTo>
                      <a:pt x="877" y="1"/>
                      <a:pt x="871" y="0"/>
                      <a:pt x="863" y="0"/>
                    </a:cubicBezTo>
                  </a:path>
                </a:pathLst>
              </a:custGeom>
              <a:solidFill>
                <a:srgbClr val="297A38">
                  <a:lumMod val="20000"/>
                  <a:lumOff val="8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C3C3B"/>
                  </a:solidFill>
                  <a:effectLst/>
                  <a:uLnTx/>
                  <a:uFillTx/>
                  <a:latin typeface="Arial" panose="020B0604020202020204"/>
                </a:endParaRPr>
              </a:p>
            </p:txBody>
          </p:sp>
          <p:sp>
            <p:nvSpPr>
              <p:cNvPr id="137" name="Rectangle 136">
                <a:extLst>
                  <a:ext uri="{FF2B5EF4-FFF2-40B4-BE49-F238E27FC236}">
                    <a16:creationId xmlns:a16="http://schemas.microsoft.com/office/drawing/2014/main" id="{AC1A378E-44DB-78C0-7119-01797A36C0AC}"/>
                  </a:ext>
                </a:extLst>
              </p:cNvPr>
              <p:cNvSpPr/>
              <p:nvPr/>
            </p:nvSpPr>
            <p:spPr>
              <a:xfrm>
                <a:off x="5612143" y="391653"/>
                <a:ext cx="1666009" cy="271273"/>
              </a:xfrm>
              <a:prstGeom prst="rect">
                <a:avLst/>
              </a:prstGeom>
              <a:noFill/>
              <a:ln>
                <a:noFill/>
              </a:ln>
              <a:effectLst/>
            </p:spPr>
            <p:txBody>
              <a:bodyPr vert="horz" lIns="91440" tIns="45720" rIns="5461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1" u="none" strike="noStrike" kern="0" cap="none" spc="0" normalizeH="0" baseline="0" noProof="0" dirty="0">
                    <a:ln>
                      <a:noFill/>
                    </a:ln>
                    <a:solidFill>
                      <a:srgbClr val="047835"/>
                    </a:solidFill>
                    <a:effectLst/>
                    <a:uLnTx/>
                    <a:uFillTx/>
                    <a:latin typeface="Ink Free" panose="03080402000500000000" pitchFamily="66" charset="0"/>
                    <a:ea typeface="+mn-ea"/>
                    <a:cs typeface="Calibri" panose="020F0502020204030204" pitchFamily="34" charset="0"/>
                  </a:rPr>
                  <a:t>Oggetto</a:t>
                </a:r>
              </a:p>
            </p:txBody>
          </p:sp>
        </p:grpSp>
        <p:pic>
          <p:nvPicPr>
            <p:cNvPr id="135" name="Graphic 134" descr="Teacher with solid fill">
              <a:extLst>
                <a:ext uri="{FF2B5EF4-FFF2-40B4-BE49-F238E27FC236}">
                  <a16:creationId xmlns:a16="http://schemas.microsoft.com/office/drawing/2014/main" id="{2BC3BE2B-0042-9CE0-172E-39645405CB7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2303" y="1492962"/>
              <a:ext cx="374721" cy="374721"/>
            </a:xfrm>
            <a:prstGeom prst="rect">
              <a:avLst/>
            </a:prstGeom>
          </p:spPr>
        </p:pic>
      </p:grpSp>
      <p:grpSp>
        <p:nvGrpSpPr>
          <p:cNvPr id="138" name="Group 137">
            <a:extLst>
              <a:ext uri="{FF2B5EF4-FFF2-40B4-BE49-F238E27FC236}">
                <a16:creationId xmlns:a16="http://schemas.microsoft.com/office/drawing/2014/main" id="{C1E84E3C-2EAA-3423-3E0F-ECB9F6EEBB2A}"/>
              </a:ext>
            </a:extLst>
          </p:cNvPr>
          <p:cNvGrpSpPr/>
          <p:nvPr/>
        </p:nvGrpSpPr>
        <p:grpSpPr>
          <a:xfrm>
            <a:off x="327111" y="1864086"/>
            <a:ext cx="2137465" cy="473219"/>
            <a:chOff x="327111" y="1864086"/>
            <a:chExt cx="2137465" cy="473219"/>
          </a:xfrm>
        </p:grpSpPr>
        <p:grpSp>
          <p:nvGrpSpPr>
            <p:cNvPr id="139" name="Group 138">
              <a:extLst>
                <a:ext uri="{FF2B5EF4-FFF2-40B4-BE49-F238E27FC236}">
                  <a16:creationId xmlns:a16="http://schemas.microsoft.com/office/drawing/2014/main" id="{75986AD9-5B16-07A0-0379-17EF0E02B41F}"/>
                </a:ext>
              </a:extLst>
            </p:cNvPr>
            <p:cNvGrpSpPr/>
            <p:nvPr/>
          </p:nvGrpSpPr>
          <p:grpSpPr>
            <a:xfrm>
              <a:off x="391304" y="1864086"/>
              <a:ext cx="2073272" cy="408078"/>
              <a:chOff x="5353975" y="391653"/>
              <a:chExt cx="1924177" cy="272917"/>
            </a:xfrm>
          </p:grpSpPr>
          <p:sp>
            <p:nvSpPr>
              <p:cNvPr id="141" name="Freeform 268">
                <a:extLst>
                  <a:ext uri="{FF2B5EF4-FFF2-40B4-BE49-F238E27FC236}">
                    <a16:creationId xmlns:a16="http://schemas.microsoft.com/office/drawing/2014/main" id="{7F33C441-CA7E-A3D6-8C8A-6E011A5F56AF}"/>
                  </a:ext>
                </a:extLst>
              </p:cNvPr>
              <p:cNvSpPr>
                <a:spLocks/>
              </p:cNvSpPr>
              <p:nvPr/>
            </p:nvSpPr>
            <p:spPr bwMode="auto">
              <a:xfrm>
                <a:off x="5353975" y="413962"/>
                <a:ext cx="1135968" cy="250608"/>
              </a:xfrm>
              <a:custGeom>
                <a:avLst/>
                <a:gdLst/>
                <a:ahLst/>
                <a:cxnLst>
                  <a:cxn ang="0">
                    <a:pos x="863" y="0"/>
                  </a:cxn>
                  <a:cxn ang="0">
                    <a:pos x="784" y="8"/>
                  </a:cxn>
                  <a:cxn ang="0">
                    <a:pos x="634" y="27"/>
                  </a:cxn>
                  <a:cxn ang="0">
                    <a:pos x="433" y="41"/>
                  </a:cxn>
                  <a:cxn ang="0">
                    <a:pos x="254" y="50"/>
                  </a:cxn>
                  <a:cxn ang="0">
                    <a:pos x="126" y="55"/>
                  </a:cxn>
                  <a:cxn ang="0">
                    <a:pos x="125" y="55"/>
                  </a:cxn>
                  <a:cxn ang="0">
                    <a:pos x="124" y="55"/>
                  </a:cxn>
                  <a:cxn ang="0">
                    <a:pos x="94" y="57"/>
                  </a:cxn>
                  <a:cxn ang="0">
                    <a:pos x="56" y="58"/>
                  </a:cxn>
                  <a:cxn ang="0">
                    <a:pos x="35" y="57"/>
                  </a:cxn>
                  <a:cxn ang="0">
                    <a:pos x="26" y="56"/>
                  </a:cxn>
                  <a:cxn ang="0">
                    <a:pos x="4" y="72"/>
                  </a:cxn>
                  <a:cxn ang="0">
                    <a:pos x="8" y="143"/>
                  </a:cxn>
                  <a:cxn ang="0">
                    <a:pos x="31" y="157"/>
                  </a:cxn>
                  <a:cxn ang="0">
                    <a:pos x="45" y="156"/>
                  </a:cxn>
                  <a:cxn ang="0">
                    <a:pos x="59" y="155"/>
                  </a:cxn>
                  <a:cxn ang="0">
                    <a:pos x="60" y="155"/>
                  </a:cxn>
                  <a:cxn ang="0">
                    <a:pos x="61" y="155"/>
                  </a:cxn>
                  <a:cxn ang="0">
                    <a:pos x="171" y="145"/>
                  </a:cxn>
                  <a:cxn ang="0">
                    <a:pos x="413" y="127"/>
                  </a:cxn>
                  <a:cxn ang="0">
                    <a:pos x="650" y="108"/>
                  </a:cxn>
                  <a:cxn ang="0">
                    <a:pos x="763" y="98"/>
                  </a:cxn>
                  <a:cxn ang="0">
                    <a:pos x="864" y="93"/>
                  </a:cxn>
                  <a:cxn ang="0">
                    <a:pos x="869" y="93"/>
                  </a:cxn>
                  <a:cxn ang="0">
                    <a:pos x="870" y="93"/>
                  </a:cxn>
                  <a:cxn ang="0">
                    <a:pos x="877" y="68"/>
                  </a:cxn>
                  <a:cxn ang="0">
                    <a:pos x="878" y="4"/>
                  </a:cxn>
                  <a:cxn ang="0">
                    <a:pos x="863" y="0"/>
                  </a:cxn>
                </a:cxnLst>
                <a:rect l="0" t="0" r="r" b="b"/>
                <a:pathLst>
                  <a:path w="881" h="157">
                    <a:moveTo>
                      <a:pt x="863" y="0"/>
                    </a:moveTo>
                    <a:cubicBezTo>
                      <a:pt x="842" y="0"/>
                      <a:pt x="805" y="7"/>
                      <a:pt x="784" y="8"/>
                    </a:cubicBezTo>
                    <a:cubicBezTo>
                      <a:pt x="754" y="9"/>
                      <a:pt x="660" y="26"/>
                      <a:pt x="634" y="27"/>
                    </a:cubicBezTo>
                    <a:cubicBezTo>
                      <a:pt x="608" y="28"/>
                      <a:pt x="462" y="40"/>
                      <a:pt x="433" y="41"/>
                    </a:cubicBezTo>
                    <a:cubicBezTo>
                      <a:pt x="403" y="42"/>
                      <a:pt x="277" y="49"/>
                      <a:pt x="254" y="50"/>
                    </a:cubicBezTo>
                    <a:cubicBezTo>
                      <a:pt x="231" y="51"/>
                      <a:pt x="145" y="55"/>
                      <a:pt x="126" y="55"/>
                    </a:cubicBezTo>
                    <a:cubicBezTo>
                      <a:pt x="126" y="55"/>
                      <a:pt x="125" y="55"/>
                      <a:pt x="125" y="55"/>
                    </a:cubicBezTo>
                    <a:cubicBezTo>
                      <a:pt x="125" y="55"/>
                      <a:pt x="124" y="55"/>
                      <a:pt x="124" y="55"/>
                    </a:cubicBezTo>
                    <a:cubicBezTo>
                      <a:pt x="118" y="55"/>
                      <a:pt x="106" y="56"/>
                      <a:pt x="94" y="57"/>
                    </a:cubicBezTo>
                    <a:cubicBezTo>
                      <a:pt x="81" y="57"/>
                      <a:pt x="68" y="58"/>
                      <a:pt x="56" y="58"/>
                    </a:cubicBezTo>
                    <a:cubicBezTo>
                      <a:pt x="48" y="58"/>
                      <a:pt x="40" y="57"/>
                      <a:pt x="35" y="57"/>
                    </a:cubicBezTo>
                    <a:cubicBezTo>
                      <a:pt x="32" y="56"/>
                      <a:pt x="29" y="56"/>
                      <a:pt x="26" y="56"/>
                    </a:cubicBezTo>
                    <a:cubicBezTo>
                      <a:pt x="11" y="56"/>
                      <a:pt x="5" y="63"/>
                      <a:pt x="4" y="72"/>
                    </a:cubicBezTo>
                    <a:cubicBezTo>
                      <a:pt x="4" y="72"/>
                      <a:pt x="0" y="122"/>
                      <a:pt x="8" y="143"/>
                    </a:cubicBezTo>
                    <a:cubicBezTo>
                      <a:pt x="12" y="154"/>
                      <a:pt x="21" y="157"/>
                      <a:pt x="31" y="157"/>
                    </a:cubicBezTo>
                    <a:cubicBezTo>
                      <a:pt x="36" y="157"/>
                      <a:pt x="40" y="156"/>
                      <a:pt x="45" y="156"/>
                    </a:cubicBezTo>
                    <a:cubicBezTo>
                      <a:pt x="50" y="155"/>
                      <a:pt x="54" y="155"/>
                      <a:pt x="59" y="155"/>
                    </a:cubicBezTo>
                    <a:cubicBezTo>
                      <a:pt x="59" y="155"/>
                      <a:pt x="59" y="155"/>
                      <a:pt x="60" y="155"/>
                    </a:cubicBezTo>
                    <a:cubicBezTo>
                      <a:pt x="60" y="155"/>
                      <a:pt x="61" y="155"/>
                      <a:pt x="61" y="155"/>
                    </a:cubicBezTo>
                    <a:cubicBezTo>
                      <a:pt x="83" y="155"/>
                      <a:pt x="140" y="150"/>
                      <a:pt x="171" y="145"/>
                    </a:cubicBezTo>
                    <a:cubicBezTo>
                      <a:pt x="203" y="139"/>
                      <a:pt x="364" y="130"/>
                      <a:pt x="413" y="127"/>
                    </a:cubicBezTo>
                    <a:cubicBezTo>
                      <a:pt x="463" y="124"/>
                      <a:pt x="622" y="110"/>
                      <a:pt x="650" y="108"/>
                    </a:cubicBezTo>
                    <a:cubicBezTo>
                      <a:pt x="679" y="105"/>
                      <a:pt x="749" y="99"/>
                      <a:pt x="763" y="98"/>
                    </a:cubicBezTo>
                    <a:cubicBezTo>
                      <a:pt x="775" y="97"/>
                      <a:pt x="843" y="93"/>
                      <a:pt x="864" y="93"/>
                    </a:cubicBezTo>
                    <a:cubicBezTo>
                      <a:pt x="867" y="93"/>
                      <a:pt x="868" y="93"/>
                      <a:pt x="869" y="93"/>
                    </a:cubicBezTo>
                    <a:cubicBezTo>
                      <a:pt x="869" y="93"/>
                      <a:pt x="870" y="93"/>
                      <a:pt x="870" y="93"/>
                    </a:cubicBezTo>
                    <a:cubicBezTo>
                      <a:pt x="877" y="93"/>
                      <a:pt x="877" y="74"/>
                      <a:pt x="877" y="68"/>
                    </a:cubicBezTo>
                    <a:cubicBezTo>
                      <a:pt x="877" y="62"/>
                      <a:pt x="881" y="15"/>
                      <a:pt x="878" y="4"/>
                    </a:cubicBezTo>
                    <a:cubicBezTo>
                      <a:pt x="877" y="1"/>
                      <a:pt x="871" y="0"/>
                      <a:pt x="863" y="0"/>
                    </a:cubicBezTo>
                  </a:path>
                </a:pathLst>
              </a:custGeom>
              <a:solidFill>
                <a:srgbClr val="297A38">
                  <a:lumMod val="20000"/>
                  <a:lumOff val="8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C3C3B"/>
                  </a:solidFill>
                  <a:effectLst/>
                  <a:uLnTx/>
                  <a:uFillTx/>
                  <a:latin typeface="Arial" panose="020B0604020202020204"/>
                </a:endParaRPr>
              </a:p>
            </p:txBody>
          </p:sp>
          <p:sp>
            <p:nvSpPr>
              <p:cNvPr id="142" name="Rectangle 141">
                <a:extLst>
                  <a:ext uri="{FF2B5EF4-FFF2-40B4-BE49-F238E27FC236}">
                    <a16:creationId xmlns:a16="http://schemas.microsoft.com/office/drawing/2014/main" id="{26BFC289-28F7-39F1-A507-A04BE21F6283}"/>
                  </a:ext>
                </a:extLst>
              </p:cNvPr>
              <p:cNvSpPr/>
              <p:nvPr/>
            </p:nvSpPr>
            <p:spPr>
              <a:xfrm>
                <a:off x="5612143" y="391653"/>
                <a:ext cx="1666009" cy="271273"/>
              </a:xfrm>
              <a:prstGeom prst="rect">
                <a:avLst/>
              </a:prstGeom>
              <a:noFill/>
              <a:ln>
                <a:noFill/>
              </a:ln>
              <a:effectLst/>
            </p:spPr>
            <p:txBody>
              <a:bodyPr vert="horz" lIns="91440" tIns="45720" rIns="5461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400" b="1" i="1" u="none" strike="noStrike" kern="0" cap="none" spc="0" normalizeH="0" baseline="0" noProof="0" dirty="0">
                    <a:ln>
                      <a:noFill/>
                    </a:ln>
                    <a:solidFill>
                      <a:srgbClr val="047835"/>
                    </a:solidFill>
                    <a:effectLst/>
                    <a:uLnTx/>
                    <a:uFillTx/>
                    <a:latin typeface="Ink Free" panose="03080402000500000000" pitchFamily="66" charset="0"/>
                    <a:ea typeface="+mn-ea"/>
                    <a:cs typeface="Calibri" panose="020F0502020204030204" pitchFamily="34" charset="0"/>
                  </a:rPr>
                  <a:t>Attività</a:t>
                </a:r>
              </a:p>
            </p:txBody>
          </p:sp>
        </p:grpSp>
        <p:pic>
          <p:nvPicPr>
            <p:cNvPr id="140" name="Graphic 139" descr="Circles with arrows with solid fill">
              <a:extLst>
                <a:ext uri="{FF2B5EF4-FFF2-40B4-BE49-F238E27FC236}">
                  <a16:creationId xmlns:a16="http://schemas.microsoft.com/office/drawing/2014/main" id="{7A8A5EEA-82AA-5E5C-6FC3-483E1D9A78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7111" y="1969270"/>
              <a:ext cx="368035" cy="368035"/>
            </a:xfrm>
            <a:prstGeom prst="rect">
              <a:avLst/>
            </a:prstGeom>
          </p:spPr>
        </p:pic>
      </p:grpSp>
      <p:pic>
        <p:nvPicPr>
          <p:cNvPr id="143" name="Graphic 142" descr="Artificial Intelligence with solid fill">
            <a:extLst>
              <a:ext uri="{FF2B5EF4-FFF2-40B4-BE49-F238E27FC236}">
                <a16:creationId xmlns:a16="http://schemas.microsoft.com/office/drawing/2014/main" id="{83C703D5-4898-F503-E3AE-30C28C7157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21416" y="5654996"/>
            <a:ext cx="405637" cy="405637"/>
          </a:xfrm>
          <a:prstGeom prst="rect">
            <a:avLst/>
          </a:prstGeom>
        </p:spPr>
      </p:pic>
      <p:pic>
        <p:nvPicPr>
          <p:cNvPr id="144" name="Graphic 143" descr="Open hand with plant with solid fill">
            <a:extLst>
              <a:ext uri="{FF2B5EF4-FFF2-40B4-BE49-F238E27FC236}">
                <a16:creationId xmlns:a16="http://schemas.microsoft.com/office/drawing/2014/main" id="{8513C24A-8F23-A90A-39CF-A86CA49033B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62083" y="5878286"/>
            <a:ext cx="327578" cy="327578"/>
          </a:xfrm>
          <a:prstGeom prst="rect">
            <a:avLst/>
          </a:prstGeom>
        </p:spPr>
      </p:pic>
      <p:sp>
        <p:nvSpPr>
          <p:cNvPr id="4" name="Title 3">
            <a:extLst>
              <a:ext uri="{FF2B5EF4-FFF2-40B4-BE49-F238E27FC236}">
                <a16:creationId xmlns:a16="http://schemas.microsoft.com/office/drawing/2014/main" id="{E328F5F2-C67B-B0F9-4A4D-21A6C3C9CF52}"/>
              </a:ext>
            </a:extLst>
          </p:cNvPr>
          <p:cNvSpPr>
            <a:spLocks noGrp="1"/>
          </p:cNvSpPr>
          <p:nvPr>
            <p:ph type="ctrTitle"/>
          </p:nvPr>
        </p:nvSpPr>
        <p:spPr/>
        <p:txBody>
          <a:bodyPr>
            <a:normAutofit/>
          </a:bodyPr>
          <a:lstStyle/>
          <a:p>
            <a:r>
              <a:rPr lang="it-IT" dirty="0"/>
              <a:t>Ciclo di Vita del Procurement: Introduzione</a:t>
            </a:r>
          </a:p>
        </p:txBody>
      </p:sp>
      <p:sp>
        <p:nvSpPr>
          <p:cNvPr id="6" name="Slide Number Placeholder 5">
            <a:extLst>
              <a:ext uri="{FF2B5EF4-FFF2-40B4-BE49-F238E27FC236}">
                <a16:creationId xmlns:a16="http://schemas.microsoft.com/office/drawing/2014/main" id="{CCC678ED-AE6C-0517-7DD9-256B750FE8F0}"/>
              </a:ext>
            </a:extLst>
          </p:cNvPr>
          <p:cNvSpPr>
            <a:spLocks noGrp="1"/>
          </p:cNvSpPr>
          <p:nvPr>
            <p:ph type="sldNum" sz="quarter" idx="10"/>
          </p:nvPr>
        </p:nvSpPr>
        <p:spPr/>
        <p:txBody>
          <a:bodyPr/>
          <a:lstStyle/>
          <a:p>
            <a:pPr>
              <a:defRPr/>
            </a:pPr>
            <a:fld id="{7180326F-E721-41DD-ABF0-E30673304D32}" type="slidenum">
              <a:rPr lang="it-IT" altLang="it-IT" smtClean="0"/>
              <a:pPr>
                <a:defRPr/>
              </a:pPr>
              <a:t>4</a:t>
            </a:fld>
            <a:endParaRPr lang="it-IT" altLang="it-IT"/>
          </a:p>
        </p:txBody>
      </p:sp>
    </p:spTree>
    <p:extLst>
      <p:ext uri="{BB962C8B-B14F-4D97-AF65-F5344CB8AC3E}">
        <p14:creationId xmlns:p14="http://schemas.microsoft.com/office/powerpoint/2010/main" val="35430837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82DA37E-A872-8334-E78E-1A33E2019DA5}"/>
              </a:ext>
            </a:extLst>
          </p:cNvPr>
          <p:cNvCxnSpPr>
            <a:cxnSpLocks/>
          </p:cNvCxnSpPr>
          <p:nvPr/>
        </p:nvCxnSpPr>
        <p:spPr>
          <a:xfrm flipH="1">
            <a:off x="1941846" y="2927034"/>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sp>
        <p:nvSpPr>
          <p:cNvPr id="23" name="TextBox 22">
            <a:extLst>
              <a:ext uri="{FF2B5EF4-FFF2-40B4-BE49-F238E27FC236}">
                <a16:creationId xmlns:a16="http://schemas.microsoft.com/office/drawing/2014/main" id="{F2584BBE-D5A3-55F7-6DA7-A4104BAF1160}"/>
              </a:ext>
            </a:extLst>
          </p:cNvPr>
          <p:cNvSpPr txBox="1"/>
          <p:nvPr/>
        </p:nvSpPr>
        <p:spPr>
          <a:xfrm>
            <a:off x="596605" y="1108134"/>
            <a:ext cx="109692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3C3C3B"/>
                </a:solidFill>
                <a:effectLst/>
                <a:uLnTx/>
                <a:uFillTx/>
                <a:latin typeface="+mj-lt"/>
                <a:ea typeface="+mn-ea"/>
                <a:cs typeface="Arial" panose="020B0604020202020204" pitchFamily="34" charset="0"/>
              </a:rPr>
              <a:t>Attraverso le PAD la presentazione delle offerte avviene </a:t>
            </a:r>
            <a:r>
              <a:rPr kumimoji="0" lang="it-IT" altLang="it-IT" sz="1600" b="1" i="0" u="none" strike="noStrike" kern="1200" cap="none" spc="0" normalizeH="0" baseline="0" noProof="0" dirty="0">
                <a:ln>
                  <a:noFill/>
                </a:ln>
                <a:solidFill>
                  <a:srgbClr val="3C3C3B"/>
                </a:solidFill>
                <a:effectLst/>
                <a:uLnTx/>
                <a:uFillTx/>
                <a:latin typeface="+mj-lt"/>
                <a:ea typeface="+mn-ea"/>
                <a:cs typeface="Arial" panose="020B0604020202020204" pitchFamily="34" charset="0"/>
              </a:rPr>
              <a:t>esclusivamente in formato digitale </a:t>
            </a:r>
            <a:r>
              <a:rPr kumimoji="0" lang="it-IT" altLang="it-IT" sz="1600" b="0" i="0" u="none" strike="noStrike" kern="1200" cap="none" spc="0" normalizeH="0" baseline="0" noProof="0" dirty="0">
                <a:ln>
                  <a:noFill/>
                </a:ln>
                <a:solidFill>
                  <a:srgbClr val="3C3C3B"/>
                </a:solidFill>
                <a:effectLst/>
                <a:uLnTx/>
                <a:uFillTx/>
                <a:latin typeface="+mj-lt"/>
                <a:ea typeface="+mn-ea"/>
                <a:cs typeface="Arial" panose="020B0604020202020204" pitchFamily="34" charset="0"/>
              </a:rPr>
              <a:t>per garantire la piena digitalizzazione dell’intero ciclo di vita dei contratti pubblici.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it-IT" sz="1600" b="0" i="0" u="none" strike="noStrike" kern="1200" cap="none" spc="0" normalizeH="0" baseline="0" noProof="0" dirty="0">
                <a:ln>
                  <a:noFill/>
                </a:ln>
                <a:solidFill>
                  <a:srgbClr val="3C3C3B"/>
                </a:solidFill>
                <a:effectLst/>
                <a:uLnTx/>
                <a:uFillTx/>
                <a:latin typeface="+mj-lt"/>
                <a:ea typeface="+mn-ea"/>
                <a:cs typeface="Arial" panose="020B0604020202020204" pitchFamily="34" charset="0"/>
              </a:rPr>
              <a:t>Le PAD permettono all’Operatore Economico di:</a:t>
            </a:r>
          </a:p>
        </p:txBody>
      </p:sp>
      <p:sp>
        <p:nvSpPr>
          <p:cNvPr id="25" name="Rectangle 24">
            <a:extLst>
              <a:ext uri="{FF2B5EF4-FFF2-40B4-BE49-F238E27FC236}">
                <a16:creationId xmlns:a16="http://schemas.microsoft.com/office/drawing/2014/main" id="{6668B7B9-A6DC-EE57-DAA1-F26613CCA749}"/>
              </a:ext>
            </a:extLst>
          </p:cNvPr>
          <p:cNvSpPr/>
          <p:nvPr/>
        </p:nvSpPr>
        <p:spPr>
          <a:xfrm>
            <a:off x="584266" y="5107168"/>
            <a:ext cx="10981552" cy="71174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pic>
        <p:nvPicPr>
          <p:cNvPr id="28" name="Picture 27">
            <a:extLst>
              <a:ext uri="{FF2B5EF4-FFF2-40B4-BE49-F238E27FC236}">
                <a16:creationId xmlns:a16="http://schemas.microsoft.com/office/drawing/2014/main" id="{9DC7F5DC-831E-6C3F-C031-C516D5A7C07B}"/>
              </a:ext>
            </a:extLst>
          </p:cNvPr>
          <p:cNvPicPr>
            <a:picLocks noChangeAspect="1"/>
          </p:cNvPicPr>
          <p:nvPr/>
        </p:nvPicPr>
        <p:blipFill>
          <a:blip r:embed="rId3">
            <a:duotone>
              <a:schemeClr val="accent3">
                <a:shade val="45000"/>
                <a:satMod val="135000"/>
              </a:schemeClr>
              <a:prstClr val="white"/>
            </a:duotone>
          </a:blip>
          <a:stretch>
            <a:fillRect/>
          </a:stretch>
        </p:blipFill>
        <p:spPr>
          <a:xfrm>
            <a:off x="688030" y="5175039"/>
            <a:ext cx="570092" cy="576000"/>
          </a:xfrm>
          <a:prstGeom prst="rect">
            <a:avLst/>
          </a:prstGeom>
        </p:spPr>
      </p:pic>
      <p:sp>
        <p:nvSpPr>
          <p:cNvPr id="6" name="TextBox 5">
            <a:extLst>
              <a:ext uri="{FF2B5EF4-FFF2-40B4-BE49-F238E27FC236}">
                <a16:creationId xmlns:a16="http://schemas.microsoft.com/office/drawing/2014/main" id="{0F00DF8F-D69C-9E72-EC56-22DCA17157F3}"/>
              </a:ext>
            </a:extLst>
          </p:cNvPr>
          <p:cNvSpPr txBox="1"/>
          <p:nvPr/>
        </p:nvSpPr>
        <p:spPr>
          <a:xfrm>
            <a:off x="1595683" y="5186040"/>
            <a:ext cx="9902758"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inviare le offerte </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in maniera sicura e tracciata e partecipare alle sedute virtuali che compongono la fase di aggiudicazione di una procedura</a:t>
            </a:r>
          </a:p>
        </p:txBody>
      </p:sp>
      <p:sp>
        <p:nvSpPr>
          <p:cNvPr id="22" name="Rectangle 21">
            <a:extLst>
              <a:ext uri="{FF2B5EF4-FFF2-40B4-BE49-F238E27FC236}">
                <a16:creationId xmlns:a16="http://schemas.microsoft.com/office/drawing/2014/main" id="{59C3CDE6-1244-B8E0-2EC8-FF896F55DA8A}"/>
              </a:ext>
            </a:extLst>
          </p:cNvPr>
          <p:cNvSpPr/>
          <p:nvPr/>
        </p:nvSpPr>
        <p:spPr>
          <a:xfrm>
            <a:off x="581362" y="4111519"/>
            <a:ext cx="10981552" cy="71174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pic>
        <p:nvPicPr>
          <p:cNvPr id="32" name="Picture 31">
            <a:extLst>
              <a:ext uri="{FF2B5EF4-FFF2-40B4-BE49-F238E27FC236}">
                <a16:creationId xmlns:a16="http://schemas.microsoft.com/office/drawing/2014/main" id="{F60785DC-1DE0-E325-FEB0-A2EAEB9D6D4A}"/>
              </a:ext>
            </a:extLst>
          </p:cNvPr>
          <p:cNvPicPr>
            <a:picLocks noChangeAspect="1"/>
          </p:cNvPicPr>
          <p:nvPr/>
        </p:nvPicPr>
        <p:blipFill>
          <a:blip r:embed="rId4">
            <a:duotone>
              <a:schemeClr val="accent3">
                <a:shade val="45000"/>
                <a:satMod val="135000"/>
              </a:schemeClr>
              <a:prstClr val="white"/>
            </a:duotone>
          </a:blip>
          <a:stretch>
            <a:fillRect/>
          </a:stretch>
        </p:blipFill>
        <p:spPr>
          <a:xfrm>
            <a:off x="688406" y="4179390"/>
            <a:ext cx="569340" cy="576000"/>
          </a:xfrm>
          <a:prstGeom prst="rect">
            <a:avLst/>
          </a:prstGeom>
        </p:spPr>
      </p:pic>
      <p:sp>
        <p:nvSpPr>
          <p:cNvPr id="9" name="TextBox 8">
            <a:extLst>
              <a:ext uri="{FF2B5EF4-FFF2-40B4-BE49-F238E27FC236}">
                <a16:creationId xmlns:a16="http://schemas.microsoft.com/office/drawing/2014/main" id="{EE04CE4C-743D-B6F5-501B-514E863ED567}"/>
              </a:ext>
            </a:extLst>
          </p:cNvPr>
          <p:cNvSpPr txBox="1"/>
          <p:nvPr/>
        </p:nvSpPr>
        <p:spPr>
          <a:xfrm>
            <a:off x="1588443" y="4190391"/>
            <a:ext cx="9897797"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raggruppare la documentazione </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in sezioni (le c.d. “</a:t>
            </a: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buste</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 ovvero Offerta Tecnica, Offerta Economica e Documentazione Amministrativa;</a:t>
            </a:r>
          </a:p>
        </p:txBody>
      </p:sp>
      <p:sp>
        <p:nvSpPr>
          <p:cNvPr id="21" name="Rectangle 20">
            <a:extLst>
              <a:ext uri="{FF2B5EF4-FFF2-40B4-BE49-F238E27FC236}">
                <a16:creationId xmlns:a16="http://schemas.microsoft.com/office/drawing/2014/main" id="{EBD6EDD5-CCA6-3D5A-91B1-34D9675F707E}"/>
              </a:ext>
            </a:extLst>
          </p:cNvPr>
          <p:cNvSpPr/>
          <p:nvPr/>
        </p:nvSpPr>
        <p:spPr>
          <a:xfrm>
            <a:off x="590435" y="3109641"/>
            <a:ext cx="10981552" cy="71174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pic>
        <p:nvPicPr>
          <p:cNvPr id="26" name="Picture 25">
            <a:extLst>
              <a:ext uri="{FF2B5EF4-FFF2-40B4-BE49-F238E27FC236}">
                <a16:creationId xmlns:a16="http://schemas.microsoft.com/office/drawing/2014/main" id="{AFFFB05B-A806-45FB-A000-D1EE8562D662}"/>
              </a:ext>
            </a:extLst>
          </p:cNvPr>
          <p:cNvPicPr>
            <a:picLocks noChangeAspect="1"/>
          </p:cNvPicPr>
          <p:nvPr/>
        </p:nvPicPr>
        <p:blipFill>
          <a:blip r:embed="rId5">
            <a:duotone>
              <a:schemeClr val="accent3">
                <a:shade val="45000"/>
                <a:satMod val="135000"/>
              </a:schemeClr>
              <a:prstClr val="white"/>
            </a:duotone>
          </a:blip>
          <a:stretch>
            <a:fillRect/>
          </a:stretch>
        </p:blipFill>
        <p:spPr>
          <a:xfrm>
            <a:off x="688113" y="3177512"/>
            <a:ext cx="569927" cy="576000"/>
          </a:xfrm>
          <a:prstGeom prst="rect">
            <a:avLst/>
          </a:prstGeom>
        </p:spPr>
      </p:pic>
      <p:sp>
        <p:nvSpPr>
          <p:cNvPr id="15" name="TextBox 14">
            <a:extLst>
              <a:ext uri="{FF2B5EF4-FFF2-40B4-BE49-F238E27FC236}">
                <a16:creationId xmlns:a16="http://schemas.microsoft.com/office/drawing/2014/main" id="{B7B18C28-DD7C-32F5-1E5F-DF0502C7647E}"/>
              </a:ext>
            </a:extLst>
          </p:cNvPr>
          <p:cNvSpPr txBox="1"/>
          <p:nvPr/>
        </p:nvSpPr>
        <p:spPr>
          <a:xfrm>
            <a:off x="1563844" y="3188513"/>
            <a:ext cx="9899899"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compilare</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 </a:t>
            </a: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moduli strutturati </a:t>
            </a:r>
            <a:r>
              <a:rPr kumimoji="0" 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facilitando così il rispetto degli schemi per la formulazione dell’offerta e delle funzioni di acquisizione dei documenti dell’offerta indicati dalla SA </a:t>
            </a:r>
            <a:endPar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grpSp>
        <p:nvGrpSpPr>
          <p:cNvPr id="5" name="Group 4">
            <a:extLst>
              <a:ext uri="{FF2B5EF4-FFF2-40B4-BE49-F238E27FC236}">
                <a16:creationId xmlns:a16="http://schemas.microsoft.com/office/drawing/2014/main" id="{4D6DD3DF-8189-17A9-81BC-D3C74B108D43}"/>
              </a:ext>
            </a:extLst>
          </p:cNvPr>
          <p:cNvGrpSpPr/>
          <p:nvPr/>
        </p:nvGrpSpPr>
        <p:grpSpPr>
          <a:xfrm>
            <a:off x="10789864" y="286509"/>
            <a:ext cx="792536" cy="811406"/>
            <a:chOff x="10789864" y="286509"/>
            <a:chExt cx="792536" cy="811406"/>
          </a:xfrm>
        </p:grpSpPr>
        <p:pic>
          <p:nvPicPr>
            <p:cNvPr id="7" name="Picture 6">
              <a:extLst>
                <a:ext uri="{FF2B5EF4-FFF2-40B4-BE49-F238E27FC236}">
                  <a16:creationId xmlns:a16="http://schemas.microsoft.com/office/drawing/2014/main" id="{315BE496-6358-0CE9-3825-FFB569A3DCA1}"/>
                </a:ext>
              </a:extLst>
            </p:cNvPr>
            <p:cNvPicPr>
              <a:picLocks noChangeAspect="1"/>
            </p:cNvPicPr>
            <p:nvPr/>
          </p:nvPicPr>
          <p:blipFill>
            <a:blip r:embed="rId6"/>
            <a:stretch>
              <a:fillRect/>
            </a:stretch>
          </p:blipFill>
          <p:spPr>
            <a:xfrm>
              <a:off x="10789864" y="286509"/>
              <a:ext cx="792536" cy="811406"/>
            </a:xfrm>
            <a:prstGeom prst="rect">
              <a:avLst/>
            </a:prstGeom>
          </p:spPr>
        </p:pic>
        <p:pic>
          <p:nvPicPr>
            <p:cNvPr id="8" name="Picture 7">
              <a:extLst>
                <a:ext uri="{FF2B5EF4-FFF2-40B4-BE49-F238E27FC236}">
                  <a16:creationId xmlns:a16="http://schemas.microsoft.com/office/drawing/2014/main" id="{B3103752-634C-99C7-5AF8-5B7CD1914D2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19" name="Rectangle 18">
            <a:extLst>
              <a:ext uri="{FF2B5EF4-FFF2-40B4-BE49-F238E27FC236}">
                <a16:creationId xmlns:a16="http://schemas.microsoft.com/office/drawing/2014/main" id="{6BBBAE38-8149-CF59-769B-397B3CAA7E62}"/>
              </a:ext>
            </a:extLst>
          </p:cNvPr>
          <p:cNvSpPr/>
          <p:nvPr/>
        </p:nvSpPr>
        <p:spPr>
          <a:xfrm>
            <a:off x="581362" y="2114876"/>
            <a:ext cx="10981552" cy="71174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24" name="TextBox 23">
            <a:extLst>
              <a:ext uri="{FF2B5EF4-FFF2-40B4-BE49-F238E27FC236}">
                <a16:creationId xmlns:a16="http://schemas.microsoft.com/office/drawing/2014/main" id="{43F4F5AD-CE1E-2F1F-FA7B-AD62B0723761}"/>
              </a:ext>
            </a:extLst>
          </p:cNvPr>
          <p:cNvSpPr txBox="1"/>
          <p:nvPr/>
        </p:nvSpPr>
        <p:spPr>
          <a:xfrm>
            <a:off x="1554771" y="2193748"/>
            <a:ext cx="9899899" cy="5539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redigere</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 </a:t>
            </a: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il </a:t>
            </a:r>
            <a:r>
              <a:rPr kumimoji="0" lang="it-IT" altLang="it-IT" sz="1500" b="1" i="0" u="none" strike="noStrike" kern="1200" cap="none" spc="0" normalizeH="0" baseline="0" noProof="0" err="1">
                <a:ln>
                  <a:noFill/>
                </a:ln>
                <a:solidFill>
                  <a:srgbClr val="3C3C3B"/>
                </a:solidFill>
                <a:effectLst/>
                <a:uLnTx/>
                <a:uFillTx/>
                <a:latin typeface="+mj-lt"/>
                <a:ea typeface="+mn-ea"/>
                <a:cs typeface="Arial" panose="020B0604020202020204" pitchFamily="34" charset="0"/>
              </a:rPr>
              <a:t>DGUE</a:t>
            </a: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 </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in formato nativo digitale, rispettando le Specifiche tecniche di </a:t>
            </a:r>
            <a:r>
              <a:rPr kumimoji="0" lang="it-IT" altLang="it-IT" sz="1500" b="0" i="0" u="none" strike="noStrike" kern="1200" cap="none" spc="0" normalizeH="0" baseline="0" noProof="0" err="1">
                <a:ln>
                  <a:noFill/>
                </a:ln>
                <a:solidFill>
                  <a:srgbClr val="3C3C3B"/>
                </a:solidFill>
                <a:effectLst/>
                <a:uLnTx/>
                <a:uFillTx/>
                <a:latin typeface="+mj-lt"/>
                <a:ea typeface="+mn-ea"/>
                <a:cs typeface="Arial" panose="020B0604020202020204" pitchFamily="34" charset="0"/>
              </a:rPr>
              <a:t>AGID</a:t>
            </a:r>
            <a:r>
              <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rPr>
              <a:t> e con </a:t>
            </a: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la possibilità di riutilizzare parte dei dati già inseriti in un </a:t>
            </a:r>
            <a:r>
              <a:rPr kumimoji="0" lang="it-IT" altLang="it-IT" sz="1500" b="1" i="0" u="none" strike="noStrike" kern="1200" cap="none" spc="0" normalizeH="0" baseline="0" noProof="0" err="1">
                <a:ln>
                  <a:noFill/>
                </a:ln>
                <a:solidFill>
                  <a:srgbClr val="3C3C3B"/>
                </a:solidFill>
                <a:effectLst/>
                <a:uLnTx/>
                <a:uFillTx/>
                <a:latin typeface="+mj-lt"/>
                <a:ea typeface="+mn-ea"/>
                <a:cs typeface="Arial" panose="020B0604020202020204" pitchFamily="34" charset="0"/>
              </a:rPr>
              <a:t>DGUE</a:t>
            </a:r>
            <a:r>
              <a:rPr kumimoji="0" lang="it-IT" altLang="it-IT" sz="1500" b="1" i="0" u="none" strike="noStrike" kern="1200" cap="none" spc="0" normalizeH="0" baseline="0" noProof="0">
                <a:ln>
                  <a:noFill/>
                </a:ln>
                <a:solidFill>
                  <a:srgbClr val="3C3C3B"/>
                </a:solidFill>
                <a:effectLst/>
                <a:uLnTx/>
                <a:uFillTx/>
                <a:latin typeface="+mj-lt"/>
                <a:ea typeface="+mn-ea"/>
                <a:cs typeface="Arial" panose="020B0604020202020204" pitchFamily="34" charset="0"/>
              </a:rPr>
              <a:t> riferito ad una precedente procedura di gara</a:t>
            </a:r>
            <a:endParaRPr kumimoji="0" lang="it-IT" altLang="it-IT" sz="1500" b="0" i="0" u="none" strike="noStrike" kern="1200" cap="none" spc="0" normalizeH="0" baseline="0" noProof="0">
              <a:ln>
                <a:noFill/>
              </a:ln>
              <a:solidFill>
                <a:srgbClr val="3C3C3B"/>
              </a:solidFill>
              <a:effectLst/>
              <a:uLnTx/>
              <a:uFillTx/>
              <a:latin typeface="+mj-lt"/>
              <a:ea typeface="+mn-ea"/>
              <a:cs typeface="Arial" panose="020B0604020202020204" pitchFamily="34" charset="0"/>
            </a:endParaRPr>
          </a:p>
        </p:txBody>
      </p:sp>
      <p:sp>
        <p:nvSpPr>
          <p:cNvPr id="3" name="Title 2">
            <a:extLst>
              <a:ext uri="{FF2B5EF4-FFF2-40B4-BE49-F238E27FC236}">
                <a16:creationId xmlns:a16="http://schemas.microsoft.com/office/drawing/2014/main" id="{77FD7C47-BE32-F2D1-A612-9BAFF36D7480}"/>
              </a:ext>
            </a:extLst>
          </p:cNvPr>
          <p:cNvSpPr>
            <a:spLocks noGrp="1"/>
          </p:cNvSpPr>
          <p:nvPr>
            <p:ph type="ctrTitle"/>
          </p:nvPr>
        </p:nvSpPr>
        <p:spPr/>
        <p:txBody>
          <a:bodyPr>
            <a:normAutofit/>
          </a:bodyPr>
          <a:lstStyle/>
          <a:p>
            <a:r>
              <a:rPr lang="it-IT" dirty="0"/>
              <a:t>Digitalizzazione: Presentazione delle offerte</a:t>
            </a:r>
          </a:p>
        </p:txBody>
      </p:sp>
      <p:pic>
        <p:nvPicPr>
          <p:cNvPr id="33" name="Picture 32">
            <a:extLst>
              <a:ext uri="{FF2B5EF4-FFF2-40B4-BE49-F238E27FC236}">
                <a16:creationId xmlns:a16="http://schemas.microsoft.com/office/drawing/2014/main" id="{2760392B-9971-CB5C-373D-9A4EFF0E5E0F}"/>
              </a:ext>
            </a:extLst>
          </p:cNvPr>
          <p:cNvPicPr>
            <a:picLocks noChangeAspect="1"/>
          </p:cNvPicPr>
          <p:nvPr/>
        </p:nvPicPr>
        <p:blipFill>
          <a:blip r:embed="rId8">
            <a:duotone>
              <a:schemeClr val="accent3">
                <a:shade val="45000"/>
                <a:satMod val="135000"/>
              </a:schemeClr>
              <a:prstClr val="white"/>
            </a:duotone>
          </a:blip>
          <a:stretch>
            <a:fillRect/>
          </a:stretch>
        </p:blipFill>
        <p:spPr>
          <a:xfrm>
            <a:off x="685076" y="2182747"/>
            <a:ext cx="576000" cy="576000"/>
          </a:xfrm>
          <a:prstGeom prst="rect">
            <a:avLst/>
          </a:prstGeom>
        </p:spPr>
      </p:pic>
      <p:sp>
        <p:nvSpPr>
          <p:cNvPr id="4" name="Slide Number Placeholder 3">
            <a:extLst>
              <a:ext uri="{FF2B5EF4-FFF2-40B4-BE49-F238E27FC236}">
                <a16:creationId xmlns:a16="http://schemas.microsoft.com/office/drawing/2014/main" id="{94662250-74B7-960C-DCA0-991346664B1C}"/>
              </a:ext>
            </a:extLst>
          </p:cNvPr>
          <p:cNvSpPr>
            <a:spLocks noGrp="1"/>
          </p:cNvSpPr>
          <p:nvPr>
            <p:ph type="sldNum" sz="quarter" idx="10"/>
          </p:nvPr>
        </p:nvSpPr>
        <p:spPr/>
        <p:txBody>
          <a:bodyPr/>
          <a:lstStyle/>
          <a:p>
            <a:pPr>
              <a:defRPr/>
            </a:pPr>
            <a:fld id="{7180326F-E721-41DD-ABF0-E30673304D32}" type="slidenum">
              <a:rPr lang="it-IT" altLang="it-IT" smtClean="0"/>
              <a:pPr>
                <a:defRPr/>
              </a:pPr>
              <a:t>40</a:t>
            </a:fld>
            <a:endParaRPr lang="it-IT" altLang="it-IT"/>
          </a:p>
        </p:txBody>
      </p:sp>
    </p:spTree>
    <p:extLst>
      <p:ext uri="{BB962C8B-B14F-4D97-AF65-F5344CB8AC3E}">
        <p14:creationId xmlns:p14="http://schemas.microsoft.com/office/powerpoint/2010/main" val="1571497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82DA37E-A872-8334-E78E-1A33E2019DA5}"/>
              </a:ext>
            </a:extLst>
          </p:cNvPr>
          <p:cNvCxnSpPr>
            <a:cxnSpLocks/>
          </p:cNvCxnSpPr>
          <p:nvPr/>
        </p:nvCxnSpPr>
        <p:spPr>
          <a:xfrm flipH="1">
            <a:off x="1959887" y="3158138"/>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sp>
        <p:nvSpPr>
          <p:cNvPr id="2" name="Title 1">
            <a:extLst>
              <a:ext uri="{FF2B5EF4-FFF2-40B4-BE49-F238E27FC236}">
                <a16:creationId xmlns:a16="http://schemas.microsoft.com/office/drawing/2014/main" id="{41113652-BD1E-E310-75C8-7C0C19708DAD}"/>
              </a:ext>
            </a:extLst>
          </p:cNvPr>
          <p:cNvSpPr>
            <a:spLocks noGrp="1"/>
          </p:cNvSpPr>
          <p:nvPr>
            <p:ph type="ctrTitle"/>
          </p:nvPr>
        </p:nvSpPr>
        <p:spPr/>
        <p:txBody>
          <a:bodyPr>
            <a:normAutofit/>
          </a:bodyPr>
          <a:lstStyle/>
          <a:p>
            <a:r>
              <a:rPr lang="it-IT" dirty="0"/>
              <a:t>Digitalizzazione: Interoperabilità con Fascicolo Virtuale dell’OE</a:t>
            </a:r>
          </a:p>
        </p:txBody>
      </p:sp>
      <p:sp>
        <p:nvSpPr>
          <p:cNvPr id="3" name="Rectangle 3">
            <a:extLst>
              <a:ext uri="{FF2B5EF4-FFF2-40B4-BE49-F238E27FC236}">
                <a16:creationId xmlns:a16="http://schemas.microsoft.com/office/drawing/2014/main" id="{C1E4BDF7-253F-0B0C-66AF-254D7485EB33}"/>
              </a:ext>
            </a:extLst>
          </p:cNvPr>
          <p:cNvSpPr txBox="1">
            <a:spLocks noChangeArrowheads="1"/>
          </p:cNvSpPr>
          <p:nvPr/>
        </p:nvSpPr>
        <p:spPr bwMode="auto">
          <a:xfrm>
            <a:off x="595460" y="1097733"/>
            <a:ext cx="10969151" cy="2192035"/>
          </a:xfrm>
          <a:prstGeom prst="rect">
            <a:avLst/>
          </a:prstGeom>
          <a:noFill/>
          <a:ln>
            <a:noFill/>
          </a:ln>
        </p:spPr>
        <p:txBody>
          <a:bodyPr/>
          <a:lstStyle>
            <a:lvl1pPr>
              <a:spcBef>
                <a:spcPct val="20000"/>
              </a:spcBef>
              <a:buChar char="•"/>
              <a:defRPr sz="2800">
                <a:solidFill>
                  <a:schemeClr val="tx1"/>
                </a:solidFill>
                <a:latin typeface="Arial" panose="020B0604020202020204" pitchFamily="34" charset="0"/>
                <a:ea typeface="ヒラギノ角ゴ Pro W3" panose="020B0300000000000000" pitchFamily="34" charset="-128"/>
              </a:defRPr>
            </a:lvl1pPr>
            <a:lvl2pPr marL="742950" indent="-285750">
              <a:spcBef>
                <a:spcPct val="20000"/>
              </a:spcBef>
              <a:buChar char="–"/>
              <a:defRPr sz="2400">
                <a:solidFill>
                  <a:schemeClr val="tx1"/>
                </a:solidFill>
                <a:latin typeface="Arial" panose="020B0604020202020204" pitchFamily="34" charset="0"/>
                <a:ea typeface="ヒラギノ角ゴ Pro W3" panose="020B0300000000000000" pitchFamily="34" charset="-128"/>
              </a:defRPr>
            </a:lvl2pPr>
            <a:lvl3pPr marL="1143000" indent="-228600">
              <a:spcBef>
                <a:spcPct val="20000"/>
              </a:spcBef>
              <a:buChar char="•"/>
              <a:defRPr sz="2000">
                <a:solidFill>
                  <a:schemeClr val="tx1"/>
                </a:solidFill>
                <a:latin typeface="Arial" panose="020B0604020202020204" pitchFamily="34" charset="0"/>
                <a:ea typeface="ヒラギノ角ゴ Pro W3" panose="020B0300000000000000" pitchFamily="34" charset="-128"/>
              </a:defRPr>
            </a:lvl3pPr>
            <a:lvl4pPr marL="16002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4pPr>
            <a:lvl5pPr marL="2057400" indent="-228600">
              <a:spcBef>
                <a:spcPct val="20000"/>
              </a:spcBef>
              <a:buChar char="»"/>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ヒラギノ角ゴ Pro W3" panose="020B0300000000000000" pitchFamily="34" charset="-128"/>
              </a:defRPr>
            </a:lvl9pPr>
          </a:lstStyle>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Il Fascicolo Virtuale dell'Operatore Economico (FVOE) è uno strumento digitale gestito dalla Banca dati nazionale dei contratti pubblici, progettato per </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facilitare la partecipazione degli operatori economici alle procedure di gara pubbliche</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 Consente di </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verificare l'assenza di cause di esclusione e di attestare i requisiti</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 di carattere generale, tecnico-organizzativo ed economico-finanziario per l’affidamento dei contratti pubblici. Il FVOE raccoglie e aggiorna automaticamente i dati e i documenti relativi ai criteri di selezione, garantendo la loro </a:t>
            </a:r>
            <a:r>
              <a:rPr kumimoji="0" lang="it-IT" altLang="it-IT" sz="1600" b="1"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disponibilità in tutte le gare cui l'operatore partecipa</a:t>
            </a: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a:t>
            </a:r>
          </a:p>
          <a:p>
            <a:pPr marL="0" marR="0" lvl="0" indent="0" algn="just" defTabSz="914400" rtl="0" eaLnBrk="1" fontAlgn="auto" latinLnBrk="0" hangingPunct="1">
              <a:lnSpc>
                <a:spcPct val="100000"/>
              </a:lnSpc>
              <a:spcBef>
                <a:spcPct val="20000"/>
              </a:spcBef>
              <a:spcAft>
                <a:spcPts val="0"/>
              </a:spcAft>
              <a:buClrTx/>
              <a:buSzTx/>
              <a:buFontTx/>
              <a:buNone/>
              <a:tabLst/>
              <a:defRPr/>
            </a:pPr>
            <a:r>
              <a:rPr kumimoji="0" lang="it-IT" altLang="it-IT" sz="1600" b="0" i="0" u="none" strike="noStrike" kern="1200" cap="none" spc="0" normalizeH="0" baseline="0" noProof="0" dirty="0">
                <a:ln>
                  <a:noFill/>
                </a:ln>
                <a:solidFill>
                  <a:srgbClr val="3C3C3B"/>
                </a:solidFill>
                <a:effectLst/>
                <a:uLnTx/>
                <a:uFillTx/>
                <a:latin typeface="+mj-lt"/>
                <a:ea typeface="ヒラギノ角ゴ Pro W3" panose="020B0300000000000000" pitchFamily="34" charset="-128"/>
                <a:cs typeface="Arial" panose="020B0604020202020204" pitchFamily="34" charset="0"/>
              </a:rPr>
              <a:t>Il FVOE assicura l'interoperabilità tra le diverse banche dati, permettendo alle amministrazioni competenti di accedere in tempo reale alle informazioni necessarie per il ciclo di vita digitale dei contratti pubblici. </a:t>
            </a:r>
          </a:p>
        </p:txBody>
      </p:sp>
      <p:sp>
        <p:nvSpPr>
          <p:cNvPr id="6" name="Rectangle: Rounded Corners 5">
            <a:extLst>
              <a:ext uri="{FF2B5EF4-FFF2-40B4-BE49-F238E27FC236}">
                <a16:creationId xmlns:a16="http://schemas.microsoft.com/office/drawing/2014/main" id="{4788A392-DBA4-2209-DE77-FBEF5DA55DB5}"/>
              </a:ext>
            </a:extLst>
          </p:cNvPr>
          <p:cNvSpPr/>
          <p:nvPr/>
        </p:nvSpPr>
        <p:spPr bwMode="auto">
          <a:xfrm>
            <a:off x="552522" y="4599776"/>
            <a:ext cx="1980000" cy="1540653"/>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Inserimento dei dati e delle certificazioni comprovanti il possesso dei requisiti speciali la cui produzione è a suo carico</a:t>
            </a:r>
          </a:p>
        </p:txBody>
      </p:sp>
      <p:sp>
        <p:nvSpPr>
          <p:cNvPr id="12" name="Rectangle: Rounded Corners 11">
            <a:extLst>
              <a:ext uri="{FF2B5EF4-FFF2-40B4-BE49-F238E27FC236}">
                <a16:creationId xmlns:a16="http://schemas.microsoft.com/office/drawing/2014/main" id="{B1C6D400-B2AD-C5DE-3AAB-98884EFEA7BB}"/>
              </a:ext>
            </a:extLst>
          </p:cNvPr>
          <p:cNvSpPr/>
          <p:nvPr/>
        </p:nvSpPr>
        <p:spPr bwMode="auto">
          <a:xfrm>
            <a:off x="2800710" y="4599776"/>
            <a:ext cx="1980000" cy="1753553"/>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Riuso dei documenti presenti nel FVOE per la partecipazione a più procedure di affidamento (nei limiti di validità temporale)</a:t>
            </a:r>
            <a:endPar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1FCC7A26-C694-1137-2163-7C7D8E50B648}"/>
              </a:ext>
            </a:extLst>
          </p:cNvPr>
          <p:cNvCxnSpPr>
            <a:cxnSpLocks/>
          </p:cNvCxnSpPr>
          <p:nvPr/>
        </p:nvCxnSpPr>
        <p:spPr>
          <a:xfrm>
            <a:off x="589149" y="3629165"/>
            <a:ext cx="4140000" cy="0"/>
          </a:xfrm>
          <a:prstGeom prst="straightConnector1">
            <a:avLst/>
          </a:prstGeom>
          <a:ln>
            <a:solidFill>
              <a:schemeClr val="accent3">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2B5D56AE-FEA2-055B-83BF-EBF628516758}"/>
              </a:ext>
            </a:extLst>
          </p:cNvPr>
          <p:cNvSpPr/>
          <p:nvPr/>
        </p:nvSpPr>
        <p:spPr>
          <a:xfrm>
            <a:off x="1262720" y="3480691"/>
            <a:ext cx="2792858" cy="296929"/>
          </a:xfrm>
          <a:prstGeom prst="rect">
            <a:avLst/>
          </a:prstGeom>
          <a:solidFill>
            <a:sysClr val="window" lastClr="FFFFFF"/>
          </a:solidFill>
          <a:ln w="25400" cap="flat" cmpd="sng" algn="ctr">
            <a:noFill/>
            <a:prstDash val="solid"/>
          </a:ln>
          <a:effectLst/>
        </p:spPr>
        <p:txBody>
          <a:bodyPr rtlCol="0" anchor="ctr"/>
          <a:lstStyle/>
          <a:p>
            <a:pPr marL="0" marR="0" lvl="0" indent="0" algn="ctr" defTabSz="599855" rtl="0" eaLnBrk="1" fontAlgn="base" latinLnBrk="0" hangingPunct="1">
              <a:lnSpc>
                <a:spcPct val="100000"/>
              </a:lnSpc>
              <a:spcBef>
                <a:spcPct val="0"/>
              </a:spcBef>
              <a:spcAft>
                <a:spcPts val="0"/>
              </a:spcAft>
              <a:buClrTx/>
              <a:buSzTx/>
              <a:buFontTx/>
              <a:buNone/>
              <a:tabLst/>
              <a:defRPr/>
            </a:pPr>
            <a:r>
              <a:rPr kumimoji="0" lang="it-IT" sz="1600" b="1" i="0" u="none" strike="noStrike" kern="0" cap="all" spc="-10" normalizeH="0" baseline="0" noProof="0">
                <a:ln>
                  <a:noFill/>
                </a:ln>
                <a:solidFill>
                  <a:srgbClr val="E0E721">
                    <a:lumMod val="75000"/>
                  </a:srgbClr>
                </a:solidFill>
                <a:effectLst/>
                <a:uLnTx/>
                <a:uFillTx/>
                <a:latin typeface="+mj-lt"/>
                <a:ea typeface="+mn-ea"/>
                <a:cs typeface="Arial" panose="020B0604020202020204" pitchFamily="34" charset="0"/>
              </a:rPr>
              <a:t>Funzionalità PER L’OE</a:t>
            </a:r>
          </a:p>
        </p:txBody>
      </p:sp>
      <p:pic>
        <p:nvPicPr>
          <p:cNvPr id="23" name="Picture 4" descr="Paper recycle">
            <a:extLst>
              <a:ext uri="{FF2B5EF4-FFF2-40B4-BE49-F238E27FC236}">
                <a16:creationId xmlns:a16="http://schemas.microsoft.com/office/drawing/2014/main" id="{990C6FB1-237A-7353-AB03-B5DAD4618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457" y="3947296"/>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nput ">
            <a:extLst>
              <a:ext uri="{FF2B5EF4-FFF2-40B4-BE49-F238E27FC236}">
                <a16:creationId xmlns:a16="http://schemas.microsoft.com/office/drawing/2014/main" id="{18927399-809A-AD0D-B288-02F9E64C0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638" y="3949082"/>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66A6178A-F11D-787B-5269-33BD30905E61}"/>
              </a:ext>
            </a:extLst>
          </p:cNvPr>
          <p:cNvSpPr/>
          <p:nvPr/>
        </p:nvSpPr>
        <p:spPr bwMode="auto">
          <a:xfrm>
            <a:off x="7336424" y="4621042"/>
            <a:ext cx="1980000" cy="1906416"/>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Controllo, in fase di esecuzione del contratto, della permanenza dei requisiti su partecipanti, ausiliari e subappaltatori</a:t>
            </a:r>
          </a:p>
        </p:txBody>
      </p:sp>
      <p:sp>
        <p:nvSpPr>
          <p:cNvPr id="13" name="Rectangle: Rounded Corners 12">
            <a:extLst>
              <a:ext uri="{FF2B5EF4-FFF2-40B4-BE49-F238E27FC236}">
                <a16:creationId xmlns:a16="http://schemas.microsoft.com/office/drawing/2014/main" id="{05C9D5ED-CD34-ADC7-5C37-DD7FBA44AC70}"/>
              </a:ext>
            </a:extLst>
          </p:cNvPr>
          <p:cNvSpPr/>
          <p:nvPr/>
        </p:nvSpPr>
        <p:spPr bwMode="auto">
          <a:xfrm>
            <a:off x="5088237" y="4621043"/>
            <a:ext cx="1980000" cy="1462278"/>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Controllo dell’assenza di motivi di esclusione e del possesso di requisiti di selezione su partecipanti, ausiliari e subappaltatori</a:t>
            </a:r>
          </a:p>
        </p:txBody>
      </p:sp>
      <p:pic>
        <p:nvPicPr>
          <p:cNvPr id="15" name="Picture 14">
            <a:extLst>
              <a:ext uri="{FF2B5EF4-FFF2-40B4-BE49-F238E27FC236}">
                <a16:creationId xmlns:a16="http://schemas.microsoft.com/office/drawing/2014/main" id="{F4000D2A-B22C-EAA3-2A8E-0EEE233A80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67454" y="3959841"/>
            <a:ext cx="648000" cy="648000"/>
          </a:xfrm>
          <a:prstGeom prst="rect">
            <a:avLst/>
          </a:prstGeom>
        </p:spPr>
      </p:pic>
      <p:pic>
        <p:nvPicPr>
          <p:cNvPr id="16" name="Picture 15">
            <a:extLst>
              <a:ext uri="{FF2B5EF4-FFF2-40B4-BE49-F238E27FC236}">
                <a16:creationId xmlns:a16="http://schemas.microsoft.com/office/drawing/2014/main" id="{F476FBD6-E104-69BE-9305-F7A3F33A185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074274" y="3959841"/>
            <a:ext cx="648000" cy="648000"/>
          </a:xfrm>
          <a:prstGeom prst="rect">
            <a:avLst/>
          </a:prstGeom>
        </p:spPr>
      </p:pic>
      <p:cxnSp>
        <p:nvCxnSpPr>
          <p:cNvPr id="17" name="Straight Arrow Connector 16">
            <a:extLst>
              <a:ext uri="{FF2B5EF4-FFF2-40B4-BE49-F238E27FC236}">
                <a16:creationId xmlns:a16="http://schemas.microsoft.com/office/drawing/2014/main" id="{76934322-A044-1EAA-5541-2DB463148016}"/>
              </a:ext>
            </a:extLst>
          </p:cNvPr>
          <p:cNvCxnSpPr>
            <a:cxnSpLocks/>
          </p:cNvCxnSpPr>
          <p:nvPr/>
        </p:nvCxnSpPr>
        <p:spPr>
          <a:xfrm>
            <a:off x="5126511" y="3629165"/>
            <a:ext cx="6336000"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D4A7512-3C2F-C0F9-6B57-9967C584B70E}"/>
              </a:ext>
            </a:extLst>
          </p:cNvPr>
          <p:cNvSpPr/>
          <p:nvPr/>
        </p:nvSpPr>
        <p:spPr>
          <a:xfrm>
            <a:off x="6819089" y="3480691"/>
            <a:ext cx="2950844" cy="296941"/>
          </a:xfrm>
          <a:prstGeom prst="rect">
            <a:avLst/>
          </a:prstGeom>
          <a:solidFill>
            <a:sysClr val="window" lastClr="FFFFFF"/>
          </a:solidFill>
          <a:ln w="25400" cap="flat" cmpd="sng" algn="ctr">
            <a:noFill/>
            <a:prstDash val="solid"/>
          </a:ln>
          <a:effectLst/>
        </p:spPr>
        <p:txBody>
          <a:bodyPr rtlCol="0" anchor="ctr"/>
          <a:lstStyle/>
          <a:p>
            <a:pPr marL="0" marR="0" lvl="0" indent="0" algn="ctr" defTabSz="599855" rtl="0" eaLnBrk="1" fontAlgn="base" latinLnBrk="0" hangingPunct="1">
              <a:lnSpc>
                <a:spcPct val="100000"/>
              </a:lnSpc>
              <a:spcBef>
                <a:spcPct val="0"/>
              </a:spcBef>
              <a:spcAft>
                <a:spcPts val="0"/>
              </a:spcAft>
              <a:buClrTx/>
              <a:buSzTx/>
              <a:buFontTx/>
              <a:buNone/>
              <a:tabLst/>
              <a:defRPr/>
            </a:pPr>
            <a:r>
              <a:rPr kumimoji="0" lang="it-IT" sz="1600" b="1" i="0" u="none" strike="noStrike" kern="0" cap="all" spc="-10" normalizeH="0" baseline="0" noProof="0">
                <a:ln>
                  <a:noFill/>
                </a:ln>
                <a:solidFill>
                  <a:srgbClr val="0070C0"/>
                </a:solidFill>
                <a:effectLst/>
                <a:uLnTx/>
                <a:uFillTx/>
                <a:latin typeface="+mj-lt"/>
                <a:ea typeface="+mn-ea"/>
                <a:cs typeface="Arial" panose="020B0604020202020204" pitchFamily="34" charset="0"/>
              </a:rPr>
              <a:t>Funzionalità PER LA PA</a:t>
            </a:r>
          </a:p>
        </p:txBody>
      </p:sp>
      <p:sp>
        <p:nvSpPr>
          <p:cNvPr id="21" name="Rectangle: Rounded Corners 20">
            <a:extLst>
              <a:ext uri="{FF2B5EF4-FFF2-40B4-BE49-F238E27FC236}">
                <a16:creationId xmlns:a16="http://schemas.microsoft.com/office/drawing/2014/main" id="{E06569BF-96B8-3847-C7FD-C09763AEB9AC}"/>
              </a:ext>
            </a:extLst>
          </p:cNvPr>
          <p:cNvSpPr/>
          <p:nvPr/>
        </p:nvSpPr>
        <p:spPr bwMode="auto">
          <a:xfrm>
            <a:off x="9485611" y="4621042"/>
            <a:ext cx="2178000" cy="2112159"/>
          </a:xfrm>
          <a:prstGeom prst="roundRect">
            <a:avLst/>
          </a:prstGeom>
          <a:no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45720" rIns="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1300" b="0" i="1" u="none" strike="noStrike" kern="1200" cap="none" spc="0" normalizeH="0" baseline="0" noProof="0">
                <a:ln>
                  <a:noFill/>
                </a:ln>
                <a:solidFill>
                  <a:srgbClr val="000000"/>
                </a:solidFill>
                <a:effectLst/>
                <a:uLnTx/>
                <a:uFillTx/>
                <a:latin typeface="+mj-lt"/>
                <a:ea typeface="ヒラギノ角ゴ Pro W3" charset="0"/>
                <a:cs typeface="Arial" panose="020B0604020202020204" pitchFamily="34" charset="0"/>
              </a:rPr>
              <a:t>Riuso dell’esito di precedenti verifiche, già utilizzate in procedure di affidamento in cui l’OE sia risultato aggiudicatario o subappaltatore autorizzato (nel limite di validità temporale)</a:t>
            </a:r>
          </a:p>
        </p:txBody>
      </p:sp>
      <p:pic>
        <p:nvPicPr>
          <p:cNvPr id="22" name="Picture 21">
            <a:extLst>
              <a:ext uri="{FF2B5EF4-FFF2-40B4-BE49-F238E27FC236}">
                <a16:creationId xmlns:a16="http://schemas.microsoft.com/office/drawing/2014/main" id="{5A0941D1-793F-DA21-1CCE-5ED43D539965}"/>
              </a:ext>
            </a:extLst>
          </p:cNvPr>
          <p:cNvPicPr>
            <a:picLocks noChangeAspect="1"/>
          </p:cNvPicPr>
          <p:nvPr/>
        </p:nvPicPr>
        <p:blipFill>
          <a:blip r:embed="rId7"/>
          <a:stretch>
            <a:fillRect/>
          </a:stretch>
        </p:blipFill>
        <p:spPr>
          <a:xfrm>
            <a:off x="10281094" y="3968562"/>
            <a:ext cx="648000" cy="648000"/>
          </a:xfrm>
          <a:prstGeom prst="rect">
            <a:avLst/>
          </a:prstGeom>
        </p:spPr>
      </p:pic>
      <p:grpSp>
        <p:nvGrpSpPr>
          <p:cNvPr id="10" name="Group 9">
            <a:extLst>
              <a:ext uri="{FF2B5EF4-FFF2-40B4-BE49-F238E27FC236}">
                <a16:creationId xmlns:a16="http://schemas.microsoft.com/office/drawing/2014/main" id="{6F90B3C1-8B90-BD30-91BC-3CF875D351A6}"/>
              </a:ext>
            </a:extLst>
          </p:cNvPr>
          <p:cNvGrpSpPr/>
          <p:nvPr/>
        </p:nvGrpSpPr>
        <p:grpSpPr>
          <a:xfrm>
            <a:off x="10789864" y="286509"/>
            <a:ext cx="792536" cy="811406"/>
            <a:chOff x="10789864" y="286509"/>
            <a:chExt cx="792536" cy="811406"/>
          </a:xfrm>
        </p:grpSpPr>
        <p:pic>
          <p:nvPicPr>
            <p:cNvPr id="25" name="Picture 24">
              <a:extLst>
                <a:ext uri="{FF2B5EF4-FFF2-40B4-BE49-F238E27FC236}">
                  <a16:creationId xmlns:a16="http://schemas.microsoft.com/office/drawing/2014/main" id="{F5168DA1-98FE-F873-4BE8-09200F6C9B41}"/>
                </a:ext>
              </a:extLst>
            </p:cNvPr>
            <p:cNvPicPr>
              <a:picLocks noChangeAspect="1"/>
            </p:cNvPicPr>
            <p:nvPr/>
          </p:nvPicPr>
          <p:blipFill>
            <a:blip r:embed="rId8"/>
            <a:stretch>
              <a:fillRect/>
            </a:stretch>
          </p:blipFill>
          <p:spPr>
            <a:xfrm>
              <a:off x="10789864" y="286509"/>
              <a:ext cx="792536" cy="811406"/>
            </a:xfrm>
            <a:prstGeom prst="rect">
              <a:avLst/>
            </a:prstGeom>
          </p:spPr>
        </p:pic>
        <p:pic>
          <p:nvPicPr>
            <p:cNvPr id="26" name="Picture 25">
              <a:extLst>
                <a:ext uri="{FF2B5EF4-FFF2-40B4-BE49-F238E27FC236}">
                  <a16:creationId xmlns:a16="http://schemas.microsoft.com/office/drawing/2014/main" id="{0D215794-A403-AACA-C34D-A66F145AAC7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5" name="Slide Number Placeholder 4">
            <a:extLst>
              <a:ext uri="{FF2B5EF4-FFF2-40B4-BE49-F238E27FC236}">
                <a16:creationId xmlns:a16="http://schemas.microsoft.com/office/drawing/2014/main" id="{1B5D50F6-9F73-39EC-F187-B444259E6E47}"/>
              </a:ext>
            </a:extLst>
          </p:cNvPr>
          <p:cNvSpPr>
            <a:spLocks noGrp="1"/>
          </p:cNvSpPr>
          <p:nvPr>
            <p:ph type="sldNum" sz="quarter" idx="10"/>
          </p:nvPr>
        </p:nvSpPr>
        <p:spPr/>
        <p:txBody>
          <a:bodyPr/>
          <a:lstStyle/>
          <a:p>
            <a:pPr>
              <a:defRPr/>
            </a:pPr>
            <a:fld id="{7180326F-E721-41DD-ABF0-E30673304D32}" type="slidenum">
              <a:rPr lang="it-IT" altLang="it-IT" smtClean="0"/>
              <a:pPr>
                <a:defRPr/>
              </a:pPr>
              <a:t>41</a:t>
            </a:fld>
            <a:endParaRPr lang="it-IT" altLang="it-IT"/>
          </a:p>
        </p:txBody>
      </p:sp>
    </p:spTree>
    <p:extLst>
      <p:ext uri="{BB962C8B-B14F-4D97-AF65-F5344CB8AC3E}">
        <p14:creationId xmlns:p14="http://schemas.microsoft.com/office/powerpoint/2010/main" val="176209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6C9AAA-9B86-DA37-6EA7-E676BBC08340}"/>
              </a:ext>
            </a:extLst>
          </p:cNvPr>
          <p:cNvGrpSpPr/>
          <p:nvPr/>
        </p:nvGrpSpPr>
        <p:grpSpPr>
          <a:xfrm>
            <a:off x="10789864" y="286509"/>
            <a:ext cx="792536" cy="811406"/>
            <a:chOff x="10789864" y="286509"/>
            <a:chExt cx="792536" cy="811406"/>
          </a:xfrm>
        </p:grpSpPr>
        <p:pic>
          <p:nvPicPr>
            <p:cNvPr id="4" name="Picture 3">
              <a:extLst>
                <a:ext uri="{FF2B5EF4-FFF2-40B4-BE49-F238E27FC236}">
                  <a16:creationId xmlns:a16="http://schemas.microsoft.com/office/drawing/2014/main" id="{48147345-DE5A-D1C1-A4F9-E1B229A242E5}"/>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10" name="Picture 9">
              <a:extLst>
                <a:ext uri="{FF2B5EF4-FFF2-40B4-BE49-F238E27FC236}">
                  <a16:creationId xmlns:a16="http://schemas.microsoft.com/office/drawing/2014/main" id="{9F348B84-A22F-FBF1-4647-2678754041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994132" y="500212"/>
              <a:ext cx="384000" cy="384000"/>
            </a:xfrm>
            <a:prstGeom prst="rect">
              <a:avLst/>
            </a:prstGeom>
          </p:spPr>
        </p:pic>
      </p:grpSp>
      <p:sp>
        <p:nvSpPr>
          <p:cNvPr id="16" name="Title 15">
            <a:extLst>
              <a:ext uri="{FF2B5EF4-FFF2-40B4-BE49-F238E27FC236}">
                <a16:creationId xmlns:a16="http://schemas.microsoft.com/office/drawing/2014/main" id="{0C1B46B0-36B7-E7AA-C2D3-6294D2A91A67}"/>
              </a:ext>
            </a:extLst>
          </p:cNvPr>
          <p:cNvSpPr>
            <a:spLocks noGrp="1"/>
          </p:cNvSpPr>
          <p:nvPr>
            <p:ph type="ctrTitle"/>
          </p:nvPr>
        </p:nvSpPr>
        <p:spPr/>
        <p:txBody>
          <a:bodyPr>
            <a:normAutofit/>
          </a:bodyPr>
          <a:lstStyle/>
          <a:p>
            <a:r>
              <a:rPr lang="it-IT" dirty="0"/>
              <a:t>Digitalizzazione: Vista d’insieme</a:t>
            </a:r>
          </a:p>
        </p:txBody>
      </p:sp>
      <p:sp>
        <p:nvSpPr>
          <p:cNvPr id="5" name="Rectangle: Rounded Corners 4">
            <a:extLst>
              <a:ext uri="{FF2B5EF4-FFF2-40B4-BE49-F238E27FC236}">
                <a16:creationId xmlns:a16="http://schemas.microsoft.com/office/drawing/2014/main" id="{2E49F886-81FD-C0F6-A37C-9B0512E4566B}"/>
              </a:ext>
            </a:extLst>
          </p:cNvPr>
          <p:cNvSpPr>
            <a:spLocks noChangeAspect="1"/>
          </p:cNvSpPr>
          <p:nvPr/>
        </p:nvSpPr>
        <p:spPr bwMode="auto">
          <a:xfrm>
            <a:off x="409141" y="1094837"/>
            <a:ext cx="5097398" cy="5268348"/>
          </a:xfrm>
          <a:prstGeom prst="roundRect">
            <a:avLst>
              <a:gd name="adj" fmla="val 3025"/>
            </a:avLst>
          </a:prstGeom>
          <a:solidFill>
            <a:srgbClr val="EAFAEF"/>
          </a:solidFill>
          <a:ln w="12700">
            <a:solidFill>
              <a:srgbClr val="4EA72E"/>
            </a:solidFill>
            <a:prstDash val="lgDashDotDot"/>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69D61C5F-2CA9-A4F5-A92D-6239F523B2CF}"/>
              </a:ext>
            </a:extLst>
          </p:cNvPr>
          <p:cNvSpPr>
            <a:spLocks noChangeAspect="1"/>
          </p:cNvSpPr>
          <p:nvPr/>
        </p:nvSpPr>
        <p:spPr bwMode="auto">
          <a:xfrm>
            <a:off x="9164766" y="1094838"/>
            <a:ext cx="2564073" cy="5268347"/>
          </a:xfrm>
          <a:prstGeom prst="roundRect">
            <a:avLst>
              <a:gd name="adj" fmla="val 3025"/>
            </a:avLst>
          </a:prstGeom>
          <a:solidFill>
            <a:srgbClr val="FDF1EA"/>
          </a:solidFill>
          <a:ln w="12700">
            <a:solidFill>
              <a:srgbClr val="E97132"/>
            </a:solidFill>
            <a:prstDash val="lgDashDotDot"/>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sp>
        <p:nvSpPr>
          <p:cNvPr id="7" name="Rectangle 6">
            <a:extLst>
              <a:ext uri="{FF2B5EF4-FFF2-40B4-BE49-F238E27FC236}">
                <a16:creationId xmlns:a16="http://schemas.microsoft.com/office/drawing/2014/main" id="{9EFA5D55-9FE1-1262-A86A-2C2B39F22192}"/>
              </a:ext>
            </a:extLst>
          </p:cNvPr>
          <p:cNvSpPr>
            <a:spLocks noChangeAspect="1"/>
          </p:cNvSpPr>
          <p:nvPr/>
        </p:nvSpPr>
        <p:spPr bwMode="auto">
          <a:xfrm>
            <a:off x="455032" y="1099191"/>
            <a:ext cx="5005616" cy="307777"/>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prstClr val="black"/>
                </a:solidFill>
                <a:effectLst/>
                <a:uLnTx/>
                <a:uFillTx/>
                <a:latin typeface="+mj-lt"/>
                <a:ea typeface="+mn-ea"/>
                <a:cs typeface="Arial" panose="020B0604020202020204" pitchFamily="34" charset="0"/>
              </a:rPr>
              <a:t>Ecosistema Nazionale di Approvvigionamento Digitale</a:t>
            </a:r>
          </a:p>
        </p:txBody>
      </p:sp>
      <p:sp>
        <p:nvSpPr>
          <p:cNvPr id="8" name="Rectangle 7">
            <a:extLst>
              <a:ext uri="{FF2B5EF4-FFF2-40B4-BE49-F238E27FC236}">
                <a16:creationId xmlns:a16="http://schemas.microsoft.com/office/drawing/2014/main" id="{4500CD87-A1DC-6CCC-9A5C-24AF128E4A91}"/>
              </a:ext>
            </a:extLst>
          </p:cNvPr>
          <p:cNvSpPr>
            <a:spLocks noChangeAspect="1"/>
          </p:cNvSpPr>
          <p:nvPr/>
        </p:nvSpPr>
        <p:spPr bwMode="auto">
          <a:xfrm>
            <a:off x="9315953" y="1099191"/>
            <a:ext cx="2261699" cy="307777"/>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prstClr val="black"/>
                </a:solidFill>
                <a:effectLst/>
                <a:uLnTx/>
                <a:uFillTx/>
                <a:latin typeface="+mj-lt"/>
                <a:ea typeface="+mn-ea"/>
                <a:cs typeface="Arial" panose="020B0604020202020204" pitchFamily="34" charset="0"/>
              </a:rPr>
              <a:t>Acquisti Pubblici in Rete</a:t>
            </a:r>
          </a:p>
        </p:txBody>
      </p:sp>
      <p:sp>
        <p:nvSpPr>
          <p:cNvPr id="9" name="Rectangle: Rounded Corners 8">
            <a:extLst>
              <a:ext uri="{FF2B5EF4-FFF2-40B4-BE49-F238E27FC236}">
                <a16:creationId xmlns:a16="http://schemas.microsoft.com/office/drawing/2014/main" id="{AD3EFB1D-1B90-B144-B271-A5AD195C6B06}"/>
              </a:ext>
            </a:extLst>
          </p:cNvPr>
          <p:cNvSpPr>
            <a:spLocks noChangeAspect="1"/>
          </p:cNvSpPr>
          <p:nvPr/>
        </p:nvSpPr>
        <p:spPr bwMode="auto">
          <a:xfrm>
            <a:off x="5639512" y="3405334"/>
            <a:ext cx="2353610" cy="1465750"/>
          </a:xfrm>
          <a:prstGeom prst="roundRect">
            <a:avLst>
              <a:gd name="adj" fmla="val 7431"/>
            </a:avLst>
          </a:prstGeom>
          <a:solidFill>
            <a:srgbClr val="E9F2FA"/>
          </a:solidFill>
          <a:ln w="12700">
            <a:solidFill>
              <a:srgbClr val="156082"/>
            </a:solidFill>
            <a:prstDash val="lgDashDotDot"/>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nvGrpSpPr>
          <p:cNvPr id="567" name="Group 566">
            <a:extLst>
              <a:ext uri="{FF2B5EF4-FFF2-40B4-BE49-F238E27FC236}">
                <a16:creationId xmlns:a16="http://schemas.microsoft.com/office/drawing/2014/main" id="{258AC70D-30B1-D469-B983-D511F3B800B9}"/>
              </a:ext>
            </a:extLst>
          </p:cNvPr>
          <p:cNvGrpSpPr>
            <a:grpSpLocks/>
          </p:cNvGrpSpPr>
          <p:nvPr/>
        </p:nvGrpSpPr>
        <p:grpSpPr>
          <a:xfrm>
            <a:off x="6402986" y="1880648"/>
            <a:ext cx="1159769" cy="1020894"/>
            <a:chOff x="6402986" y="1806739"/>
            <a:chExt cx="1159769" cy="1020894"/>
          </a:xfrm>
        </p:grpSpPr>
        <p:pic>
          <p:nvPicPr>
            <p:cNvPr id="359" name="Picture 358">
              <a:extLst>
                <a:ext uri="{FF2B5EF4-FFF2-40B4-BE49-F238E27FC236}">
                  <a16:creationId xmlns:a16="http://schemas.microsoft.com/office/drawing/2014/main" id="{D13D700F-7F1D-E52A-570F-AFD9F2EF2E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6712870" y="1806739"/>
              <a:ext cx="540000" cy="576000"/>
            </a:xfrm>
            <a:prstGeom prst="rect">
              <a:avLst/>
            </a:prstGeom>
          </p:spPr>
        </p:pic>
        <p:sp>
          <p:nvSpPr>
            <p:cNvPr id="360" name="TextBox 359">
              <a:extLst>
                <a:ext uri="{FF2B5EF4-FFF2-40B4-BE49-F238E27FC236}">
                  <a16:creationId xmlns:a16="http://schemas.microsoft.com/office/drawing/2014/main" id="{4BBD00FF-9621-119A-0309-F931781CFB73}"/>
                </a:ext>
              </a:extLst>
            </p:cNvPr>
            <p:cNvSpPr txBox="1"/>
            <p:nvPr/>
          </p:nvSpPr>
          <p:spPr>
            <a:xfrm>
              <a:off x="6402986" y="2365967"/>
              <a:ext cx="1159769" cy="461666"/>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prstClr val="black"/>
                  </a:solidFill>
                  <a:effectLst/>
                  <a:uLnTx/>
                  <a:uFillTx/>
                  <a:latin typeface="+mj-lt"/>
                  <a:ea typeface="+mn-ea"/>
                  <a:cs typeface="Arial" panose="020B0604020202020204" pitchFamily="34" charset="0"/>
                </a:rPr>
                <a:t>PA / Stazione Appaltante</a:t>
              </a:r>
              <a:endParaRPr kumimoji="0" lang="en-US" sz="1200" b="1"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11" name="Group 10">
            <a:extLst>
              <a:ext uri="{FF2B5EF4-FFF2-40B4-BE49-F238E27FC236}">
                <a16:creationId xmlns:a16="http://schemas.microsoft.com/office/drawing/2014/main" id="{C189FCB1-A854-0F47-4245-F1C6E725062B}"/>
              </a:ext>
            </a:extLst>
          </p:cNvPr>
          <p:cNvGrpSpPr>
            <a:grpSpLocks noChangeAspect="1"/>
          </p:cNvGrpSpPr>
          <p:nvPr/>
        </p:nvGrpSpPr>
        <p:grpSpPr>
          <a:xfrm>
            <a:off x="9421487" y="2829534"/>
            <a:ext cx="683892" cy="713039"/>
            <a:chOff x="4486555" y="3084415"/>
            <a:chExt cx="635755" cy="578679"/>
          </a:xfrm>
        </p:grpSpPr>
        <p:sp>
          <p:nvSpPr>
            <p:cNvPr id="355" name="TextBox 354">
              <a:extLst>
                <a:ext uri="{FF2B5EF4-FFF2-40B4-BE49-F238E27FC236}">
                  <a16:creationId xmlns:a16="http://schemas.microsoft.com/office/drawing/2014/main" id="{3F53F0B6-47A3-45AE-0060-502B2EED64F2}"/>
                </a:ext>
              </a:extLst>
            </p:cNvPr>
            <p:cNvSpPr txBox="1"/>
            <p:nvPr/>
          </p:nvSpPr>
          <p:spPr>
            <a:xfrm>
              <a:off x="4486555" y="3450780"/>
              <a:ext cx="635755" cy="212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SIOPE+</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nvGrpSpPr>
            <p:cNvPr id="356" name="Group 355">
              <a:extLst>
                <a:ext uri="{FF2B5EF4-FFF2-40B4-BE49-F238E27FC236}">
                  <a16:creationId xmlns:a16="http://schemas.microsoft.com/office/drawing/2014/main" id="{13FA3038-43A4-E56C-8B5F-599A48F413A2}"/>
                </a:ext>
              </a:extLst>
            </p:cNvPr>
            <p:cNvGrpSpPr/>
            <p:nvPr/>
          </p:nvGrpSpPr>
          <p:grpSpPr>
            <a:xfrm>
              <a:off x="4617057" y="3084415"/>
              <a:ext cx="360000" cy="360000"/>
              <a:chOff x="4751859" y="2802145"/>
              <a:chExt cx="358207" cy="358207"/>
            </a:xfrm>
          </p:grpSpPr>
          <p:pic>
            <p:nvPicPr>
              <p:cNvPr id="357" name="Picture 356">
                <a:extLst>
                  <a:ext uri="{FF2B5EF4-FFF2-40B4-BE49-F238E27FC236}">
                    <a16:creationId xmlns:a16="http://schemas.microsoft.com/office/drawing/2014/main" id="{C6CDC6FF-B939-2656-C977-B1E731C19C0B}"/>
                  </a:ext>
                </a:extLst>
              </p:cNvPr>
              <p:cNvPicPr>
                <a:picLocks noChangeAspect="1"/>
              </p:cNvPicPr>
              <p:nvPr/>
            </p:nvPicPr>
            <p:blipFill>
              <a:blip r:embed="rId6"/>
              <a:stretch>
                <a:fillRect/>
              </a:stretch>
            </p:blipFill>
            <p:spPr>
              <a:xfrm>
                <a:off x="4751859" y="2802145"/>
                <a:ext cx="358207" cy="358207"/>
              </a:xfrm>
              <a:prstGeom prst="rect">
                <a:avLst/>
              </a:prstGeom>
            </p:spPr>
          </p:pic>
          <p:sp>
            <p:nvSpPr>
              <p:cNvPr id="358" name="Rectangle 357">
                <a:extLst>
                  <a:ext uri="{FF2B5EF4-FFF2-40B4-BE49-F238E27FC236}">
                    <a16:creationId xmlns:a16="http://schemas.microsoft.com/office/drawing/2014/main" id="{236F4474-FD63-1ADB-3F14-063C9F92905C}"/>
                  </a:ext>
                </a:extLst>
              </p:cNvPr>
              <p:cNvSpPr/>
              <p:nvPr/>
            </p:nvSpPr>
            <p:spPr bwMode="auto">
              <a:xfrm>
                <a:off x="4840790" y="2885831"/>
                <a:ext cx="180345" cy="190835"/>
              </a:xfrm>
              <a:prstGeom prst="rect">
                <a:avLst/>
              </a:prstGeom>
              <a:solidFill>
                <a:srgbClr val="FDF1E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12" name="Group 11">
            <a:extLst>
              <a:ext uri="{FF2B5EF4-FFF2-40B4-BE49-F238E27FC236}">
                <a16:creationId xmlns:a16="http://schemas.microsoft.com/office/drawing/2014/main" id="{FF4E1F1D-D244-3ADF-E038-39A7B1846E8C}"/>
              </a:ext>
            </a:extLst>
          </p:cNvPr>
          <p:cNvGrpSpPr>
            <a:grpSpLocks noChangeAspect="1"/>
          </p:cNvGrpSpPr>
          <p:nvPr/>
        </p:nvGrpSpPr>
        <p:grpSpPr>
          <a:xfrm>
            <a:off x="9535242" y="4157861"/>
            <a:ext cx="456383" cy="713039"/>
            <a:chOff x="4583656" y="3084415"/>
            <a:chExt cx="424259" cy="578679"/>
          </a:xfrm>
        </p:grpSpPr>
        <p:sp>
          <p:nvSpPr>
            <p:cNvPr id="351" name="TextBox 350">
              <a:extLst>
                <a:ext uri="{FF2B5EF4-FFF2-40B4-BE49-F238E27FC236}">
                  <a16:creationId xmlns:a16="http://schemas.microsoft.com/office/drawing/2014/main" id="{8D988447-3EFC-762D-7C80-A2AD76348203}"/>
                </a:ext>
              </a:extLst>
            </p:cNvPr>
            <p:cNvSpPr txBox="1"/>
            <p:nvPr/>
          </p:nvSpPr>
          <p:spPr>
            <a:xfrm>
              <a:off x="4583656" y="3450780"/>
              <a:ext cx="424259" cy="212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SDI</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nvGrpSpPr>
            <p:cNvPr id="352" name="Group 351">
              <a:extLst>
                <a:ext uri="{FF2B5EF4-FFF2-40B4-BE49-F238E27FC236}">
                  <a16:creationId xmlns:a16="http://schemas.microsoft.com/office/drawing/2014/main" id="{E18200B4-F571-1129-3F59-7C7E6965A243}"/>
                </a:ext>
              </a:extLst>
            </p:cNvPr>
            <p:cNvGrpSpPr/>
            <p:nvPr/>
          </p:nvGrpSpPr>
          <p:grpSpPr>
            <a:xfrm>
              <a:off x="4617057" y="3084415"/>
              <a:ext cx="360000" cy="360000"/>
              <a:chOff x="4751859" y="2802145"/>
              <a:chExt cx="358207" cy="358207"/>
            </a:xfrm>
          </p:grpSpPr>
          <p:pic>
            <p:nvPicPr>
              <p:cNvPr id="353" name="Picture 352">
                <a:extLst>
                  <a:ext uri="{FF2B5EF4-FFF2-40B4-BE49-F238E27FC236}">
                    <a16:creationId xmlns:a16="http://schemas.microsoft.com/office/drawing/2014/main" id="{C44DEE8D-065A-F8CE-224F-AC127AE28D85}"/>
                  </a:ext>
                </a:extLst>
              </p:cNvPr>
              <p:cNvPicPr>
                <a:picLocks noChangeAspect="1"/>
              </p:cNvPicPr>
              <p:nvPr/>
            </p:nvPicPr>
            <p:blipFill>
              <a:blip r:embed="rId6"/>
              <a:stretch>
                <a:fillRect/>
              </a:stretch>
            </p:blipFill>
            <p:spPr>
              <a:xfrm>
                <a:off x="4751859" y="2802145"/>
                <a:ext cx="358207" cy="358207"/>
              </a:xfrm>
              <a:prstGeom prst="rect">
                <a:avLst/>
              </a:prstGeom>
            </p:spPr>
          </p:pic>
          <p:sp>
            <p:nvSpPr>
              <p:cNvPr id="354" name="Rectangle 353">
                <a:extLst>
                  <a:ext uri="{FF2B5EF4-FFF2-40B4-BE49-F238E27FC236}">
                    <a16:creationId xmlns:a16="http://schemas.microsoft.com/office/drawing/2014/main" id="{E4A58117-B38D-5986-C4E3-807E4F2FFD40}"/>
                  </a:ext>
                </a:extLst>
              </p:cNvPr>
              <p:cNvSpPr/>
              <p:nvPr/>
            </p:nvSpPr>
            <p:spPr bwMode="auto">
              <a:xfrm>
                <a:off x="4840790" y="2885831"/>
                <a:ext cx="180345" cy="190835"/>
              </a:xfrm>
              <a:prstGeom prst="rect">
                <a:avLst/>
              </a:prstGeom>
              <a:solidFill>
                <a:srgbClr val="FDF1E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192" name="Group 191">
            <a:extLst>
              <a:ext uri="{FF2B5EF4-FFF2-40B4-BE49-F238E27FC236}">
                <a16:creationId xmlns:a16="http://schemas.microsoft.com/office/drawing/2014/main" id="{A5CF44B2-918A-C77B-4E9D-F7D74B042DD4}"/>
              </a:ext>
            </a:extLst>
          </p:cNvPr>
          <p:cNvGrpSpPr>
            <a:grpSpLocks noChangeAspect="1"/>
          </p:cNvGrpSpPr>
          <p:nvPr/>
        </p:nvGrpSpPr>
        <p:grpSpPr>
          <a:xfrm>
            <a:off x="10436744" y="4157861"/>
            <a:ext cx="598029" cy="707011"/>
            <a:chOff x="7813188" y="1406748"/>
            <a:chExt cx="598029" cy="707011"/>
          </a:xfrm>
        </p:grpSpPr>
        <p:sp>
          <p:nvSpPr>
            <p:cNvPr id="349" name="TextBox 348">
              <a:extLst>
                <a:ext uri="{FF2B5EF4-FFF2-40B4-BE49-F238E27FC236}">
                  <a16:creationId xmlns:a16="http://schemas.microsoft.com/office/drawing/2014/main" id="{33619FE7-A01B-E385-3676-4E259F767D08}"/>
                </a:ext>
              </a:extLst>
            </p:cNvPr>
            <p:cNvSpPr txBox="1"/>
            <p:nvPr/>
          </p:nvSpPr>
          <p:spPr>
            <a:xfrm>
              <a:off x="7813188" y="1852149"/>
              <a:ext cx="5980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PCC</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350" name="Picture 349">
              <a:extLst>
                <a:ext uri="{FF2B5EF4-FFF2-40B4-BE49-F238E27FC236}">
                  <a16:creationId xmlns:a16="http://schemas.microsoft.com/office/drawing/2014/main" id="{2C46C332-CDC4-1CE5-716E-F75D5038FD6E}"/>
                </a:ext>
              </a:extLst>
            </p:cNvPr>
            <p:cNvPicPr>
              <a:picLocks noChangeAspect="1"/>
            </p:cNvPicPr>
            <p:nvPr/>
          </p:nvPicPr>
          <p:blipFill>
            <a:blip r:embed="rId7"/>
            <a:stretch>
              <a:fillRect/>
            </a:stretch>
          </p:blipFill>
          <p:spPr>
            <a:xfrm>
              <a:off x="7918566" y="1406748"/>
              <a:ext cx="387258" cy="443586"/>
            </a:xfrm>
            <a:prstGeom prst="rect">
              <a:avLst/>
            </a:prstGeom>
          </p:spPr>
        </p:pic>
      </p:grpSp>
      <p:cxnSp>
        <p:nvCxnSpPr>
          <p:cNvPr id="193" name="Straight Arrow Connector 192">
            <a:extLst>
              <a:ext uri="{FF2B5EF4-FFF2-40B4-BE49-F238E27FC236}">
                <a16:creationId xmlns:a16="http://schemas.microsoft.com/office/drawing/2014/main" id="{4276C3EE-1BDF-788C-5F62-B4CA4A026C53}"/>
              </a:ext>
            </a:extLst>
          </p:cNvPr>
          <p:cNvCxnSpPr>
            <a:cxnSpLocks noChangeAspect="1"/>
          </p:cNvCxnSpPr>
          <p:nvPr/>
        </p:nvCxnSpPr>
        <p:spPr>
          <a:xfrm flipV="1">
            <a:off x="10043106" y="2088116"/>
            <a:ext cx="967241" cy="775036"/>
          </a:xfrm>
          <a:prstGeom prst="straightConnector1">
            <a:avLst/>
          </a:prstGeom>
          <a:noFill/>
          <a:ln w="9525" cap="flat" cmpd="sng" algn="ctr">
            <a:solidFill>
              <a:sysClr val="windowText" lastClr="000000"/>
            </a:solidFill>
            <a:prstDash val="lgDashDot"/>
            <a:miter lim="800000"/>
            <a:tailEnd type="triangle"/>
          </a:ln>
          <a:effectLst/>
        </p:spPr>
      </p:cxnSp>
      <p:grpSp>
        <p:nvGrpSpPr>
          <p:cNvPr id="194" name="Group 193">
            <a:extLst>
              <a:ext uri="{FF2B5EF4-FFF2-40B4-BE49-F238E27FC236}">
                <a16:creationId xmlns:a16="http://schemas.microsoft.com/office/drawing/2014/main" id="{ED5B31AB-4CD2-2E92-3D4F-24125BBA2B33}"/>
              </a:ext>
            </a:extLst>
          </p:cNvPr>
          <p:cNvGrpSpPr>
            <a:grpSpLocks noChangeAspect="1"/>
          </p:cNvGrpSpPr>
          <p:nvPr/>
        </p:nvGrpSpPr>
        <p:grpSpPr>
          <a:xfrm>
            <a:off x="10947936" y="5462139"/>
            <a:ext cx="639506" cy="677972"/>
            <a:chOff x="10002165" y="1406747"/>
            <a:chExt cx="639506" cy="677972"/>
          </a:xfrm>
        </p:grpSpPr>
        <p:sp>
          <p:nvSpPr>
            <p:cNvPr id="347" name="TextBox 346">
              <a:extLst>
                <a:ext uri="{FF2B5EF4-FFF2-40B4-BE49-F238E27FC236}">
                  <a16:creationId xmlns:a16="http://schemas.microsoft.com/office/drawing/2014/main" id="{BC2EF574-D783-36EE-7C17-90B7AF44DA0C}"/>
                </a:ext>
              </a:extLst>
            </p:cNvPr>
            <p:cNvSpPr txBox="1"/>
            <p:nvPr/>
          </p:nvSpPr>
          <p:spPr>
            <a:xfrm>
              <a:off x="10002165" y="1823109"/>
              <a:ext cx="6395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BDAP</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348" name="Picture 347">
              <a:extLst>
                <a:ext uri="{FF2B5EF4-FFF2-40B4-BE49-F238E27FC236}">
                  <a16:creationId xmlns:a16="http://schemas.microsoft.com/office/drawing/2014/main" id="{B54089DC-DEDD-C1A7-349E-6397F3D34640}"/>
                </a:ext>
              </a:extLst>
            </p:cNvPr>
            <p:cNvPicPr>
              <a:picLocks noChangeAspect="1"/>
            </p:cNvPicPr>
            <p:nvPr/>
          </p:nvPicPr>
          <p:blipFill>
            <a:blip r:embed="rId7"/>
            <a:stretch>
              <a:fillRect/>
            </a:stretch>
          </p:blipFill>
          <p:spPr>
            <a:xfrm>
              <a:off x="10128288" y="1406747"/>
              <a:ext cx="387258" cy="443586"/>
            </a:xfrm>
            <a:prstGeom prst="rect">
              <a:avLst/>
            </a:prstGeom>
          </p:spPr>
        </p:pic>
      </p:grpSp>
      <p:grpSp>
        <p:nvGrpSpPr>
          <p:cNvPr id="195" name="Group 194">
            <a:extLst>
              <a:ext uri="{FF2B5EF4-FFF2-40B4-BE49-F238E27FC236}">
                <a16:creationId xmlns:a16="http://schemas.microsoft.com/office/drawing/2014/main" id="{65F8775E-5BDB-5709-4AEB-113BCFAEC867}"/>
              </a:ext>
            </a:extLst>
          </p:cNvPr>
          <p:cNvGrpSpPr>
            <a:grpSpLocks noChangeAspect="1"/>
          </p:cNvGrpSpPr>
          <p:nvPr/>
        </p:nvGrpSpPr>
        <p:grpSpPr>
          <a:xfrm>
            <a:off x="10910053" y="1437302"/>
            <a:ext cx="631293" cy="705091"/>
            <a:chOff x="10006271" y="2867616"/>
            <a:chExt cx="631293" cy="705091"/>
          </a:xfrm>
        </p:grpSpPr>
        <p:sp>
          <p:nvSpPr>
            <p:cNvPr id="345" name="TextBox 344">
              <a:extLst>
                <a:ext uri="{FF2B5EF4-FFF2-40B4-BE49-F238E27FC236}">
                  <a16:creationId xmlns:a16="http://schemas.microsoft.com/office/drawing/2014/main" id="{66A9B1B5-0CF6-2AC2-E7D3-82604324BD41}"/>
                </a:ext>
              </a:extLst>
            </p:cNvPr>
            <p:cNvSpPr txBox="1"/>
            <p:nvPr/>
          </p:nvSpPr>
          <p:spPr>
            <a:xfrm>
              <a:off x="10006271" y="3311097"/>
              <a:ext cx="63129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SIOPE</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346" name="Picture 345">
              <a:extLst>
                <a:ext uri="{FF2B5EF4-FFF2-40B4-BE49-F238E27FC236}">
                  <a16:creationId xmlns:a16="http://schemas.microsoft.com/office/drawing/2014/main" id="{05FD4A6D-8E8D-F15D-70E2-06A9F3F4C912}"/>
                </a:ext>
              </a:extLst>
            </p:cNvPr>
            <p:cNvPicPr>
              <a:picLocks noChangeAspect="1"/>
            </p:cNvPicPr>
            <p:nvPr/>
          </p:nvPicPr>
          <p:blipFill>
            <a:blip r:embed="rId7"/>
            <a:stretch>
              <a:fillRect/>
            </a:stretch>
          </p:blipFill>
          <p:spPr>
            <a:xfrm>
              <a:off x="10128288" y="2867616"/>
              <a:ext cx="387258" cy="443586"/>
            </a:xfrm>
            <a:prstGeom prst="rect">
              <a:avLst/>
            </a:prstGeom>
          </p:spPr>
        </p:pic>
      </p:grpSp>
      <p:grpSp>
        <p:nvGrpSpPr>
          <p:cNvPr id="196" name="Group 195">
            <a:extLst>
              <a:ext uri="{FF2B5EF4-FFF2-40B4-BE49-F238E27FC236}">
                <a16:creationId xmlns:a16="http://schemas.microsoft.com/office/drawing/2014/main" id="{43A8B33D-9770-62A4-68F9-675687595B2D}"/>
              </a:ext>
            </a:extLst>
          </p:cNvPr>
          <p:cNvGrpSpPr>
            <a:grpSpLocks noChangeAspect="1"/>
          </p:cNvGrpSpPr>
          <p:nvPr/>
        </p:nvGrpSpPr>
        <p:grpSpPr>
          <a:xfrm>
            <a:off x="9480833" y="5597491"/>
            <a:ext cx="565200" cy="652938"/>
            <a:chOff x="4541724" y="3133191"/>
            <a:chExt cx="525417" cy="529903"/>
          </a:xfrm>
        </p:grpSpPr>
        <p:sp>
          <p:nvSpPr>
            <p:cNvPr id="341" name="TextBox 340">
              <a:extLst>
                <a:ext uri="{FF2B5EF4-FFF2-40B4-BE49-F238E27FC236}">
                  <a16:creationId xmlns:a16="http://schemas.microsoft.com/office/drawing/2014/main" id="{6DB8F4A8-D1C0-69E5-EF07-3D6F14E1DEE8}"/>
                </a:ext>
              </a:extLst>
            </p:cNvPr>
            <p:cNvSpPr txBox="1"/>
            <p:nvPr/>
          </p:nvSpPr>
          <p:spPr>
            <a:xfrm>
              <a:off x="4541724" y="3450780"/>
              <a:ext cx="525417" cy="212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NSO</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nvGrpSpPr>
            <p:cNvPr id="342" name="Group 341">
              <a:extLst>
                <a:ext uri="{FF2B5EF4-FFF2-40B4-BE49-F238E27FC236}">
                  <a16:creationId xmlns:a16="http://schemas.microsoft.com/office/drawing/2014/main" id="{56F81193-B6F3-A143-0CB6-CB9FFDD041E1}"/>
                </a:ext>
              </a:extLst>
            </p:cNvPr>
            <p:cNvGrpSpPr/>
            <p:nvPr/>
          </p:nvGrpSpPr>
          <p:grpSpPr>
            <a:xfrm>
              <a:off x="4617057" y="3133191"/>
              <a:ext cx="360000" cy="360000"/>
              <a:chOff x="4751859" y="2850683"/>
              <a:chExt cx="358207" cy="358207"/>
            </a:xfrm>
          </p:grpSpPr>
          <p:pic>
            <p:nvPicPr>
              <p:cNvPr id="343" name="Picture 342">
                <a:extLst>
                  <a:ext uri="{FF2B5EF4-FFF2-40B4-BE49-F238E27FC236}">
                    <a16:creationId xmlns:a16="http://schemas.microsoft.com/office/drawing/2014/main" id="{C99417D5-8B60-EC90-B3E0-9A02E7AB2BE5}"/>
                  </a:ext>
                </a:extLst>
              </p:cNvPr>
              <p:cNvPicPr>
                <a:picLocks noChangeAspect="1"/>
              </p:cNvPicPr>
              <p:nvPr/>
            </p:nvPicPr>
            <p:blipFill>
              <a:blip r:embed="rId6"/>
              <a:stretch>
                <a:fillRect/>
              </a:stretch>
            </p:blipFill>
            <p:spPr>
              <a:xfrm>
                <a:off x="4751859" y="2850683"/>
                <a:ext cx="358207" cy="358207"/>
              </a:xfrm>
              <a:prstGeom prst="rect">
                <a:avLst/>
              </a:prstGeom>
            </p:spPr>
          </p:pic>
          <p:sp>
            <p:nvSpPr>
              <p:cNvPr id="344" name="Rectangle 343">
                <a:extLst>
                  <a:ext uri="{FF2B5EF4-FFF2-40B4-BE49-F238E27FC236}">
                    <a16:creationId xmlns:a16="http://schemas.microsoft.com/office/drawing/2014/main" id="{A7C37C3B-4A35-26A0-797F-974C11C7896F}"/>
                  </a:ext>
                </a:extLst>
              </p:cNvPr>
              <p:cNvSpPr/>
              <p:nvPr/>
            </p:nvSpPr>
            <p:spPr bwMode="auto">
              <a:xfrm>
                <a:off x="4840790" y="2930898"/>
                <a:ext cx="180345" cy="190835"/>
              </a:xfrm>
              <a:prstGeom prst="rect">
                <a:avLst/>
              </a:prstGeom>
              <a:solidFill>
                <a:srgbClr val="FDF1E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197" name="Group 196">
            <a:extLst>
              <a:ext uri="{FF2B5EF4-FFF2-40B4-BE49-F238E27FC236}">
                <a16:creationId xmlns:a16="http://schemas.microsoft.com/office/drawing/2014/main" id="{27458323-B816-BBB0-1BD1-7E87D01560A6}"/>
              </a:ext>
            </a:extLst>
          </p:cNvPr>
          <p:cNvGrpSpPr>
            <a:grpSpLocks noChangeAspect="1"/>
          </p:cNvGrpSpPr>
          <p:nvPr/>
        </p:nvGrpSpPr>
        <p:grpSpPr>
          <a:xfrm>
            <a:off x="9335437" y="1437306"/>
            <a:ext cx="856019" cy="837908"/>
            <a:chOff x="10198601" y="3175410"/>
            <a:chExt cx="795765" cy="680019"/>
          </a:xfrm>
        </p:grpSpPr>
        <p:pic>
          <p:nvPicPr>
            <p:cNvPr id="339" name="Picture 338" descr="A black background with a black square&#10;&#10;AI-generated content may be incorrect.">
              <a:extLst>
                <a:ext uri="{FF2B5EF4-FFF2-40B4-BE49-F238E27FC236}">
                  <a16:creationId xmlns:a16="http://schemas.microsoft.com/office/drawing/2014/main" id="{D5A24EFE-06CF-A302-A2C0-E765F5C312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9998" y="3175410"/>
              <a:ext cx="332970" cy="332970"/>
            </a:xfrm>
            <a:prstGeom prst="rect">
              <a:avLst/>
            </a:prstGeom>
          </p:spPr>
        </p:pic>
        <p:sp>
          <p:nvSpPr>
            <p:cNvPr id="340" name="TextBox 339">
              <a:extLst>
                <a:ext uri="{FF2B5EF4-FFF2-40B4-BE49-F238E27FC236}">
                  <a16:creationId xmlns:a16="http://schemas.microsoft.com/office/drawing/2014/main" id="{C5C6E2D7-B0B4-886B-2BC9-F84F1AC18CA6}"/>
                </a:ext>
              </a:extLst>
            </p:cNvPr>
            <p:cNvSpPr txBox="1"/>
            <p:nvPr/>
          </p:nvSpPr>
          <p:spPr>
            <a:xfrm>
              <a:off x="10198601" y="3505735"/>
              <a:ext cx="795765" cy="3496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Cassieri e tesorieri</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cxnSp>
        <p:nvCxnSpPr>
          <p:cNvPr id="198" name="Straight Arrow Connector 197">
            <a:extLst>
              <a:ext uri="{FF2B5EF4-FFF2-40B4-BE49-F238E27FC236}">
                <a16:creationId xmlns:a16="http://schemas.microsoft.com/office/drawing/2014/main" id="{399B932C-5F6F-C4D8-E8BF-D99D26544EB3}"/>
              </a:ext>
            </a:extLst>
          </p:cNvPr>
          <p:cNvCxnSpPr>
            <a:cxnSpLocks noChangeAspect="1"/>
          </p:cNvCxnSpPr>
          <p:nvPr/>
        </p:nvCxnSpPr>
        <p:spPr>
          <a:xfrm flipV="1">
            <a:off x="9755499" y="2214246"/>
            <a:ext cx="7934" cy="615288"/>
          </a:xfrm>
          <a:prstGeom prst="straightConnector1">
            <a:avLst/>
          </a:prstGeom>
          <a:noFill/>
          <a:ln w="9525" cap="flat" cmpd="sng" algn="ctr">
            <a:solidFill>
              <a:sysClr val="windowText" lastClr="000000"/>
            </a:solidFill>
            <a:prstDash val="solid"/>
            <a:miter lim="800000"/>
            <a:tailEnd type="triangle"/>
          </a:ln>
          <a:effectLst/>
        </p:spPr>
      </p:cxnSp>
      <p:cxnSp>
        <p:nvCxnSpPr>
          <p:cNvPr id="199" name="Straight Arrow Connector 198">
            <a:extLst>
              <a:ext uri="{FF2B5EF4-FFF2-40B4-BE49-F238E27FC236}">
                <a16:creationId xmlns:a16="http://schemas.microsoft.com/office/drawing/2014/main" id="{27E8021D-D4DA-166D-9F4C-5D062DBCBD5E}"/>
              </a:ext>
            </a:extLst>
          </p:cNvPr>
          <p:cNvCxnSpPr>
            <a:cxnSpLocks noChangeAspect="1"/>
          </p:cNvCxnSpPr>
          <p:nvPr/>
        </p:nvCxnSpPr>
        <p:spPr>
          <a:xfrm>
            <a:off x="9958430" y="4379654"/>
            <a:ext cx="583692" cy="0"/>
          </a:xfrm>
          <a:prstGeom prst="straightConnector1">
            <a:avLst/>
          </a:prstGeom>
          <a:noFill/>
          <a:ln w="9525" cap="flat" cmpd="sng" algn="ctr">
            <a:solidFill>
              <a:sysClr val="windowText" lastClr="000000"/>
            </a:solidFill>
            <a:prstDash val="lgDashDot"/>
            <a:miter lim="800000"/>
            <a:tailEnd type="triangle"/>
          </a:ln>
          <a:effectLst/>
        </p:spPr>
      </p:cxnSp>
      <p:cxnSp>
        <p:nvCxnSpPr>
          <p:cNvPr id="200" name="Straight Arrow Connector 199">
            <a:extLst>
              <a:ext uri="{FF2B5EF4-FFF2-40B4-BE49-F238E27FC236}">
                <a16:creationId xmlns:a16="http://schemas.microsoft.com/office/drawing/2014/main" id="{B37E2D33-35E9-FF00-2DDF-E6776AFE04DE}"/>
              </a:ext>
            </a:extLst>
          </p:cNvPr>
          <p:cNvCxnSpPr>
            <a:cxnSpLocks noChangeAspect="1"/>
          </p:cNvCxnSpPr>
          <p:nvPr/>
        </p:nvCxnSpPr>
        <p:spPr>
          <a:xfrm>
            <a:off x="7517483" y="2413881"/>
            <a:ext cx="2044387" cy="637446"/>
          </a:xfrm>
          <a:prstGeom prst="straightConnector1">
            <a:avLst/>
          </a:prstGeom>
          <a:noFill/>
          <a:ln w="9525" cap="flat" cmpd="sng" algn="ctr">
            <a:solidFill>
              <a:sysClr val="windowText" lastClr="000000"/>
            </a:solidFill>
            <a:prstDash val="solid"/>
            <a:miter lim="800000"/>
            <a:tailEnd type="triangle"/>
          </a:ln>
          <a:effectLst/>
        </p:spPr>
      </p:cxnSp>
      <p:cxnSp>
        <p:nvCxnSpPr>
          <p:cNvPr id="201" name="Straight Arrow Connector 200">
            <a:extLst>
              <a:ext uri="{FF2B5EF4-FFF2-40B4-BE49-F238E27FC236}">
                <a16:creationId xmlns:a16="http://schemas.microsoft.com/office/drawing/2014/main" id="{3A4330EB-C49A-096A-547A-870FBE5374AE}"/>
              </a:ext>
            </a:extLst>
          </p:cNvPr>
          <p:cNvCxnSpPr>
            <a:cxnSpLocks/>
          </p:cNvCxnSpPr>
          <p:nvPr/>
        </p:nvCxnSpPr>
        <p:spPr>
          <a:xfrm>
            <a:off x="7562755" y="2758170"/>
            <a:ext cx="2086059" cy="2782867"/>
          </a:xfrm>
          <a:prstGeom prst="straightConnector1">
            <a:avLst/>
          </a:prstGeom>
          <a:noFill/>
          <a:ln w="9525" cap="flat" cmpd="sng" algn="ctr">
            <a:solidFill>
              <a:sysClr val="windowText" lastClr="000000"/>
            </a:solidFill>
            <a:prstDash val="solid"/>
            <a:miter lim="800000"/>
            <a:tailEnd type="triangle"/>
          </a:ln>
          <a:effectLst/>
        </p:spPr>
      </p:cxnSp>
      <p:sp>
        <p:nvSpPr>
          <p:cNvPr id="202" name="Flowchart: Document 201">
            <a:extLst>
              <a:ext uri="{FF2B5EF4-FFF2-40B4-BE49-F238E27FC236}">
                <a16:creationId xmlns:a16="http://schemas.microsoft.com/office/drawing/2014/main" id="{32D44064-840A-45DE-DB30-BDF81562F9CC}"/>
              </a:ext>
            </a:extLst>
          </p:cNvPr>
          <p:cNvSpPr>
            <a:spLocks noChangeAspect="1"/>
          </p:cNvSpPr>
          <p:nvPr/>
        </p:nvSpPr>
        <p:spPr bwMode="auto">
          <a:xfrm>
            <a:off x="8645790" y="4184075"/>
            <a:ext cx="100436" cy="177434"/>
          </a:xfrm>
          <a:prstGeom prst="flowChartDocument">
            <a:avLst/>
          </a:prstGeom>
          <a:solidFill>
            <a:srgbClr val="FF999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cxnSp>
        <p:nvCxnSpPr>
          <p:cNvPr id="203" name="Straight Arrow Connector 202">
            <a:extLst>
              <a:ext uri="{FF2B5EF4-FFF2-40B4-BE49-F238E27FC236}">
                <a16:creationId xmlns:a16="http://schemas.microsoft.com/office/drawing/2014/main" id="{3115CDA5-CDE3-D7A7-01AE-167715A4A975}"/>
              </a:ext>
            </a:extLst>
          </p:cNvPr>
          <p:cNvCxnSpPr>
            <a:cxnSpLocks/>
          </p:cNvCxnSpPr>
          <p:nvPr/>
        </p:nvCxnSpPr>
        <p:spPr>
          <a:xfrm flipH="1">
            <a:off x="7270870" y="4379654"/>
            <a:ext cx="2233265" cy="1020514"/>
          </a:xfrm>
          <a:prstGeom prst="straightConnector1">
            <a:avLst/>
          </a:prstGeom>
          <a:noFill/>
          <a:ln w="9525" cap="flat" cmpd="sng" algn="ctr">
            <a:solidFill>
              <a:sysClr val="windowText" lastClr="000000"/>
            </a:solidFill>
            <a:prstDash val="solid"/>
            <a:miter lim="800000"/>
            <a:headEnd type="triangle" w="med" len="med"/>
            <a:tailEnd type="none" w="med" len="med"/>
          </a:ln>
          <a:effectLst/>
        </p:spPr>
      </p:cxnSp>
      <p:cxnSp>
        <p:nvCxnSpPr>
          <p:cNvPr id="204" name="Straight Arrow Connector 203">
            <a:extLst>
              <a:ext uri="{FF2B5EF4-FFF2-40B4-BE49-F238E27FC236}">
                <a16:creationId xmlns:a16="http://schemas.microsoft.com/office/drawing/2014/main" id="{5695B195-5F54-1428-11B4-DF0F0B25A477}"/>
              </a:ext>
            </a:extLst>
          </p:cNvPr>
          <p:cNvCxnSpPr>
            <a:cxnSpLocks noChangeAspect="1"/>
          </p:cNvCxnSpPr>
          <p:nvPr/>
        </p:nvCxnSpPr>
        <p:spPr>
          <a:xfrm>
            <a:off x="7502231" y="2546333"/>
            <a:ext cx="1978602" cy="1727375"/>
          </a:xfrm>
          <a:prstGeom prst="straightConnector1">
            <a:avLst/>
          </a:prstGeom>
          <a:noFill/>
          <a:ln w="9525" cap="flat" cmpd="sng" algn="ctr">
            <a:solidFill>
              <a:sysClr val="windowText" lastClr="000000"/>
            </a:solidFill>
            <a:prstDash val="solid"/>
            <a:miter lim="800000"/>
            <a:headEnd type="triangle" w="med" len="med"/>
            <a:tailEnd type="none" w="med" len="med"/>
          </a:ln>
          <a:effectLst/>
        </p:spPr>
      </p:cxnSp>
      <p:grpSp>
        <p:nvGrpSpPr>
          <p:cNvPr id="205" name="Group 204">
            <a:extLst>
              <a:ext uri="{FF2B5EF4-FFF2-40B4-BE49-F238E27FC236}">
                <a16:creationId xmlns:a16="http://schemas.microsoft.com/office/drawing/2014/main" id="{A20269B3-9EE8-701A-1045-D89308116623}"/>
              </a:ext>
            </a:extLst>
          </p:cNvPr>
          <p:cNvGrpSpPr>
            <a:grpSpLocks noChangeAspect="1"/>
          </p:cNvGrpSpPr>
          <p:nvPr/>
        </p:nvGrpSpPr>
        <p:grpSpPr>
          <a:xfrm>
            <a:off x="7006179" y="3589050"/>
            <a:ext cx="997924" cy="902134"/>
            <a:chOff x="4359554" y="3084415"/>
            <a:chExt cx="927683" cy="732143"/>
          </a:xfrm>
        </p:grpSpPr>
        <p:sp>
          <p:nvSpPr>
            <p:cNvPr id="335" name="TextBox 334">
              <a:extLst>
                <a:ext uri="{FF2B5EF4-FFF2-40B4-BE49-F238E27FC236}">
                  <a16:creationId xmlns:a16="http://schemas.microsoft.com/office/drawing/2014/main" id="{6F0DC5E0-92B2-3F7D-4C88-7D4D1F1FF3D7}"/>
                </a:ext>
              </a:extLst>
            </p:cNvPr>
            <p:cNvSpPr txBox="1"/>
            <p:nvPr/>
          </p:nvSpPr>
          <p:spPr>
            <a:xfrm>
              <a:off x="4359554" y="3466864"/>
              <a:ext cx="927683" cy="3496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Access Point (OE)</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nvGrpSpPr>
            <p:cNvPr id="336" name="Group 335">
              <a:extLst>
                <a:ext uri="{FF2B5EF4-FFF2-40B4-BE49-F238E27FC236}">
                  <a16:creationId xmlns:a16="http://schemas.microsoft.com/office/drawing/2014/main" id="{AD9CBB9B-9D10-687C-3BCD-188E5C91126D}"/>
                </a:ext>
              </a:extLst>
            </p:cNvPr>
            <p:cNvGrpSpPr/>
            <p:nvPr/>
          </p:nvGrpSpPr>
          <p:grpSpPr>
            <a:xfrm>
              <a:off x="4639815" y="3084415"/>
              <a:ext cx="360000" cy="360000"/>
              <a:chOff x="4774504" y="2802145"/>
              <a:chExt cx="358207" cy="358207"/>
            </a:xfrm>
          </p:grpSpPr>
          <p:pic>
            <p:nvPicPr>
              <p:cNvPr id="337" name="Picture 336">
                <a:extLst>
                  <a:ext uri="{FF2B5EF4-FFF2-40B4-BE49-F238E27FC236}">
                    <a16:creationId xmlns:a16="http://schemas.microsoft.com/office/drawing/2014/main" id="{67CE0FE8-6A94-9B82-4DF1-5C00246D85B6}"/>
                  </a:ext>
                </a:extLst>
              </p:cNvPr>
              <p:cNvPicPr>
                <a:picLocks noChangeAspect="1"/>
              </p:cNvPicPr>
              <p:nvPr/>
            </p:nvPicPr>
            <p:blipFill>
              <a:blip r:embed="rId6"/>
              <a:stretch>
                <a:fillRect/>
              </a:stretch>
            </p:blipFill>
            <p:spPr>
              <a:xfrm>
                <a:off x="4774504" y="2802145"/>
                <a:ext cx="358207" cy="358207"/>
              </a:xfrm>
              <a:prstGeom prst="rect">
                <a:avLst/>
              </a:prstGeom>
            </p:spPr>
          </p:pic>
          <p:sp>
            <p:nvSpPr>
              <p:cNvPr id="338" name="Rectangle 337">
                <a:extLst>
                  <a:ext uri="{FF2B5EF4-FFF2-40B4-BE49-F238E27FC236}">
                    <a16:creationId xmlns:a16="http://schemas.microsoft.com/office/drawing/2014/main" id="{1DD95B38-525F-72A4-6B94-05A3A2AB2D90}"/>
                  </a:ext>
                </a:extLst>
              </p:cNvPr>
              <p:cNvSpPr/>
              <p:nvPr/>
            </p:nvSpPr>
            <p:spPr bwMode="auto">
              <a:xfrm>
                <a:off x="4863435" y="2885831"/>
                <a:ext cx="180345" cy="190835"/>
              </a:xfrm>
              <a:prstGeom prst="rect">
                <a:avLst/>
              </a:prstGeom>
              <a:solidFill>
                <a:srgbClr val="E9F2F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206" name="Group 205">
            <a:extLst>
              <a:ext uri="{FF2B5EF4-FFF2-40B4-BE49-F238E27FC236}">
                <a16:creationId xmlns:a16="http://schemas.microsoft.com/office/drawing/2014/main" id="{8A4E7734-2249-A9C3-7FA9-7731751D87D5}"/>
              </a:ext>
            </a:extLst>
          </p:cNvPr>
          <p:cNvGrpSpPr>
            <a:grpSpLocks noChangeAspect="1"/>
          </p:cNvGrpSpPr>
          <p:nvPr/>
        </p:nvGrpSpPr>
        <p:grpSpPr>
          <a:xfrm>
            <a:off x="5628532" y="3595000"/>
            <a:ext cx="974922" cy="890235"/>
            <a:chOff x="4375483" y="3153290"/>
            <a:chExt cx="906300" cy="722486"/>
          </a:xfrm>
        </p:grpSpPr>
        <p:grpSp>
          <p:nvGrpSpPr>
            <p:cNvPr id="331" name="Group 330">
              <a:extLst>
                <a:ext uri="{FF2B5EF4-FFF2-40B4-BE49-F238E27FC236}">
                  <a16:creationId xmlns:a16="http://schemas.microsoft.com/office/drawing/2014/main" id="{F539046D-4451-0942-C08B-3D7FE1464BBC}"/>
                </a:ext>
              </a:extLst>
            </p:cNvPr>
            <p:cNvGrpSpPr/>
            <p:nvPr/>
          </p:nvGrpSpPr>
          <p:grpSpPr>
            <a:xfrm>
              <a:off x="4666425" y="3153290"/>
              <a:ext cx="360000" cy="360000"/>
              <a:chOff x="4800981" y="2870677"/>
              <a:chExt cx="358207" cy="358207"/>
            </a:xfrm>
          </p:grpSpPr>
          <p:pic>
            <p:nvPicPr>
              <p:cNvPr id="333" name="Picture 332">
                <a:extLst>
                  <a:ext uri="{FF2B5EF4-FFF2-40B4-BE49-F238E27FC236}">
                    <a16:creationId xmlns:a16="http://schemas.microsoft.com/office/drawing/2014/main" id="{FC28759A-EE0A-EEEC-20F5-E10999FAAA3B}"/>
                  </a:ext>
                </a:extLst>
              </p:cNvPr>
              <p:cNvPicPr>
                <a:picLocks noChangeAspect="1"/>
              </p:cNvPicPr>
              <p:nvPr/>
            </p:nvPicPr>
            <p:blipFill>
              <a:blip r:embed="rId6"/>
              <a:stretch>
                <a:fillRect/>
              </a:stretch>
            </p:blipFill>
            <p:spPr>
              <a:xfrm>
                <a:off x="4800981" y="2870677"/>
                <a:ext cx="358207" cy="358207"/>
              </a:xfrm>
              <a:prstGeom prst="rect">
                <a:avLst/>
              </a:prstGeom>
            </p:spPr>
          </p:pic>
          <p:sp>
            <p:nvSpPr>
              <p:cNvPr id="334" name="Rectangle 333">
                <a:extLst>
                  <a:ext uri="{FF2B5EF4-FFF2-40B4-BE49-F238E27FC236}">
                    <a16:creationId xmlns:a16="http://schemas.microsoft.com/office/drawing/2014/main" id="{A915AC0C-68DA-C5C2-EA3A-E39F1CCCEB2A}"/>
                  </a:ext>
                </a:extLst>
              </p:cNvPr>
              <p:cNvSpPr/>
              <p:nvPr/>
            </p:nvSpPr>
            <p:spPr bwMode="auto">
              <a:xfrm>
                <a:off x="4889912" y="2948879"/>
                <a:ext cx="180345" cy="190835"/>
              </a:xfrm>
              <a:prstGeom prst="rect">
                <a:avLst/>
              </a:prstGeom>
              <a:solidFill>
                <a:srgbClr val="E9F2FA"/>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sp>
          <p:nvSpPr>
            <p:cNvPr id="332" name="TextBox 331">
              <a:extLst>
                <a:ext uri="{FF2B5EF4-FFF2-40B4-BE49-F238E27FC236}">
                  <a16:creationId xmlns:a16="http://schemas.microsoft.com/office/drawing/2014/main" id="{762E0A04-D807-B70B-20E9-245DB2FCD23A}"/>
                </a:ext>
              </a:extLst>
            </p:cNvPr>
            <p:cNvSpPr txBox="1"/>
            <p:nvPr/>
          </p:nvSpPr>
          <p:spPr>
            <a:xfrm>
              <a:off x="4375483" y="3526082"/>
              <a:ext cx="906300" cy="3496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Access Point (PA)</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grpSp>
        <p:nvGrpSpPr>
          <p:cNvPr id="207" name="Group 206">
            <a:extLst>
              <a:ext uri="{FF2B5EF4-FFF2-40B4-BE49-F238E27FC236}">
                <a16:creationId xmlns:a16="http://schemas.microsoft.com/office/drawing/2014/main" id="{51DAC7BB-636D-9B9A-AEB4-9426BB8BEE4A}"/>
              </a:ext>
            </a:extLst>
          </p:cNvPr>
          <p:cNvGrpSpPr>
            <a:grpSpLocks noChangeAspect="1"/>
          </p:cNvGrpSpPr>
          <p:nvPr/>
        </p:nvGrpSpPr>
        <p:grpSpPr>
          <a:xfrm>
            <a:off x="3984353" y="3760447"/>
            <a:ext cx="1498153" cy="937860"/>
            <a:chOff x="4087227" y="3411794"/>
            <a:chExt cx="1392702" cy="761137"/>
          </a:xfrm>
        </p:grpSpPr>
        <p:sp>
          <p:nvSpPr>
            <p:cNvPr id="327" name="TextBox 326">
              <a:extLst>
                <a:ext uri="{FF2B5EF4-FFF2-40B4-BE49-F238E27FC236}">
                  <a16:creationId xmlns:a16="http://schemas.microsoft.com/office/drawing/2014/main" id="{D9D6C79F-8813-7957-FAE3-1474B47464FC}"/>
                </a:ext>
              </a:extLst>
            </p:cNvPr>
            <p:cNvSpPr txBox="1"/>
            <p:nvPr/>
          </p:nvSpPr>
          <p:spPr>
            <a:xfrm>
              <a:off x="4087227" y="3779525"/>
              <a:ext cx="1392702" cy="3934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Piattaforma di Approvvigionamento Digitale</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329" name="Picture 328">
              <a:extLst>
                <a:ext uri="{FF2B5EF4-FFF2-40B4-BE49-F238E27FC236}">
                  <a16:creationId xmlns:a16="http://schemas.microsoft.com/office/drawing/2014/main" id="{88C9ADB1-A685-05F4-F884-77307925E20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579912" y="3411794"/>
              <a:ext cx="407330" cy="350597"/>
            </a:xfrm>
            <a:prstGeom prst="rect">
              <a:avLst/>
            </a:prstGeom>
          </p:spPr>
        </p:pic>
      </p:grpSp>
      <p:cxnSp>
        <p:nvCxnSpPr>
          <p:cNvPr id="208" name="Straight Arrow Connector 207">
            <a:extLst>
              <a:ext uri="{FF2B5EF4-FFF2-40B4-BE49-F238E27FC236}">
                <a16:creationId xmlns:a16="http://schemas.microsoft.com/office/drawing/2014/main" id="{A5E55292-02BD-9BB7-8A66-87E5E1F42411}"/>
              </a:ext>
            </a:extLst>
          </p:cNvPr>
          <p:cNvCxnSpPr>
            <a:cxnSpLocks noChangeAspect="1"/>
          </p:cNvCxnSpPr>
          <p:nvPr/>
        </p:nvCxnSpPr>
        <p:spPr bwMode="auto">
          <a:xfrm flipV="1">
            <a:off x="4733429" y="2888265"/>
            <a:ext cx="0" cy="792000"/>
          </a:xfrm>
          <a:prstGeom prst="straightConnector1">
            <a:avLst/>
          </a:prstGeom>
          <a:solidFill>
            <a:srgbClr val="156082"/>
          </a:solidFill>
          <a:ln w="9525" cap="flat" cmpd="sng" algn="ctr">
            <a:solidFill>
              <a:sysClr val="windowText" lastClr="000000"/>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9" name="Connector: Elbow 208">
            <a:extLst>
              <a:ext uri="{FF2B5EF4-FFF2-40B4-BE49-F238E27FC236}">
                <a16:creationId xmlns:a16="http://schemas.microsoft.com/office/drawing/2014/main" id="{E11CC4E6-5430-9E79-A317-FDFB2BAB4598}"/>
              </a:ext>
            </a:extLst>
          </p:cNvPr>
          <p:cNvCxnSpPr>
            <a:cxnSpLocks noChangeAspect="1"/>
          </p:cNvCxnSpPr>
          <p:nvPr/>
        </p:nvCxnSpPr>
        <p:spPr>
          <a:xfrm>
            <a:off x="9949128" y="3051327"/>
            <a:ext cx="786623" cy="1106534"/>
          </a:xfrm>
          <a:prstGeom prst="bentConnector2">
            <a:avLst/>
          </a:prstGeom>
          <a:noFill/>
          <a:ln w="9525" cap="flat" cmpd="sng" algn="ctr">
            <a:solidFill>
              <a:sysClr val="windowText" lastClr="000000"/>
            </a:solidFill>
            <a:prstDash val="lgDashDot"/>
            <a:miter lim="800000"/>
            <a:tailEnd type="triangle"/>
          </a:ln>
          <a:effectLst/>
        </p:spPr>
      </p:cxnSp>
      <p:cxnSp>
        <p:nvCxnSpPr>
          <p:cNvPr id="210" name="Connector: Elbow 209">
            <a:extLst>
              <a:ext uri="{FF2B5EF4-FFF2-40B4-BE49-F238E27FC236}">
                <a16:creationId xmlns:a16="http://schemas.microsoft.com/office/drawing/2014/main" id="{C977E847-7072-A1D9-1629-F67C5DFED743}"/>
              </a:ext>
            </a:extLst>
          </p:cNvPr>
          <p:cNvCxnSpPr>
            <a:cxnSpLocks noChangeAspect="1"/>
          </p:cNvCxnSpPr>
          <p:nvPr/>
        </p:nvCxnSpPr>
        <p:spPr>
          <a:xfrm flipV="1">
            <a:off x="9949128" y="4864872"/>
            <a:ext cx="786631" cy="954406"/>
          </a:xfrm>
          <a:prstGeom prst="bentConnector2">
            <a:avLst/>
          </a:prstGeom>
          <a:noFill/>
          <a:ln w="9525" cap="flat" cmpd="sng" algn="ctr">
            <a:solidFill>
              <a:sysClr val="windowText" lastClr="000000"/>
            </a:solidFill>
            <a:prstDash val="lgDashDot"/>
            <a:miter lim="800000"/>
            <a:tailEnd type="triangle"/>
          </a:ln>
          <a:effectLst/>
        </p:spPr>
      </p:cxnSp>
      <p:cxnSp>
        <p:nvCxnSpPr>
          <p:cNvPr id="211" name="Straight Arrow Connector 210">
            <a:extLst>
              <a:ext uri="{FF2B5EF4-FFF2-40B4-BE49-F238E27FC236}">
                <a16:creationId xmlns:a16="http://schemas.microsoft.com/office/drawing/2014/main" id="{A680AF90-D2DC-6C01-16E3-EC7384EDD928}"/>
              </a:ext>
            </a:extLst>
          </p:cNvPr>
          <p:cNvCxnSpPr>
            <a:cxnSpLocks noChangeAspect="1"/>
          </p:cNvCxnSpPr>
          <p:nvPr/>
        </p:nvCxnSpPr>
        <p:spPr>
          <a:xfrm flipH="1">
            <a:off x="7446803" y="5819278"/>
            <a:ext cx="2115067" cy="410"/>
          </a:xfrm>
          <a:prstGeom prst="straightConnector1">
            <a:avLst/>
          </a:prstGeom>
          <a:noFill/>
          <a:ln w="9525" cap="flat" cmpd="sng" algn="ctr">
            <a:solidFill>
              <a:sysClr val="windowText" lastClr="000000"/>
            </a:solidFill>
            <a:prstDash val="solid"/>
            <a:miter lim="800000"/>
            <a:tailEnd type="triangle"/>
          </a:ln>
          <a:effectLst/>
        </p:spPr>
      </p:cxnSp>
      <p:cxnSp>
        <p:nvCxnSpPr>
          <p:cNvPr id="212" name="Connector: Curved 211">
            <a:extLst>
              <a:ext uri="{FF2B5EF4-FFF2-40B4-BE49-F238E27FC236}">
                <a16:creationId xmlns:a16="http://schemas.microsoft.com/office/drawing/2014/main" id="{959DC5DC-8575-096A-AB86-072AE2FF58B6}"/>
              </a:ext>
            </a:extLst>
          </p:cNvPr>
          <p:cNvCxnSpPr>
            <a:cxnSpLocks noChangeAspect="1"/>
          </p:cNvCxnSpPr>
          <p:nvPr/>
        </p:nvCxnSpPr>
        <p:spPr bwMode="auto">
          <a:xfrm rot="10800000" flipV="1">
            <a:off x="4901568" y="2759415"/>
            <a:ext cx="1440000" cy="900000"/>
          </a:xfrm>
          <a:prstGeom prst="curvedConnector2">
            <a:avLst/>
          </a:prstGeom>
          <a:solidFill>
            <a:srgbClr val="156082"/>
          </a:solidFill>
          <a:ln w="9525" cap="flat" cmpd="sng" algn="ctr">
            <a:solidFill>
              <a:sysClr val="windowText" lastClr="000000"/>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3" name="Connector: Curved 212">
            <a:extLst>
              <a:ext uri="{FF2B5EF4-FFF2-40B4-BE49-F238E27FC236}">
                <a16:creationId xmlns:a16="http://schemas.microsoft.com/office/drawing/2014/main" id="{EAA1E965-15F8-AE13-79BE-5530C2EE98D6}"/>
              </a:ext>
            </a:extLst>
          </p:cNvPr>
          <p:cNvCxnSpPr>
            <a:cxnSpLocks noChangeAspect="1"/>
            <a:endCxn id="327" idx="2"/>
          </p:cNvCxnSpPr>
          <p:nvPr/>
        </p:nvCxnSpPr>
        <p:spPr bwMode="auto">
          <a:xfrm rot="10800000">
            <a:off x="4733431" y="4698307"/>
            <a:ext cx="1817509" cy="890036"/>
          </a:xfrm>
          <a:prstGeom prst="curvedConnector2">
            <a:avLst/>
          </a:prstGeom>
          <a:solidFill>
            <a:srgbClr val="156082"/>
          </a:solidFill>
          <a:ln w="9525" cap="flat" cmpd="sng" algn="ctr">
            <a:solidFill>
              <a:sysClr val="windowText" lastClr="000000"/>
            </a:solidFill>
            <a:prstDash val="dash"/>
            <a:round/>
            <a:headEnd type="non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14" name="Group 213">
            <a:extLst>
              <a:ext uri="{FF2B5EF4-FFF2-40B4-BE49-F238E27FC236}">
                <a16:creationId xmlns:a16="http://schemas.microsoft.com/office/drawing/2014/main" id="{F21E8F0C-1575-F9F5-FC88-470691AD283D}"/>
              </a:ext>
            </a:extLst>
          </p:cNvPr>
          <p:cNvGrpSpPr>
            <a:grpSpLocks noChangeAspect="1"/>
          </p:cNvGrpSpPr>
          <p:nvPr/>
        </p:nvGrpSpPr>
        <p:grpSpPr>
          <a:xfrm>
            <a:off x="4038536" y="2022164"/>
            <a:ext cx="1389786" cy="780340"/>
            <a:chOff x="4028502" y="4772731"/>
            <a:chExt cx="1291963" cy="633300"/>
          </a:xfrm>
        </p:grpSpPr>
        <p:sp>
          <p:nvSpPr>
            <p:cNvPr id="323" name="TextBox 322">
              <a:extLst>
                <a:ext uri="{FF2B5EF4-FFF2-40B4-BE49-F238E27FC236}">
                  <a16:creationId xmlns:a16="http://schemas.microsoft.com/office/drawing/2014/main" id="{FCB07C22-0ADF-60C0-63C7-93A15B8D5DA1}"/>
                </a:ext>
              </a:extLst>
            </p:cNvPr>
            <p:cNvSpPr txBox="1"/>
            <p:nvPr/>
          </p:nvSpPr>
          <p:spPr>
            <a:xfrm>
              <a:off x="4028502" y="5143761"/>
              <a:ext cx="1291963" cy="26227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Piattaforma Digitale Nazionale Dati</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325" name="Picture 324">
              <a:extLst>
                <a:ext uri="{FF2B5EF4-FFF2-40B4-BE49-F238E27FC236}">
                  <a16:creationId xmlns:a16="http://schemas.microsoft.com/office/drawing/2014/main" id="{55778C87-867B-6CCE-0E0C-67078E8E1A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498803" y="4772731"/>
              <a:ext cx="351360" cy="352756"/>
            </a:xfrm>
            <a:prstGeom prst="rect">
              <a:avLst/>
            </a:prstGeom>
          </p:spPr>
        </p:pic>
      </p:grpSp>
      <p:sp>
        <p:nvSpPr>
          <p:cNvPr id="215" name="TextBox 214">
            <a:extLst>
              <a:ext uri="{FF2B5EF4-FFF2-40B4-BE49-F238E27FC236}">
                <a16:creationId xmlns:a16="http://schemas.microsoft.com/office/drawing/2014/main" id="{39FC8562-D14E-A014-EDD8-69AD552F40BD}"/>
              </a:ext>
            </a:extLst>
          </p:cNvPr>
          <p:cNvSpPr txBox="1">
            <a:spLocks noChangeAspect="1"/>
          </p:cNvSpPr>
          <p:nvPr/>
        </p:nvSpPr>
        <p:spPr>
          <a:xfrm>
            <a:off x="2894827" y="6427657"/>
            <a:ext cx="79246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1"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Legenda</a:t>
            </a:r>
            <a:endParaRPr kumimoji="0" lang="en-US" sz="1000" b="1"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16" name="Group 215">
            <a:extLst>
              <a:ext uri="{FF2B5EF4-FFF2-40B4-BE49-F238E27FC236}">
                <a16:creationId xmlns:a16="http://schemas.microsoft.com/office/drawing/2014/main" id="{F9577A6B-80D4-E34B-07A2-06AB47123522}"/>
              </a:ext>
            </a:extLst>
          </p:cNvPr>
          <p:cNvGrpSpPr>
            <a:grpSpLocks noChangeAspect="1"/>
          </p:cNvGrpSpPr>
          <p:nvPr/>
        </p:nvGrpSpPr>
        <p:grpSpPr>
          <a:xfrm>
            <a:off x="5527856" y="6427641"/>
            <a:ext cx="1172738" cy="369331"/>
            <a:chOff x="9348606" y="4942138"/>
            <a:chExt cx="1090195" cy="299738"/>
          </a:xfrm>
        </p:grpSpPr>
        <p:sp>
          <p:nvSpPr>
            <p:cNvPr id="321" name="Flowchart: Document 320">
              <a:extLst>
                <a:ext uri="{FF2B5EF4-FFF2-40B4-BE49-F238E27FC236}">
                  <a16:creationId xmlns:a16="http://schemas.microsoft.com/office/drawing/2014/main" id="{15B073BA-97A5-1A20-2094-E63355FE83FF}"/>
                </a:ext>
              </a:extLst>
            </p:cNvPr>
            <p:cNvSpPr>
              <a:spLocks noChangeAspect="1"/>
            </p:cNvSpPr>
            <p:nvPr/>
          </p:nvSpPr>
          <p:spPr bwMode="auto">
            <a:xfrm>
              <a:off x="9348606" y="4993248"/>
              <a:ext cx="91436" cy="144000"/>
            </a:xfrm>
            <a:prstGeom prst="flowChartDocument">
              <a:avLst/>
            </a:prstGeom>
            <a:solidFill>
              <a:srgbClr val="FF999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sp>
          <p:nvSpPr>
            <p:cNvPr id="322" name="TextBox 321">
              <a:extLst>
                <a:ext uri="{FF2B5EF4-FFF2-40B4-BE49-F238E27FC236}">
                  <a16:creationId xmlns:a16="http://schemas.microsoft.com/office/drawing/2014/main" id="{8E46B506-6D69-FE7D-1995-29EB443BF377}"/>
                </a:ext>
              </a:extLst>
            </p:cNvPr>
            <p:cNvSpPr txBox="1"/>
            <p:nvPr/>
          </p:nvSpPr>
          <p:spPr>
            <a:xfrm>
              <a:off x="9401347" y="4942138"/>
              <a:ext cx="1037454" cy="299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Ordine di acquisto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elettronico</a:t>
              </a:r>
              <a:endParaRPr kumimoji="0" lang="en-US"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7" name="Group 216">
            <a:extLst>
              <a:ext uri="{FF2B5EF4-FFF2-40B4-BE49-F238E27FC236}">
                <a16:creationId xmlns:a16="http://schemas.microsoft.com/office/drawing/2014/main" id="{DABE121E-B79A-8E30-FCC7-60C114E70E6B}"/>
              </a:ext>
            </a:extLst>
          </p:cNvPr>
          <p:cNvGrpSpPr>
            <a:grpSpLocks noChangeAspect="1"/>
          </p:cNvGrpSpPr>
          <p:nvPr/>
        </p:nvGrpSpPr>
        <p:grpSpPr>
          <a:xfrm>
            <a:off x="8525730" y="6427657"/>
            <a:ext cx="1172738" cy="240411"/>
            <a:chOff x="9348606" y="5398612"/>
            <a:chExt cx="1090195" cy="195110"/>
          </a:xfrm>
        </p:grpSpPr>
        <p:sp>
          <p:nvSpPr>
            <p:cNvPr id="319" name="Flowchart: Document 318">
              <a:extLst>
                <a:ext uri="{FF2B5EF4-FFF2-40B4-BE49-F238E27FC236}">
                  <a16:creationId xmlns:a16="http://schemas.microsoft.com/office/drawing/2014/main" id="{936D4192-6676-7BEB-722E-9C1CAE42126A}"/>
                </a:ext>
              </a:extLst>
            </p:cNvPr>
            <p:cNvSpPr>
              <a:spLocks noChangeAspect="1"/>
            </p:cNvSpPr>
            <p:nvPr/>
          </p:nvSpPr>
          <p:spPr bwMode="auto">
            <a:xfrm>
              <a:off x="9348606" y="5449722"/>
              <a:ext cx="91436" cy="144000"/>
            </a:xfrm>
            <a:prstGeom prst="flowChartDocument">
              <a:avLst/>
            </a:prstGeom>
            <a:solidFill>
              <a:srgbClr val="156082">
                <a:lumMod val="40000"/>
                <a:lumOff val="60000"/>
              </a:srgbClr>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sp>
          <p:nvSpPr>
            <p:cNvPr id="320" name="TextBox 319">
              <a:extLst>
                <a:ext uri="{FF2B5EF4-FFF2-40B4-BE49-F238E27FC236}">
                  <a16:creationId xmlns:a16="http://schemas.microsoft.com/office/drawing/2014/main" id="{510EEE7B-282A-C38B-A69C-58CE082CAE11}"/>
                </a:ext>
              </a:extLst>
            </p:cNvPr>
            <p:cNvSpPr txBox="1"/>
            <p:nvPr/>
          </p:nvSpPr>
          <p:spPr>
            <a:xfrm>
              <a:off x="9401347" y="5398612"/>
              <a:ext cx="1037454" cy="187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Fattura elettronica</a:t>
              </a:r>
              <a:endParaRPr kumimoji="0" lang="en-US"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8" name="Group 217">
            <a:extLst>
              <a:ext uri="{FF2B5EF4-FFF2-40B4-BE49-F238E27FC236}">
                <a16:creationId xmlns:a16="http://schemas.microsoft.com/office/drawing/2014/main" id="{31693EDD-C983-7412-F54D-B8331CCEDA02}"/>
              </a:ext>
            </a:extLst>
          </p:cNvPr>
          <p:cNvGrpSpPr>
            <a:grpSpLocks noChangeAspect="1"/>
          </p:cNvGrpSpPr>
          <p:nvPr/>
        </p:nvGrpSpPr>
        <p:grpSpPr>
          <a:xfrm>
            <a:off x="6882786" y="6427639"/>
            <a:ext cx="1460738" cy="369331"/>
            <a:chOff x="9348606" y="5170376"/>
            <a:chExt cx="1357924" cy="299738"/>
          </a:xfrm>
        </p:grpSpPr>
        <p:sp>
          <p:nvSpPr>
            <p:cNvPr id="317" name="Flowchart: Document 316">
              <a:extLst>
                <a:ext uri="{FF2B5EF4-FFF2-40B4-BE49-F238E27FC236}">
                  <a16:creationId xmlns:a16="http://schemas.microsoft.com/office/drawing/2014/main" id="{6E59B4A5-FCDC-E2FF-F5CF-0F62253DFEA1}"/>
                </a:ext>
              </a:extLst>
            </p:cNvPr>
            <p:cNvSpPr>
              <a:spLocks noChangeAspect="1"/>
            </p:cNvSpPr>
            <p:nvPr/>
          </p:nvSpPr>
          <p:spPr bwMode="auto">
            <a:xfrm>
              <a:off x="9348606" y="5221486"/>
              <a:ext cx="91436" cy="144000"/>
            </a:xfrm>
            <a:prstGeom prst="flowChartDocument">
              <a:avLst/>
            </a:prstGeom>
            <a:solidFill>
              <a:srgbClr val="EBAA7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sp>
          <p:nvSpPr>
            <p:cNvPr id="318" name="TextBox 317">
              <a:extLst>
                <a:ext uri="{FF2B5EF4-FFF2-40B4-BE49-F238E27FC236}">
                  <a16:creationId xmlns:a16="http://schemas.microsoft.com/office/drawing/2014/main" id="{27D01273-71C5-D283-616F-EB83B2393F11}"/>
                </a:ext>
              </a:extLst>
            </p:cNvPr>
            <p:cNvSpPr txBox="1"/>
            <p:nvPr/>
          </p:nvSpPr>
          <p:spPr>
            <a:xfrm>
              <a:off x="9401347" y="5170376"/>
              <a:ext cx="1305183" cy="2997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Documento di trasporto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elettronico</a:t>
              </a:r>
              <a:endParaRPr kumimoji="0" lang="en-US"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19" name="Group 218">
            <a:extLst>
              <a:ext uri="{FF2B5EF4-FFF2-40B4-BE49-F238E27FC236}">
                <a16:creationId xmlns:a16="http://schemas.microsoft.com/office/drawing/2014/main" id="{E95DCD28-5640-7687-BA1B-A5A25DD33B4E}"/>
              </a:ext>
            </a:extLst>
          </p:cNvPr>
          <p:cNvGrpSpPr>
            <a:grpSpLocks noChangeAspect="1"/>
          </p:cNvGrpSpPr>
          <p:nvPr/>
        </p:nvGrpSpPr>
        <p:grpSpPr>
          <a:xfrm>
            <a:off x="3869499" y="6427657"/>
            <a:ext cx="1476120" cy="369333"/>
            <a:chOff x="9233905" y="4713901"/>
            <a:chExt cx="1372221" cy="299739"/>
          </a:xfrm>
        </p:grpSpPr>
        <p:sp>
          <p:nvSpPr>
            <p:cNvPr id="311" name="TextBox 310">
              <a:extLst>
                <a:ext uri="{FF2B5EF4-FFF2-40B4-BE49-F238E27FC236}">
                  <a16:creationId xmlns:a16="http://schemas.microsoft.com/office/drawing/2014/main" id="{514E2E90-9B71-3522-2487-3D02AE5410CF}"/>
                </a:ext>
              </a:extLst>
            </p:cNvPr>
            <p:cNvSpPr txBox="1"/>
            <p:nvPr/>
          </p:nvSpPr>
          <p:spPr>
            <a:xfrm>
              <a:off x="9401347" y="4713901"/>
              <a:ext cx="1204779" cy="299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Scheda PCP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it-IT" sz="900" b="0" i="1"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ANACform</a:t>
              </a: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e </a:t>
              </a:r>
              <a:r>
                <a:rPr kumimoji="0" lang="it-IT" sz="900" b="0" i="1" u="none" strike="noStrike" kern="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eForm</a:t>
              </a: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12" name="Group 311">
              <a:extLst>
                <a:ext uri="{FF2B5EF4-FFF2-40B4-BE49-F238E27FC236}">
                  <a16:creationId xmlns:a16="http://schemas.microsoft.com/office/drawing/2014/main" id="{E399F028-B9DD-7724-076F-A402BD4C3084}"/>
                </a:ext>
              </a:extLst>
            </p:cNvPr>
            <p:cNvGrpSpPr>
              <a:grpSpLocks noChangeAspect="1"/>
            </p:cNvGrpSpPr>
            <p:nvPr/>
          </p:nvGrpSpPr>
          <p:grpSpPr>
            <a:xfrm>
              <a:off x="9233905" y="4747011"/>
              <a:ext cx="213101" cy="180000"/>
              <a:chOff x="7310927" y="4472520"/>
              <a:chExt cx="203521" cy="165734"/>
            </a:xfrm>
          </p:grpSpPr>
          <p:grpSp>
            <p:nvGrpSpPr>
              <p:cNvPr id="313" name="Group 312">
                <a:extLst>
                  <a:ext uri="{FF2B5EF4-FFF2-40B4-BE49-F238E27FC236}">
                    <a16:creationId xmlns:a16="http://schemas.microsoft.com/office/drawing/2014/main" id="{66684D57-8A9F-BF6A-862F-F233FFA2CFF1}"/>
                  </a:ext>
                </a:extLst>
              </p:cNvPr>
              <p:cNvGrpSpPr/>
              <p:nvPr/>
            </p:nvGrpSpPr>
            <p:grpSpPr>
              <a:xfrm>
                <a:off x="7328158" y="4489169"/>
                <a:ext cx="162463" cy="107134"/>
                <a:chOff x="7328158" y="4489169"/>
                <a:chExt cx="162463" cy="107134"/>
              </a:xfrm>
            </p:grpSpPr>
            <p:sp>
              <p:nvSpPr>
                <p:cNvPr id="315" name="Flowchart: Document 314">
                  <a:extLst>
                    <a:ext uri="{FF2B5EF4-FFF2-40B4-BE49-F238E27FC236}">
                      <a16:creationId xmlns:a16="http://schemas.microsoft.com/office/drawing/2014/main" id="{8728F535-9D4D-CC6C-E8EF-4A051C089C42}"/>
                    </a:ext>
                  </a:extLst>
                </p:cNvPr>
                <p:cNvSpPr/>
                <p:nvPr/>
              </p:nvSpPr>
              <p:spPr bwMode="auto">
                <a:xfrm>
                  <a:off x="7328158" y="4489986"/>
                  <a:ext cx="70025" cy="106317"/>
                </a:xfrm>
                <a:prstGeom prst="flowChartDocument">
                  <a:avLst/>
                </a:prstGeom>
                <a:solidFill>
                  <a:srgbClr val="3A7F9C"/>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sp>
              <p:nvSpPr>
                <p:cNvPr id="316" name="Flowchart: Document 315">
                  <a:extLst>
                    <a:ext uri="{FF2B5EF4-FFF2-40B4-BE49-F238E27FC236}">
                      <a16:creationId xmlns:a16="http://schemas.microsoft.com/office/drawing/2014/main" id="{49B6612D-BEFC-15DC-451F-A802C4775971}"/>
                    </a:ext>
                  </a:extLst>
                </p:cNvPr>
                <p:cNvSpPr/>
                <p:nvPr/>
              </p:nvSpPr>
              <p:spPr bwMode="auto">
                <a:xfrm>
                  <a:off x="7420596" y="4489169"/>
                  <a:ext cx="70025" cy="106317"/>
                </a:xfrm>
                <a:prstGeom prst="flowChartDocument">
                  <a:avLst/>
                </a:prstGeom>
                <a:solidFill>
                  <a:srgbClr val="D28DD7"/>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grpSp>
          <p:sp>
            <p:nvSpPr>
              <p:cNvPr id="314" name="Flowchart: Document 313">
                <a:extLst>
                  <a:ext uri="{FF2B5EF4-FFF2-40B4-BE49-F238E27FC236}">
                    <a16:creationId xmlns:a16="http://schemas.microsoft.com/office/drawing/2014/main" id="{D2D0725C-9DAC-452F-5BA0-94B605A30FA9}"/>
                  </a:ext>
                </a:extLst>
              </p:cNvPr>
              <p:cNvSpPr/>
              <p:nvPr/>
            </p:nvSpPr>
            <p:spPr bwMode="auto">
              <a:xfrm>
                <a:off x="7310927" y="4472520"/>
                <a:ext cx="203521" cy="165734"/>
              </a:xfrm>
              <a:prstGeom prst="flowChartDocument">
                <a:avLst/>
              </a:prstGeom>
              <a:no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grpSp>
      </p:grpSp>
      <p:grpSp>
        <p:nvGrpSpPr>
          <p:cNvPr id="220" name="Group 219">
            <a:extLst>
              <a:ext uri="{FF2B5EF4-FFF2-40B4-BE49-F238E27FC236}">
                <a16:creationId xmlns:a16="http://schemas.microsoft.com/office/drawing/2014/main" id="{FE1FAC82-2D5D-0E3D-09B8-D20DAA5CA437}"/>
              </a:ext>
            </a:extLst>
          </p:cNvPr>
          <p:cNvGrpSpPr>
            <a:grpSpLocks noChangeAspect="1"/>
          </p:cNvGrpSpPr>
          <p:nvPr/>
        </p:nvGrpSpPr>
        <p:grpSpPr>
          <a:xfrm>
            <a:off x="9880633" y="6427657"/>
            <a:ext cx="1611614" cy="369333"/>
            <a:chOff x="9241813" y="5648769"/>
            <a:chExt cx="1498175" cy="299739"/>
          </a:xfrm>
        </p:grpSpPr>
        <p:sp>
          <p:nvSpPr>
            <p:cNvPr id="305" name="TextBox 304">
              <a:extLst>
                <a:ext uri="{FF2B5EF4-FFF2-40B4-BE49-F238E27FC236}">
                  <a16:creationId xmlns:a16="http://schemas.microsoft.com/office/drawing/2014/main" id="{F6879F3D-DEBA-464C-F039-5F1C4F571D19}"/>
                </a:ext>
              </a:extLst>
            </p:cNvPr>
            <p:cNvSpPr txBox="1"/>
            <p:nvPr/>
          </p:nvSpPr>
          <p:spPr>
            <a:xfrm>
              <a:off x="9401347" y="5648769"/>
              <a:ext cx="1338641" cy="2997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Ordinativo di pagamento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 incasso</a:t>
              </a:r>
              <a:endParaRPr kumimoji="0" lang="en-US" sz="900" b="0" i="1"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06" name="Group 305">
              <a:extLst>
                <a:ext uri="{FF2B5EF4-FFF2-40B4-BE49-F238E27FC236}">
                  <a16:creationId xmlns:a16="http://schemas.microsoft.com/office/drawing/2014/main" id="{91D7C641-38C6-6BE7-0EB4-28220ECA913E}"/>
                </a:ext>
              </a:extLst>
            </p:cNvPr>
            <p:cNvGrpSpPr>
              <a:grpSpLocks noChangeAspect="1"/>
            </p:cNvGrpSpPr>
            <p:nvPr/>
          </p:nvGrpSpPr>
          <p:grpSpPr>
            <a:xfrm>
              <a:off x="9241813" y="5681879"/>
              <a:ext cx="213101" cy="180000"/>
              <a:chOff x="7310927" y="4472520"/>
              <a:chExt cx="203521" cy="165734"/>
            </a:xfrm>
          </p:grpSpPr>
          <p:grpSp>
            <p:nvGrpSpPr>
              <p:cNvPr id="307" name="Group 306">
                <a:extLst>
                  <a:ext uri="{FF2B5EF4-FFF2-40B4-BE49-F238E27FC236}">
                    <a16:creationId xmlns:a16="http://schemas.microsoft.com/office/drawing/2014/main" id="{F2EECAE2-1AF0-A29E-10DD-EF6F069E1059}"/>
                  </a:ext>
                </a:extLst>
              </p:cNvPr>
              <p:cNvGrpSpPr/>
              <p:nvPr/>
            </p:nvGrpSpPr>
            <p:grpSpPr>
              <a:xfrm>
                <a:off x="7328158" y="4489169"/>
                <a:ext cx="162463" cy="107134"/>
                <a:chOff x="7328158" y="4489169"/>
                <a:chExt cx="162463" cy="107134"/>
              </a:xfrm>
            </p:grpSpPr>
            <p:sp>
              <p:nvSpPr>
                <p:cNvPr id="309" name="Flowchart: Document 308">
                  <a:extLst>
                    <a:ext uri="{FF2B5EF4-FFF2-40B4-BE49-F238E27FC236}">
                      <a16:creationId xmlns:a16="http://schemas.microsoft.com/office/drawing/2014/main" id="{C177A6D3-4D73-DAE2-92A4-350BBE67FAB2}"/>
                    </a:ext>
                  </a:extLst>
                </p:cNvPr>
                <p:cNvSpPr/>
                <p:nvPr/>
              </p:nvSpPr>
              <p:spPr bwMode="auto">
                <a:xfrm>
                  <a:off x="7328158" y="4489986"/>
                  <a:ext cx="70025" cy="106317"/>
                </a:xfrm>
                <a:prstGeom prst="flowChartDocument">
                  <a:avLst/>
                </a:prstGeom>
                <a:solidFill>
                  <a:srgbClr val="00B050"/>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sp>
              <p:nvSpPr>
                <p:cNvPr id="310" name="Flowchart: Document 309">
                  <a:extLst>
                    <a:ext uri="{FF2B5EF4-FFF2-40B4-BE49-F238E27FC236}">
                      <a16:creationId xmlns:a16="http://schemas.microsoft.com/office/drawing/2014/main" id="{3D33A887-4AB3-E976-1020-BF1B3A0F3F0C}"/>
                    </a:ext>
                  </a:extLst>
                </p:cNvPr>
                <p:cNvSpPr/>
                <p:nvPr/>
              </p:nvSpPr>
              <p:spPr bwMode="auto">
                <a:xfrm>
                  <a:off x="7420596" y="4489169"/>
                  <a:ext cx="70025" cy="106317"/>
                </a:xfrm>
                <a:prstGeom prst="flowChartDocument">
                  <a:avLst/>
                </a:prstGeom>
                <a:solidFill>
                  <a:srgbClr val="FFFF00"/>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grpSp>
          <p:sp>
            <p:nvSpPr>
              <p:cNvPr id="308" name="Flowchart: Document 307">
                <a:extLst>
                  <a:ext uri="{FF2B5EF4-FFF2-40B4-BE49-F238E27FC236}">
                    <a16:creationId xmlns:a16="http://schemas.microsoft.com/office/drawing/2014/main" id="{C123D75A-71E4-73DF-4A28-0D11F7240322}"/>
                  </a:ext>
                </a:extLst>
              </p:cNvPr>
              <p:cNvSpPr/>
              <p:nvPr/>
            </p:nvSpPr>
            <p:spPr bwMode="auto">
              <a:xfrm>
                <a:off x="7310927" y="4472520"/>
                <a:ext cx="203521" cy="165734"/>
              </a:xfrm>
              <a:prstGeom prst="flowChartDocument">
                <a:avLst/>
              </a:prstGeom>
              <a:no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ヒラギノ角ゴ Pro W3" charset="0"/>
                  <a:cs typeface="Arial" panose="020B0604020202020204" pitchFamily="34" charset="0"/>
                </a:endParaRPr>
              </a:p>
            </p:txBody>
          </p:sp>
        </p:grpSp>
      </p:grpSp>
      <p:sp>
        <p:nvSpPr>
          <p:cNvPr id="221" name="Rectangle 220">
            <a:extLst>
              <a:ext uri="{FF2B5EF4-FFF2-40B4-BE49-F238E27FC236}">
                <a16:creationId xmlns:a16="http://schemas.microsoft.com/office/drawing/2014/main" id="{B0E15F8D-B22A-724B-1BE9-97A710482E6B}"/>
              </a:ext>
            </a:extLst>
          </p:cNvPr>
          <p:cNvSpPr>
            <a:spLocks noChangeAspect="1"/>
          </p:cNvSpPr>
          <p:nvPr/>
        </p:nvSpPr>
        <p:spPr bwMode="auto">
          <a:xfrm>
            <a:off x="5652978" y="4552226"/>
            <a:ext cx="1329893" cy="307777"/>
          </a:xfrm>
          <a:prstGeom prst="rect">
            <a:avLst/>
          </a:prstGeom>
          <a:noFill/>
          <a:ln>
            <a:noFill/>
          </a:ln>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a:ln>
                  <a:noFill/>
                </a:ln>
                <a:solidFill>
                  <a:prstClr val="black"/>
                </a:solidFill>
                <a:effectLst/>
                <a:uLnTx/>
                <a:uFillTx/>
                <a:latin typeface="+mj-lt"/>
                <a:ea typeface="+mn-ea"/>
                <a:cs typeface="Arial" panose="020B0604020202020204" pitchFamily="34" charset="0"/>
              </a:rPr>
              <a:t>Rete Peppol</a:t>
            </a:r>
          </a:p>
        </p:txBody>
      </p:sp>
      <p:sp>
        <p:nvSpPr>
          <p:cNvPr id="223" name="Rectangle: Rounded Corners 222">
            <a:extLst>
              <a:ext uri="{FF2B5EF4-FFF2-40B4-BE49-F238E27FC236}">
                <a16:creationId xmlns:a16="http://schemas.microsoft.com/office/drawing/2014/main" id="{44ECBF25-3898-6206-FF4C-6F8BEF8D8F37}"/>
              </a:ext>
            </a:extLst>
          </p:cNvPr>
          <p:cNvSpPr>
            <a:spLocks noChangeAspect="1"/>
          </p:cNvSpPr>
          <p:nvPr/>
        </p:nvSpPr>
        <p:spPr bwMode="auto">
          <a:xfrm>
            <a:off x="1352355" y="1489087"/>
            <a:ext cx="2537083" cy="4745311"/>
          </a:xfrm>
          <a:prstGeom prst="roundRect">
            <a:avLst>
              <a:gd name="adj" fmla="val 6336"/>
            </a:avLst>
          </a:prstGeom>
          <a:noFill/>
          <a:ln w="9525" cap="flat" cmpd="sng" algn="ctr">
            <a:solidFill>
              <a:srgbClr val="156082">
                <a:lumMod val="90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nvGrpSpPr>
          <p:cNvPr id="224" name="Group 223">
            <a:extLst>
              <a:ext uri="{FF2B5EF4-FFF2-40B4-BE49-F238E27FC236}">
                <a16:creationId xmlns:a16="http://schemas.microsoft.com/office/drawing/2014/main" id="{53C80F3C-A89D-0307-2D6C-A06DA4FCD244}"/>
              </a:ext>
            </a:extLst>
          </p:cNvPr>
          <p:cNvGrpSpPr>
            <a:grpSpLocks noChangeAspect="1"/>
          </p:cNvGrpSpPr>
          <p:nvPr/>
        </p:nvGrpSpPr>
        <p:grpSpPr>
          <a:xfrm>
            <a:off x="3577711" y="5420112"/>
            <a:ext cx="640096" cy="719999"/>
            <a:chOff x="3580045" y="3027708"/>
            <a:chExt cx="602709" cy="584329"/>
          </a:xfrm>
        </p:grpSpPr>
        <p:sp>
          <p:nvSpPr>
            <p:cNvPr id="301" name="TextBox 300">
              <a:extLst>
                <a:ext uri="{FF2B5EF4-FFF2-40B4-BE49-F238E27FC236}">
                  <a16:creationId xmlns:a16="http://schemas.microsoft.com/office/drawing/2014/main" id="{2D78E370-3AE5-2187-784F-F710FF33E17E}"/>
                </a:ext>
              </a:extLst>
            </p:cNvPr>
            <p:cNvSpPr txBox="1"/>
            <p:nvPr/>
          </p:nvSpPr>
          <p:spPr>
            <a:xfrm>
              <a:off x="3580045" y="3027708"/>
              <a:ext cx="602709" cy="584329"/>
            </a:xfrm>
            <a:prstGeom prst="rect">
              <a:avLst/>
            </a:prstGeom>
            <a:solidFill>
              <a:srgbClr val="EAFAEF"/>
            </a:solidFill>
          </p:spPr>
          <p:txBody>
            <a:bodyPr wrap="squar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BDNCP</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302" name="Picture 301">
              <a:extLst>
                <a:ext uri="{FF2B5EF4-FFF2-40B4-BE49-F238E27FC236}">
                  <a16:creationId xmlns:a16="http://schemas.microsoft.com/office/drawing/2014/main" id="{7252D328-B92C-CFE9-4215-38CA1319DE19}"/>
                </a:ext>
              </a:extLst>
            </p:cNvPr>
            <p:cNvPicPr>
              <a:picLocks noChangeAspect="1"/>
            </p:cNvPicPr>
            <p:nvPr/>
          </p:nvPicPr>
          <p:blipFill>
            <a:blip r:embed="rId7"/>
            <a:stretch>
              <a:fillRect/>
            </a:stretch>
          </p:blipFill>
          <p:spPr>
            <a:xfrm>
              <a:off x="3695940" y="3084415"/>
              <a:ext cx="360000" cy="360000"/>
            </a:xfrm>
            <a:prstGeom prst="rect">
              <a:avLst/>
            </a:prstGeom>
          </p:spPr>
        </p:pic>
      </p:grpSp>
      <p:grpSp>
        <p:nvGrpSpPr>
          <p:cNvPr id="225" name="Group 224">
            <a:extLst>
              <a:ext uri="{FF2B5EF4-FFF2-40B4-BE49-F238E27FC236}">
                <a16:creationId xmlns:a16="http://schemas.microsoft.com/office/drawing/2014/main" id="{ABA01933-A350-ACAE-8D36-C69674078927}"/>
              </a:ext>
            </a:extLst>
          </p:cNvPr>
          <p:cNvGrpSpPr>
            <a:grpSpLocks noChangeAspect="1"/>
          </p:cNvGrpSpPr>
          <p:nvPr/>
        </p:nvGrpSpPr>
        <p:grpSpPr>
          <a:xfrm>
            <a:off x="2687865" y="4511448"/>
            <a:ext cx="949243" cy="783628"/>
            <a:chOff x="1535210" y="4996946"/>
            <a:chExt cx="949243" cy="783628"/>
          </a:xfrm>
        </p:grpSpPr>
        <p:sp>
          <p:nvSpPr>
            <p:cNvPr id="297" name="TextBox 296">
              <a:extLst>
                <a:ext uri="{FF2B5EF4-FFF2-40B4-BE49-F238E27FC236}">
                  <a16:creationId xmlns:a16="http://schemas.microsoft.com/office/drawing/2014/main" id="{60283AFE-AA84-A7B9-F609-0724215B158F}"/>
                </a:ext>
              </a:extLst>
            </p:cNvPr>
            <p:cNvSpPr txBox="1"/>
            <p:nvPr/>
          </p:nvSpPr>
          <p:spPr>
            <a:xfrm>
              <a:off x="1535210" y="5457410"/>
              <a:ext cx="949243" cy="323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Pubblicità a Valore Legale</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99" name="Picture 298">
              <a:extLst>
                <a:ext uri="{FF2B5EF4-FFF2-40B4-BE49-F238E27FC236}">
                  <a16:creationId xmlns:a16="http://schemas.microsoft.com/office/drawing/2014/main" id="{58D0555A-C9CB-90B6-2E9F-F665790F8AF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793831" y="4996946"/>
              <a:ext cx="432000" cy="432000"/>
            </a:xfrm>
            <a:prstGeom prst="rect">
              <a:avLst/>
            </a:prstGeom>
          </p:spPr>
        </p:pic>
      </p:grpSp>
      <p:grpSp>
        <p:nvGrpSpPr>
          <p:cNvPr id="226" name="Group 225">
            <a:extLst>
              <a:ext uri="{FF2B5EF4-FFF2-40B4-BE49-F238E27FC236}">
                <a16:creationId xmlns:a16="http://schemas.microsoft.com/office/drawing/2014/main" id="{7F5A6FC4-FE5B-5B7D-E653-103A22DB6D54}"/>
              </a:ext>
            </a:extLst>
          </p:cNvPr>
          <p:cNvGrpSpPr>
            <a:grpSpLocks noChangeAspect="1"/>
          </p:cNvGrpSpPr>
          <p:nvPr/>
        </p:nvGrpSpPr>
        <p:grpSpPr>
          <a:xfrm>
            <a:off x="1685964" y="5373740"/>
            <a:ext cx="784498" cy="650208"/>
            <a:chOff x="3516760" y="3084415"/>
            <a:chExt cx="729279" cy="527690"/>
          </a:xfrm>
        </p:grpSpPr>
        <p:sp>
          <p:nvSpPr>
            <p:cNvPr id="295" name="TextBox 294">
              <a:extLst>
                <a:ext uri="{FF2B5EF4-FFF2-40B4-BE49-F238E27FC236}">
                  <a16:creationId xmlns:a16="http://schemas.microsoft.com/office/drawing/2014/main" id="{87D1C889-158B-5C8A-BA8A-C66379F336B5}"/>
                </a:ext>
              </a:extLst>
            </p:cNvPr>
            <p:cNvSpPr txBox="1"/>
            <p:nvPr/>
          </p:nvSpPr>
          <p:spPr>
            <a:xfrm>
              <a:off x="3516760" y="3480969"/>
              <a:ext cx="729279" cy="1311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AUSA</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96" name="Picture 295">
              <a:extLst>
                <a:ext uri="{FF2B5EF4-FFF2-40B4-BE49-F238E27FC236}">
                  <a16:creationId xmlns:a16="http://schemas.microsoft.com/office/drawing/2014/main" id="{C18537F9-952E-F378-E26C-75031139A5AD}"/>
                </a:ext>
              </a:extLst>
            </p:cNvPr>
            <p:cNvPicPr>
              <a:picLocks noChangeAspect="1"/>
            </p:cNvPicPr>
            <p:nvPr/>
          </p:nvPicPr>
          <p:blipFill>
            <a:blip r:embed="rId7"/>
            <a:stretch>
              <a:fillRect/>
            </a:stretch>
          </p:blipFill>
          <p:spPr>
            <a:xfrm>
              <a:off x="3695940" y="3084415"/>
              <a:ext cx="360000" cy="360000"/>
            </a:xfrm>
            <a:prstGeom prst="rect">
              <a:avLst/>
            </a:prstGeom>
          </p:spPr>
        </p:pic>
      </p:grpSp>
      <p:grpSp>
        <p:nvGrpSpPr>
          <p:cNvPr id="227" name="Group 226">
            <a:extLst>
              <a:ext uri="{FF2B5EF4-FFF2-40B4-BE49-F238E27FC236}">
                <a16:creationId xmlns:a16="http://schemas.microsoft.com/office/drawing/2014/main" id="{A6336A23-25AE-1E95-F5CF-7357E08613DD}"/>
              </a:ext>
            </a:extLst>
          </p:cNvPr>
          <p:cNvGrpSpPr>
            <a:grpSpLocks noChangeAspect="1"/>
          </p:cNvGrpSpPr>
          <p:nvPr/>
        </p:nvGrpSpPr>
        <p:grpSpPr>
          <a:xfrm>
            <a:off x="1603592" y="4483273"/>
            <a:ext cx="949243" cy="650208"/>
            <a:chOff x="3440185" y="3084415"/>
            <a:chExt cx="882428" cy="527690"/>
          </a:xfrm>
        </p:grpSpPr>
        <p:sp>
          <p:nvSpPr>
            <p:cNvPr id="293" name="TextBox 292">
              <a:extLst>
                <a:ext uri="{FF2B5EF4-FFF2-40B4-BE49-F238E27FC236}">
                  <a16:creationId xmlns:a16="http://schemas.microsoft.com/office/drawing/2014/main" id="{B36F1A1C-8094-6498-04B4-7419B413081B}"/>
                </a:ext>
              </a:extLst>
            </p:cNvPr>
            <p:cNvSpPr txBox="1"/>
            <p:nvPr/>
          </p:nvSpPr>
          <p:spPr>
            <a:xfrm>
              <a:off x="3440185" y="3480969"/>
              <a:ext cx="882428" cy="1311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Anagrafe OE</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94" name="Picture 293">
              <a:extLst>
                <a:ext uri="{FF2B5EF4-FFF2-40B4-BE49-F238E27FC236}">
                  <a16:creationId xmlns:a16="http://schemas.microsoft.com/office/drawing/2014/main" id="{89724879-2879-F06D-F752-437C988E303A}"/>
                </a:ext>
              </a:extLst>
            </p:cNvPr>
            <p:cNvPicPr>
              <a:picLocks noChangeAspect="1"/>
            </p:cNvPicPr>
            <p:nvPr/>
          </p:nvPicPr>
          <p:blipFill>
            <a:blip r:embed="rId7"/>
            <a:stretch>
              <a:fillRect/>
            </a:stretch>
          </p:blipFill>
          <p:spPr>
            <a:xfrm>
              <a:off x="3695940" y="3084415"/>
              <a:ext cx="360000" cy="360000"/>
            </a:xfrm>
            <a:prstGeom prst="rect">
              <a:avLst/>
            </a:prstGeom>
          </p:spPr>
        </p:pic>
      </p:grpSp>
      <p:grpSp>
        <p:nvGrpSpPr>
          <p:cNvPr id="228" name="Group 227">
            <a:extLst>
              <a:ext uri="{FF2B5EF4-FFF2-40B4-BE49-F238E27FC236}">
                <a16:creationId xmlns:a16="http://schemas.microsoft.com/office/drawing/2014/main" id="{299DD19C-FF6D-8A62-37D2-8557CE0488D1}"/>
              </a:ext>
            </a:extLst>
          </p:cNvPr>
          <p:cNvGrpSpPr>
            <a:grpSpLocks noChangeAspect="1"/>
          </p:cNvGrpSpPr>
          <p:nvPr/>
        </p:nvGrpSpPr>
        <p:grpSpPr>
          <a:xfrm>
            <a:off x="459445" y="2002620"/>
            <a:ext cx="784498" cy="584987"/>
            <a:chOff x="4431522" y="3107267"/>
            <a:chExt cx="729279" cy="474758"/>
          </a:xfrm>
        </p:grpSpPr>
        <p:sp>
          <p:nvSpPr>
            <p:cNvPr id="289" name="TextBox 288">
              <a:extLst>
                <a:ext uri="{FF2B5EF4-FFF2-40B4-BE49-F238E27FC236}">
                  <a16:creationId xmlns:a16="http://schemas.microsoft.com/office/drawing/2014/main" id="{7CB0ADB9-94A7-06A8-FD30-AA025AEE1804}"/>
                </a:ext>
              </a:extLst>
            </p:cNvPr>
            <p:cNvSpPr txBox="1"/>
            <p:nvPr/>
          </p:nvSpPr>
          <p:spPr>
            <a:xfrm>
              <a:off x="4431522" y="3450889"/>
              <a:ext cx="729279" cy="1311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TED</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91" name="Picture 290">
              <a:extLst>
                <a:ext uri="{FF2B5EF4-FFF2-40B4-BE49-F238E27FC236}">
                  <a16:creationId xmlns:a16="http://schemas.microsoft.com/office/drawing/2014/main" id="{453241EB-4300-1181-9790-6F8A0DD933A1}"/>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595365" y="3107267"/>
              <a:ext cx="401593" cy="350599"/>
            </a:xfrm>
            <a:prstGeom prst="rect">
              <a:avLst/>
            </a:prstGeom>
          </p:spPr>
        </p:pic>
      </p:grpSp>
      <p:sp>
        <p:nvSpPr>
          <p:cNvPr id="229" name="Rectangle: Rounded Corners 228">
            <a:extLst>
              <a:ext uri="{FF2B5EF4-FFF2-40B4-BE49-F238E27FC236}">
                <a16:creationId xmlns:a16="http://schemas.microsoft.com/office/drawing/2014/main" id="{DF062CAA-859E-EEE7-7262-B1537611BA86}"/>
              </a:ext>
            </a:extLst>
          </p:cNvPr>
          <p:cNvSpPr>
            <a:spLocks noChangeAspect="1"/>
          </p:cNvSpPr>
          <p:nvPr/>
        </p:nvSpPr>
        <p:spPr bwMode="auto">
          <a:xfrm>
            <a:off x="1416468" y="1545183"/>
            <a:ext cx="2408856" cy="2665820"/>
          </a:xfrm>
          <a:prstGeom prst="roundRect">
            <a:avLst>
              <a:gd name="adj" fmla="val 5611"/>
            </a:avLst>
          </a:prstGeom>
          <a:solidFill>
            <a:srgbClr val="D9F2D0"/>
          </a:solidFill>
          <a:ln w="9525" cap="flat" cmpd="sng" algn="ctr">
            <a:solidFill>
              <a:srgbClr val="4EA72E">
                <a:lumMod val="60000"/>
                <a:lumOff val="40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30" name="Rectangle 229">
            <a:extLst>
              <a:ext uri="{FF2B5EF4-FFF2-40B4-BE49-F238E27FC236}">
                <a16:creationId xmlns:a16="http://schemas.microsoft.com/office/drawing/2014/main" id="{DDDEB321-7594-2D7E-4367-F4156F35F515}"/>
              </a:ext>
            </a:extLst>
          </p:cNvPr>
          <p:cNvSpPr>
            <a:spLocks noChangeAspect="1"/>
          </p:cNvSpPr>
          <p:nvPr/>
        </p:nvSpPr>
        <p:spPr bwMode="auto">
          <a:xfrm>
            <a:off x="1487100" y="1584991"/>
            <a:ext cx="2307627" cy="253916"/>
          </a:xfrm>
          <a:prstGeom prst="rect">
            <a:avLst/>
          </a:prstGeom>
          <a:solidFill>
            <a:srgbClr val="4EA72E">
              <a:lumMod val="20000"/>
              <a:lumOff val="80000"/>
            </a:srgbClr>
          </a:solidFill>
          <a:ln>
            <a:noFill/>
          </a:ln>
        </p:spPr>
        <p:txBody>
          <a:bodyPr vert="horz" wrap="square" lIns="0" tIns="45720" rIns="0" bIns="45720" numCol="1" rtlCol="0" anchor="t" anchorCtr="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1" u="none" strike="noStrike" kern="0" cap="none" spc="0" normalizeH="0" baseline="0" noProof="0">
                <a:ln>
                  <a:noFill/>
                </a:ln>
                <a:solidFill>
                  <a:prstClr val="black"/>
                </a:solidFill>
                <a:effectLst/>
                <a:uLnTx/>
                <a:uFillTx/>
                <a:latin typeface="+mj-lt"/>
                <a:ea typeface="+mn-ea"/>
                <a:cs typeface="Arial" panose="020B0604020202020204" pitchFamily="34" charset="0"/>
              </a:rPr>
              <a:t>Piattaforma Contratti Pubblici</a:t>
            </a:r>
          </a:p>
        </p:txBody>
      </p:sp>
      <p:grpSp>
        <p:nvGrpSpPr>
          <p:cNvPr id="231" name="Group 230">
            <a:extLst>
              <a:ext uri="{FF2B5EF4-FFF2-40B4-BE49-F238E27FC236}">
                <a16:creationId xmlns:a16="http://schemas.microsoft.com/office/drawing/2014/main" id="{01B68AF4-57E2-F334-4401-46B2EEC72EE0}"/>
              </a:ext>
            </a:extLst>
          </p:cNvPr>
          <p:cNvGrpSpPr>
            <a:grpSpLocks noChangeAspect="1"/>
          </p:cNvGrpSpPr>
          <p:nvPr/>
        </p:nvGrpSpPr>
        <p:grpSpPr>
          <a:xfrm>
            <a:off x="2588194" y="3337726"/>
            <a:ext cx="1148584" cy="779004"/>
            <a:chOff x="1808387" y="5156596"/>
            <a:chExt cx="1067738" cy="632216"/>
          </a:xfrm>
        </p:grpSpPr>
        <p:sp>
          <p:nvSpPr>
            <p:cNvPr id="285" name="TextBox 284">
              <a:extLst>
                <a:ext uri="{FF2B5EF4-FFF2-40B4-BE49-F238E27FC236}">
                  <a16:creationId xmlns:a16="http://schemas.microsoft.com/office/drawing/2014/main" id="{A98D1477-B0C0-E3B6-C3C3-1A1BE903ABBE}"/>
                </a:ext>
              </a:extLst>
            </p:cNvPr>
            <p:cNvSpPr txBox="1"/>
            <p:nvPr/>
          </p:nvSpPr>
          <p:spPr>
            <a:xfrm>
              <a:off x="1808387" y="5526541"/>
              <a:ext cx="1067738" cy="26227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Fascicolo Virtuale Appalto</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87" name="Picture 286">
              <a:extLst>
                <a:ext uri="{FF2B5EF4-FFF2-40B4-BE49-F238E27FC236}">
                  <a16:creationId xmlns:a16="http://schemas.microsoft.com/office/drawing/2014/main" id="{22F3561C-AEB5-B4FA-6053-15F8C28FFBE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141459" y="5156596"/>
              <a:ext cx="401594" cy="350599"/>
            </a:xfrm>
            <a:prstGeom prst="rect">
              <a:avLst/>
            </a:prstGeom>
          </p:spPr>
        </p:pic>
      </p:grpSp>
      <p:grpSp>
        <p:nvGrpSpPr>
          <p:cNvPr id="232" name="Group 231">
            <a:extLst>
              <a:ext uri="{FF2B5EF4-FFF2-40B4-BE49-F238E27FC236}">
                <a16:creationId xmlns:a16="http://schemas.microsoft.com/office/drawing/2014/main" id="{E17542FE-1B46-BA40-A07B-59A6AB7E86F3}"/>
              </a:ext>
            </a:extLst>
          </p:cNvPr>
          <p:cNvGrpSpPr>
            <a:grpSpLocks noChangeAspect="1"/>
          </p:cNvGrpSpPr>
          <p:nvPr/>
        </p:nvGrpSpPr>
        <p:grpSpPr>
          <a:xfrm>
            <a:off x="2530765" y="1999802"/>
            <a:ext cx="1263442" cy="802703"/>
            <a:chOff x="2341373" y="4459788"/>
            <a:chExt cx="1174512" cy="651449"/>
          </a:xfrm>
        </p:grpSpPr>
        <p:sp>
          <p:nvSpPr>
            <p:cNvPr id="281" name="TextBox 280">
              <a:extLst>
                <a:ext uri="{FF2B5EF4-FFF2-40B4-BE49-F238E27FC236}">
                  <a16:creationId xmlns:a16="http://schemas.microsoft.com/office/drawing/2014/main" id="{01511C99-6745-0A9B-7DB1-115A32B0357B}"/>
                </a:ext>
              </a:extLst>
            </p:cNvPr>
            <p:cNvSpPr txBox="1"/>
            <p:nvPr/>
          </p:nvSpPr>
          <p:spPr>
            <a:xfrm>
              <a:off x="2341373" y="4848967"/>
              <a:ext cx="1174512" cy="26227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Nuova Piattaforma Appalti</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grpSp>
          <p:nvGrpSpPr>
            <p:cNvPr id="282" name="Group 281">
              <a:extLst>
                <a:ext uri="{FF2B5EF4-FFF2-40B4-BE49-F238E27FC236}">
                  <a16:creationId xmlns:a16="http://schemas.microsoft.com/office/drawing/2014/main" id="{FD23F909-7A05-B87D-718F-11B8384F90C5}"/>
                </a:ext>
              </a:extLst>
            </p:cNvPr>
            <p:cNvGrpSpPr/>
            <p:nvPr/>
          </p:nvGrpSpPr>
          <p:grpSpPr>
            <a:xfrm>
              <a:off x="2748629" y="4459788"/>
              <a:ext cx="360000" cy="352756"/>
              <a:chOff x="2936415" y="4776202"/>
              <a:chExt cx="360000" cy="352756"/>
            </a:xfrm>
          </p:grpSpPr>
          <p:pic>
            <p:nvPicPr>
              <p:cNvPr id="283" name="Picture 282">
                <a:extLst>
                  <a:ext uri="{FF2B5EF4-FFF2-40B4-BE49-F238E27FC236}">
                    <a16:creationId xmlns:a16="http://schemas.microsoft.com/office/drawing/2014/main" id="{7AF6FABF-1365-2CB3-A5A2-D9D229B19C89}"/>
                  </a:ext>
                </a:extLst>
              </p:cNvPr>
              <p:cNvPicPr>
                <a:picLocks noChangeAspect="1"/>
              </p:cNvPicPr>
              <p:nvPr/>
            </p:nvPicPr>
            <p:blipFill>
              <a:blip r:embed="rId6"/>
              <a:stretch>
                <a:fillRect/>
              </a:stretch>
            </p:blipFill>
            <p:spPr>
              <a:xfrm>
                <a:off x="2936415" y="4776202"/>
                <a:ext cx="360000" cy="352756"/>
              </a:xfrm>
              <a:prstGeom prst="rect">
                <a:avLst/>
              </a:prstGeom>
            </p:spPr>
          </p:pic>
          <p:sp>
            <p:nvSpPr>
              <p:cNvPr id="284" name="Rectangle: Rounded Corners 283">
                <a:extLst>
                  <a:ext uri="{FF2B5EF4-FFF2-40B4-BE49-F238E27FC236}">
                    <a16:creationId xmlns:a16="http://schemas.microsoft.com/office/drawing/2014/main" id="{3E4279BC-02D4-4CE0-C124-3FD560F9C085}"/>
                  </a:ext>
                </a:extLst>
              </p:cNvPr>
              <p:cNvSpPr/>
              <p:nvPr/>
            </p:nvSpPr>
            <p:spPr bwMode="auto">
              <a:xfrm>
                <a:off x="3012015" y="4848180"/>
                <a:ext cx="208800" cy="208800"/>
              </a:xfrm>
              <a:prstGeom prst="roundRect">
                <a:avLst>
                  <a:gd name="adj" fmla="val 13847"/>
                </a:avLst>
              </a:prstGeom>
              <a:solidFill>
                <a:srgbClr val="D9F2D0"/>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233" name="Group 232">
            <a:extLst>
              <a:ext uri="{FF2B5EF4-FFF2-40B4-BE49-F238E27FC236}">
                <a16:creationId xmlns:a16="http://schemas.microsoft.com/office/drawing/2014/main" id="{D191FB82-DE73-A7EC-2E51-9C5E898C06F6}"/>
              </a:ext>
            </a:extLst>
          </p:cNvPr>
          <p:cNvGrpSpPr>
            <a:grpSpLocks noChangeAspect="1"/>
          </p:cNvGrpSpPr>
          <p:nvPr/>
        </p:nvGrpSpPr>
        <p:grpSpPr>
          <a:xfrm>
            <a:off x="1383320" y="2566003"/>
            <a:ext cx="1389786" cy="940587"/>
            <a:chOff x="1516440" y="4117864"/>
            <a:chExt cx="1291963" cy="763350"/>
          </a:xfrm>
        </p:grpSpPr>
        <p:sp>
          <p:nvSpPr>
            <p:cNvPr id="277" name="TextBox 276">
              <a:extLst>
                <a:ext uri="{FF2B5EF4-FFF2-40B4-BE49-F238E27FC236}">
                  <a16:creationId xmlns:a16="http://schemas.microsoft.com/office/drawing/2014/main" id="{FD344613-F1EF-FAC2-9E8F-CC28F6437CEC}"/>
                </a:ext>
              </a:extLst>
            </p:cNvPr>
            <p:cNvSpPr txBox="1"/>
            <p:nvPr/>
          </p:nvSpPr>
          <p:spPr>
            <a:xfrm>
              <a:off x="1516440" y="4487808"/>
              <a:ext cx="1291963" cy="3934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Fascicolo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Virtuale Operatore Economico</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79" name="Picture 278">
              <a:extLst>
                <a:ext uri="{FF2B5EF4-FFF2-40B4-BE49-F238E27FC236}">
                  <a16:creationId xmlns:a16="http://schemas.microsoft.com/office/drawing/2014/main" id="{18781523-AFD3-7F68-3C64-9A129C37F51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61625" y="4117864"/>
              <a:ext cx="401593" cy="350597"/>
            </a:xfrm>
            <a:prstGeom prst="rect">
              <a:avLst/>
            </a:prstGeom>
          </p:spPr>
        </p:pic>
      </p:grpSp>
      <p:cxnSp>
        <p:nvCxnSpPr>
          <p:cNvPr id="234" name="Straight Arrow Connector 233">
            <a:extLst>
              <a:ext uri="{FF2B5EF4-FFF2-40B4-BE49-F238E27FC236}">
                <a16:creationId xmlns:a16="http://schemas.microsoft.com/office/drawing/2014/main" id="{4545F4A3-7172-3537-9D71-BC769650FF87}"/>
              </a:ext>
            </a:extLst>
          </p:cNvPr>
          <p:cNvCxnSpPr>
            <a:cxnSpLocks noChangeAspect="1"/>
          </p:cNvCxnSpPr>
          <p:nvPr/>
        </p:nvCxnSpPr>
        <p:spPr bwMode="auto">
          <a:xfrm>
            <a:off x="1033649" y="2196265"/>
            <a:ext cx="387258" cy="0"/>
          </a:xfrm>
          <a:prstGeom prst="straightConnector1">
            <a:avLst/>
          </a:prstGeom>
          <a:solidFill>
            <a:srgbClr val="156082"/>
          </a:solidFill>
          <a:ln w="9525" cap="flat" cmpd="sng" algn="ctr">
            <a:solidFill>
              <a:sysClr val="windowText" lastClr="000000"/>
            </a:solidFill>
            <a:prstDash val="solid"/>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35" name="Flowchart: Document 234">
            <a:extLst>
              <a:ext uri="{FF2B5EF4-FFF2-40B4-BE49-F238E27FC236}">
                <a16:creationId xmlns:a16="http://schemas.microsoft.com/office/drawing/2014/main" id="{6A4A6962-085D-B929-9D0D-FC512AE2B8BF}"/>
              </a:ext>
            </a:extLst>
          </p:cNvPr>
          <p:cNvSpPr>
            <a:spLocks noChangeAspect="1"/>
          </p:cNvSpPr>
          <p:nvPr/>
        </p:nvSpPr>
        <p:spPr bwMode="auto">
          <a:xfrm>
            <a:off x="1201570" y="2100616"/>
            <a:ext cx="100436" cy="177434"/>
          </a:xfrm>
          <a:prstGeom prst="flowChartDocument">
            <a:avLst/>
          </a:prstGeom>
          <a:solidFill>
            <a:srgbClr val="D28DD7"/>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nvGrpSpPr>
          <p:cNvPr id="236" name="Group 235">
            <a:extLst>
              <a:ext uri="{FF2B5EF4-FFF2-40B4-BE49-F238E27FC236}">
                <a16:creationId xmlns:a16="http://schemas.microsoft.com/office/drawing/2014/main" id="{1A55C25B-7089-5E81-0EC4-91B114D7C85B}"/>
              </a:ext>
            </a:extLst>
          </p:cNvPr>
          <p:cNvGrpSpPr>
            <a:grpSpLocks noChangeAspect="1"/>
          </p:cNvGrpSpPr>
          <p:nvPr/>
        </p:nvGrpSpPr>
        <p:grpSpPr>
          <a:xfrm>
            <a:off x="383085" y="2825260"/>
            <a:ext cx="937219" cy="866221"/>
            <a:chOff x="416687" y="2896769"/>
            <a:chExt cx="937219" cy="866221"/>
          </a:xfrm>
        </p:grpSpPr>
        <p:sp>
          <p:nvSpPr>
            <p:cNvPr id="275" name="TextBox 274">
              <a:extLst>
                <a:ext uri="{FF2B5EF4-FFF2-40B4-BE49-F238E27FC236}">
                  <a16:creationId xmlns:a16="http://schemas.microsoft.com/office/drawing/2014/main" id="{623EEDB6-1477-FD3B-7680-567BBC6B93D8}"/>
                </a:ext>
              </a:extLst>
            </p:cNvPr>
            <p:cNvSpPr txBox="1"/>
            <p:nvPr/>
          </p:nvSpPr>
          <p:spPr>
            <a:xfrm>
              <a:off x="416687" y="3332103"/>
              <a:ext cx="93721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a:ln>
                    <a:noFill/>
                  </a:ln>
                  <a:solidFill>
                    <a:prstClr val="black"/>
                  </a:solidFill>
                  <a:effectLst/>
                  <a:uLnTx/>
                  <a:uFillTx/>
                  <a:latin typeface="+mj-lt"/>
                  <a:ea typeface="+mn-ea"/>
                  <a:cs typeface="Arial" panose="020B0604020202020204" pitchFamily="34" charset="0"/>
                </a:rPr>
                <a:t>Enti certificanti</a:t>
              </a:r>
              <a:endParaRPr kumimoji="0" lang="en-US" sz="1050" b="0"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276" name="Picture 2" descr="Museum">
              <a:extLst>
                <a:ext uri="{FF2B5EF4-FFF2-40B4-BE49-F238E27FC236}">
                  <a16:creationId xmlns:a16="http://schemas.microsoft.com/office/drawing/2014/main" id="{A222E9A5-2A52-99F2-FD8B-E68C9EC783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6096" y="2896769"/>
              <a:ext cx="432000" cy="4320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7" name="Straight Arrow Connector 236">
            <a:extLst>
              <a:ext uri="{FF2B5EF4-FFF2-40B4-BE49-F238E27FC236}">
                <a16:creationId xmlns:a16="http://schemas.microsoft.com/office/drawing/2014/main" id="{C55E14A7-B2DC-BDFA-B62C-F015D3A99347}"/>
              </a:ext>
            </a:extLst>
          </p:cNvPr>
          <p:cNvCxnSpPr>
            <a:cxnSpLocks noChangeAspect="1"/>
          </p:cNvCxnSpPr>
          <p:nvPr/>
        </p:nvCxnSpPr>
        <p:spPr bwMode="auto">
          <a:xfrm>
            <a:off x="3438575" y="2258668"/>
            <a:ext cx="1048976" cy="0"/>
          </a:xfrm>
          <a:prstGeom prst="straightConnector1">
            <a:avLst/>
          </a:prstGeom>
          <a:solidFill>
            <a:srgbClr val="156082"/>
          </a:solidFill>
          <a:ln w="9525" cap="flat" cmpd="sng" algn="ctr">
            <a:solidFill>
              <a:sysClr val="windowText" lastClr="000000"/>
            </a:solidFill>
            <a:prstDash val="dash"/>
            <a:round/>
            <a:headEnd type="triangl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38" name="Straight Arrow Connector 237">
            <a:extLst>
              <a:ext uri="{FF2B5EF4-FFF2-40B4-BE49-F238E27FC236}">
                <a16:creationId xmlns:a16="http://schemas.microsoft.com/office/drawing/2014/main" id="{D07E2CF2-D293-44B5-17C4-2E7165CF323E}"/>
              </a:ext>
            </a:extLst>
          </p:cNvPr>
          <p:cNvCxnSpPr>
            <a:cxnSpLocks noChangeAspect="1"/>
          </p:cNvCxnSpPr>
          <p:nvPr/>
        </p:nvCxnSpPr>
        <p:spPr bwMode="auto">
          <a:xfrm>
            <a:off x="3488585" y="2781275"/>
            <a:ext cx="975023" cy="1010075"/>
          </a:xfrm>
          <a:prstGeom prst="straightConnector1">
            <a:avLst/>
          </a:prstGeom>
          <a:solidFill>
            <a:srgbClr val="156082"/>
          </a:solidFill>
          <a:ln w="9525" cap="flat" cmpd="sng" algn="ctr">
            <a:solidFill>
              <a:sysClr val="windowText" lastClr="000000"/>
            </a:solidFill>
            <a:prstDash val="solid"/>
            <a:round/>
            <a:headEnd type="triangl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39" name="Group 238">
            <a:extLst>
              <a:ext uri="{FF2B5EF4-FFF2-40B4-BE49-F238E27FC236}">
                <a16:creationId xmlns:a16="http://schemas.microsoft.com/office/drawing/2014/main" id="{4A4129E8-89F1-506D-24EC-603FCED6E88B}"/>
              </a:ext>
            </a:extLst>
          </p:cNvPr>
          <p:cNvGrpSpPr>
            <a:grpSpLocks noChangeAspect="1"/>
          </p:cNvGrpSpPr>
          <p:nvPr/>
        </p:nvGrpSpPr>
        <p:grpSpPr>
          <a:xfrm>
            <a:off x="3973816" y="3276422"/>
            <a:ext cx="285333" cy="266151"/>
            <a:chOff x="7310927" y="4472520"/>
            <a:chExt cx="203521" cy="165734"/>
          </a:xfrm>
        </p:grpSpPr>
        <p:sp>
          <p:nvSpPr>
            <p:cNvPr id="271" name="Flowchart: Document 270">
              <a:extLst>
                <a:ext uri="{FF2B5EF4-FFF2-40B4-BE49-F238E27FC236}">
                  <a16:creationId xmlns:a16="http://schemas.microsoft.com/office/drawing/2014/main" id="{650128F3-C89D-269B-2B53-31CF5604C9D8}"/>
                </a:ext>
              </a:extLst>
            </p:cNvPr>
            <p:cNvSpPr/>
            <p:nvPr/>
          </p:nvSpPr>
          <p:spPr bwMode="auto">
            <a:xfrm>
              <a:off x="7310927" y="4472520"/>
              <a:ext cx="203521" cy="165734"/>
            </a:xfrm>
            <a:prstGeom prst="flowChartDocument">
              <a:avLst/>
            </a:prstGeom>
            <a:solidFill>
              <a:schemeClr val="bg1"/>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nvGrpSpPr>
            <p:cNvPr id="272" name="Group 271">
              <a:extLst>
                <a:ext uri="{FF2B5EF4-FFF2-40B4-BE49-F238E27FC236}">
                  <a16:creationId xmlns:a16="http://schemas.microsoft.com/office/drawing/2014/main" id="{CA14432E-E05D-E5E5-DB5D-66E37CD87508}"/>
                </a:ext>
              </a:extLst>
            </p:cNvPr>
            <p:cNvGrpSpPr/>
            <p:nvPr/>
          </p:nvGrpSpPr>
          <p:grpSpPr>
            <a:xfrm>
              <a:off x="7328158" y="4489169"/>
              <a:ext cx="162463" cy="107134"/>
              <a:chOff x="7328158" y="4489169"/>
              <a:chExt cx="162463" cy="107134"/>
            </a:xfrm>
          </p:grpSpPr>
          <p:sp>
            <p:nvSpPr>
              <p:cNvPr id="273" name="Flowchart: Document 272">
                <a:extLst>
                  <a:ext uri="{FF2B5EF4-FFF2-40B4-BE49-F238E27FC236}">
                    <a16:creationId xmlns:a16="http://schemas.microsoft.com/office/drawing/2014/main" id="{49805FCA-E8E5-2B7D-2D1A-86826A836B50}"/>
                  </a:ext>
                </a:extLst>
              </p:cNvPr>
              <p:cNvSpPr/>
              <p:nvPr/>
            </p:nvSpPr>
            <p:spPr bwMode="auto">
              <a:xfrm>
                <a:off x="7328158" y="4489986"/>
                <a:ext cx="70025" cy="106317"/>
              </a:xfrm>
              <a:prstGeom prst="flowChartDocument">
                <a:avLst/>
              </a:prstGeom>
              <a:solidFill>
                <a:srgbClr val="3A7F9C"/>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74" name="Flowchart: Document 273">
                <a:extLst>
                  <a:ext uri="{FF2B5EF4-FFF2-40B4-BE49-F238E27FC236}">
                    <a16:creationId xmlns:a16="http://schemas.microsoft.com/office/drawing/2014/main" id="{33486A56-66C7-D659-5E57-4B6BE0A7A9FA}"/>
                  </a:ext>
                </a:extLst>
              </p:cNvPr>
              <p:cNvSpPr/>
              <p:nvPr/>
            </p:nvSpPr>
            <p:spPr bwMode="auto">
              <a:xfrm>
                <a:off x="7420596" y="4489169"/>
                <a:ext cx="70025" cy="106317"/>
              </a:xfrm>
              <a:prstGeom prst="flowChartDocument">
                <a:avLst/>
              </a:prstGeom>
              <a:solidFill>
                <a:srgbClr val="D28DD7"/>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cxnSp>
        <p:nvCxnSpPr>
          <p:cNvPr id="240" name="Straight Arrow Connector 239">
            <a:extLst>
              <a:ext uri="{FF2B5EF4-FFF2-40B4-BE49-F238E27FC236}">
                <a16:creationId xmlns:a16="http://schemas.microsoft.com/office/drawing/2014/main" id="{66F212CC-41E2-2F00-90CB-6D76C7DC25AC}"/>
              </a:ext>
            </a:extLst>
          </p:cNvPr>
          <p:cNvCxnSpPr>
            <a:cxnSpLocks noChangeAspect="1"/>
          </p:cNvCxnSpPr>
          <p:nvPr/>
        </p:nvCxnSpPr>
        <p:spPr bwMode="auto">
          <a:xfrm>
            <a:off x="4255428" y="6097929"/>
            <a:ext cx="5225405" cy="13226"/>
          </a:xfrm>
          <a:prstGeom prst="straightConnector1">
            <a:avLst/>
          </a:prstGeom>
          <a:solidFill>
            <a:srgbClr val="156082"/>
          </a:solidFill>
          <a:ln w="9525" cap="flat" cmpd="sng" algn="ctr">
            <a:solidFill>
              <a:sysClr val="windowText" lastClr="000000"/>
            </a:solidFill>
            <a:prstDash val="dash"/>
            <a:round/>
            <a:headEnd type="triangle"/>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241" name="Group 240">
            <a:extLst>
              <a:ext uri="{FF2B5EF4-FFF2-40B4-BE49-F238E27FC236}">
                <a16:creationId xmlns:a16="http://schemas.microsoft.com/office/drawing/2014/main" id="{477573F2-7753-DD2E-A4B4-E07F7A50BE95}"/>
              </a:ext>
            </a:extLst>
          </p:cNvPr>
          <p:cNvGrpSpPr>
            <a:grpSpLocks noChangeAspect="1"/>
          </p:cNvGrpSpPr>
          <p:nvPr/>
        </p:nvGrpSpPr>
        <p:grpSpPr>
          <a:xfrm>
            <a:off x="9626641" y="2434229"/>
            <a:ext cx="285333" cy="266151"/>
            <a:chOff x="9832071" y="2344478"/>
            <a:chExt cx="285333" cy="266151"/>
          </a:xfrm>
        </p:grpSpPr>
        <p:sp>
          <p:nvSpPr>
            <p:cNvPr id="267" name="Flowchart: Document 266">
              <a:extLst>
                <a:ext uri="{FF2B5EF4-FFF2-40B4-BE49-F238E27FC236}">
                  <a16:creationId xmlns:a16="http://schemas.microsoft.com/office/drawing/2014/main" id="{4E0B5BA6-4B03-8F35-1907-ED911214DA57}"/>
                </a:ext>
              </a:extLst>
            </p:cNvPr>
            <p:cNvSpPr/>
            <p:nvPr/>
          </p:nvSpPr>
          <p:spPr bwMode="auto">
            <a:xfrm>
              <a:off x="9832071" y="2344478"/>
              <a:ext cx="285333" cy="266151"/>
            </a:xfrm>
            <a:prstGeom prst="flowChartDocument">
              <a:avLst/>
            </a:prstGeom>
            <a:solidFill>
              <a:schemeClr val="bg1"/>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nvGrpSpPr>
            <p:cNvPr id="268" name="Group 267">
              <a:extLst>
                <a:ext uri="{FF2B5EF4-FFF2-40B4-BE49-F238E27FC236}">
                  <a16:creationId xmlns:a16="http://schemas.microsoft.com/office/drawing/2014/main" id="{A5B4C63A-3A0B-E43D-054B-E7A8BC008116}"/>
                </a:ext>
              </a:extLst>
            </p:cNvPr>
            <p:cNvGrpSpPr/>
            <p:nvPr/>
          </p:nvGrpSpPr>
          <p:grpSpPr>
            <a:xfrm>
              <a:off x="9856274" y="2371215"/>
              <a:ext cx="227771" cy="172046"/>
              <a:chOff x="7328158" y="4489169"/>
              <a:chExt cx="162463" cy="107134"/>
            </a:xfrm>
          </p:grpSpPr>
          <p:sp>
            <p:nvSpPr>
              <p:cNvPr id="269" name="Flowchart: Document 268">
                <a:extLst>
                  <a:ext uri="{FF2B5EF4-FFF2-40B4-BE49-F238E27FC236}">
                    <a16:creationId xmlns:a16="http://schemas.microsoft.com/office/drawing/2014/main" id="{6CB8546E-BF25-C865-8955-37A59D66555D}"/>
                  </a:ext>
                </a:extLst>
              </p:cNvPr>
              <p:cNvSpPr/>
              <p:nvPr/>
            </p:nvSpPr>
            <p:spPr bwMode="auto">
              <a:xfrm>
                <a:off x="7328158" y="4489986"/>
                <a:ext cx="70025" cy="106317"/>
              </a:xfrm>
              <a:prstGeom prst="flowChartDocument">
                <a:avLst/>
              </a:prstGeom>
              <a:solidFill>
                <a:srgbClr val="00B050"/>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70" name="Flowchart: Document 269">
                <a:extLst>
                  <a:ext uri="{FF2B5EF4-FFF2-40B4-BE49-F238E27FC236}">
                    <a16:creationId xmlns:a16="http://schemas.microsoft.com/office/drawing/2014/main" id="{FB353596-746E-F2BF-383A-337C444E680F}"/>
                  </a:ext>
                </a:extLst>
              </p:cNvPr>
              <p:cNvSpPr/>
              <p:nvPr/>
            </p:nvSpPr>
            <p:spPr bwMode="auto">
              <a:xfrm>
                <a:off x="7420596" y="4489169"/>
                <a:ext cx="70025" cy="106317"/>
              </a:xfrm>
              <a:prstGeom prst="flowChartDocument">
                <a:avLst/>
              </a:prstGeom>
              <a:solidFill>
                <a:srgbClr val="FFFF00"/>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grpSp>
        <p:nvGrpSpPr>
          <p:cNvPr id="242" name="Group 241">
            <a:extLst>
              <a:ext uri="{FF2B5EF4-FFF2-40B4-BE49-F238E27FC236}">
                <a16:creationId xmlns:a16="http://schemas.microsoft.com/office/drawing/2014/main" id="{5525EE29-F947-7BB9-07C5-B2039D241588}"/>
              </a:ext>
            </a:extLst>
          </p:cNvPr>
          <p:cNvGrpSpPr>
            <a:grpSpLocks noChangeAspect="1"/>
          </p:cNvGrpSpPr>
          <p:nvPr/>
        </p:nvGrpSpPr>
        <p:grpSpPr>
          <a:xfrm>
            <a:off x="8577043" y="2662412"/>
            <a:ext cx="285333" cy="266151"/>
            <a:chOff x="9832071" y="2344478"/>
            <a:chExt cx="285333" cy="266151"/>
          </a:xfrm>
        </p:grpSpPr>
        <p:sp>
          <p:nvSpPr>
            <p:cNvPr id="263" name="Flowchart: Document 262">
              <a:extLst>
                <a:ext uri="{FF2B5EF4-FFF2-40B4-BE49-F238E27FC236}">
                  <a16:creationId xmlns:a16="http://schemas.microsoft.com/office/drawing/2014/main" id="{61300AA3-F514-12CA-CCE8-126DD4F7ED6E}"/>
                </a:ext>
              </a:extLst>
            </p:cNvPr>
            <p:cNvSpPr/>
            <p:nvPr/>
          </p:nvSpPr>
          <p:spPr bwMode="auto">
            <a:xfrm>
              <a:off x="9832071" y="2344478"/>
              <a:ext cx="285333" cy="266151"/>
            </a:xfrm>
            <a:prstGeom prst="flowChartDocument">
              <a:avLst/>
            </a:prstGeom>
            <a:solidFill>
              <a:schemeClr val="bg1"/>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nvGrpSpPr>
            <p:cNvPr id="264" name="Group 263">
              <a:extLst>
                <a:ext uri="{FF2B5EF4-FFF2-40B4-BE49-F238E27FC236}">
                  <a16:creationId xmlns:a16="http://schemas.microsoft.com/office/drawing/2014/main" id="{421B4EC3-230F-865E-A133-6FB8DAD222DE}"/>
                </a:ext>
              </a:extLst>
            </p:cNvPr>
            <p:cNvGrpSpPr/>
            <p:nvPr/>
          </p:nvGrpSpPr>
          <p:grpSpPr>
            <a:xfrm>
              <a:off x="9856274" y="2371215"/>
              <a:ext cx="227771" cy="172046"/>
              <a:chOff x="7328158" y="4489169"/>
              <a:chExt cx="162463" cy="107134"/>
            </a:xfrm>
          </p:grpSpPr>
          <p:sp>
            <p:nvSpPr>
              <p:cNvPr id="265" name="Flowchart: Document 264">
                <a:extLst>
                  <a:ext uri="{FF2B5EF4-FFF2-40B4-BE49-F238E27FC236}">
                    <a16:creationId xmlns:a16="http://schemas.microsoft.com/office/drawing/2014/main" id="{A718CBB2-B799-424E-A88B-B06035083A54}"/>
                  </a:ext>
                </a:extLst>
              </p:cNvPr>
              <p:cNvSpPr/>
              <p:nvPr/>
            </p:nvSpPr>
            <p:spPr bwMode="auto">
              <a:xfrm>
                <a:off x="7328158" y="4489986"/>
                <a:ext cx="70025" cy="106317"/>
              </a:xfrm>
              <a:prstGeom prst="flowChartDocument">
                <a:avLst/>
              </a:prstGeom>
              <a:solidFill>
                <a:srgbClr val="00B050"/>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66" name="Flowchart: Document 265">
                <a:extLst>
                  <a:ext uri="{FF2B5EF4-FFF2-40B4-BE49-F238E27FC236}">
                    <a16:creationId xmlns:a16="http://schemas.microsoft.com/office/drawing/2014/main" id="{69E5A360-71C8-6F0B-B919-3CF5198B63D2}"/>
                  </a:ext>
                </a:extLst>
              </p:cNvPr>
              <p:cNvSpPr/>
              <p:nvPr/>
            </p:nvSpPr>
            <p:spPr bwMode="auto">
              <a:xfrm>
                <a:off x="7420596" y="4489169"/>
                <a:ext cx="70025" cy="106317"/>
              </a:xfrm>
              <a:prstGeom prst="flowChartDocument">
                <a:avLst/>
              </a:prstGeom>
              <a:solidFill>
                <a:srgbClr val="FFFF00"/>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grpSp>
      </p:grpSp>
      <p:cxnSp>
        <p:nvCxnSpPr>
          <p:cNvPr id="243" name="Connector: Elbow 242">
            <a:extLst>
              <a:ext uri="{FF2B5EF4-FFF2-40B4-BE49-F238E27FC236}">
                <a16:creationId xmlns:a16="http://schemas.microsoft.com/office/drawing/2014/main" id="{331DA394-7712-D916-1572-4C51E1A4FD37}"/>
              </a:ext>
            </a:extLst>
          </p:cNvPr>
          <p:cNvCxnSpPr>
            <a:cxnSpLocks noChangeAspect="1"/>
          </p:cNvCxnSpPr>
          <p:nvPr/>
        </p:nvCxnSpPr>
        <p:spPr>
          <a:xfrm>
            <a:off x="10929380" y="4379654"/>
            <a:ext cx="338308" cy="1082485"/>
          </a:xfrm>
          <a:prstGeom prst="bentConnector2">
            <a:avLst/>
          </a:prstGeom>
          <a:noFill/>
          <a:ln w="9525" cap="flat" cmpd="sng" algn="ctr">
            <a:solidFill>
              <a:sysClr val="windowText" lastClr="000000"/>
            </a:solidFill>
            <a:prstDash val="lgDashDot"/>
            <a:miter lim="800000"/>
            <a:tailEnd type="triangle"/>
          </a:ln>
          <a:effectLst/>
        </p:spPr>
      </p:cxnSp>
      <p:grpSp>
        <p:nvGrpSpPr>
          <p:cNvPr id="244" name="Group 243">
            <a:extLst>
              <a:ext uri="{FF2B5EF4-FFF2-40B4-BE49-F238E27FC236}">
                <a16:creationId xmlns:a16="http://schemas.microsoft.com/office/drawing/2014/main" id="{9092DC7E-8AF2-248B-DC32-D1A4748C8B6B}"/>
              </a:ext>
            </a:extLst>
          </p:cNvPr>
          <p:cNvGrpSpPr>
            <a:grpSpLocks noChangeAspect="1"/>
          </p:cNvGrpSpPr>
          <p:nvPr/>
        </p:nvGrpSpPr>
        <p:grpSpPr>
          <a:xfrm rot="10800000" flipH="1">
            <a:off x="6378867" y="3725306"/>
            <a:ext cx="851899" cy="152400"/>
            <a:chOff x="6438482" y="4065417"/>
            <a:chExt cx="851899" cy="152400"/>
          </a:xfrm>
        </p:grpSpPr>
        <p:cxnSp>
          <p:nvCxnSpPr>
            <p:cNvPr id="261" name="Straight Arrow Connector 260">
              <a:extLst>
                <a:ext uri="{FF2B5EF4-FFF2-40B4-BE49-F238E27FC236}">
                  <a16:creationId xmlns:a16="http://schemas.microsoft.com/office/drawing/2014/main" id="{D16BA08A-3F17-E428-EE49-D34E479D612E}"/>
                </a:ext>
              </a:extLst>
            </p:cNvPr>
            <p:cNvCxnSpPr>
              <a:cxnSpLocks/>
            </p:cNvCxnSpPr>
            <p:nvPr/>
          </p:nvCxnSpPr>
          <p:spPr>
            <a:xfrm flipH="1">
              <a:off x="6438482" y="4065417"/>
              <a:ext cx="851899" cy="0"/>
            </a:xfrm>
            <a:prstGeom prst="straightConnector1">
              <a:avLst/>
            </a:prstGeom>
            <a:noFill/>
            <a:ln w="9525" cap="flat" cmpd="sng" algn="ctr">
              <a:solidFill>
                <a:sysClr val="windowText" lastClr="000000"/>
              </a:solidFill>
              <a:prstDash val="solid"/>
              <a:miter lim="800000"/>
              <a:tailEnd type="triangle"/>
            </a:ln>
            <a:effectLst/>
          </p:spPr>
        </p:cxnSp>
        <p:cxnSp>
          <p:nvCxnSpPr>
            <p:cNvPr id="262" name="Straight Arrow Connector 261">
              <a:extLst>
                <a:ext uri="{FF2B5EF4-FFF2-40B4-BE49-F238E27FC236}">
                  <a16:creationId xmlns:a16="http://schemas.microsoft.com/office/drawing/2014/main" id="{43C1270E-FA23-EB50-1BE2-B28E842F5D10}"/>
                </a:ext>
              </a:extLst>
            </p:cNvPr>
            <p:cNvCxnSpPr>
              <a:cxnSpLocks/>
            </p:cNvCxnSpPr>
            <p:nvPr/>
          </p:nvCxnSpPr>
          <p:spPr>
            <a:xfrm flipH="1">
              <a:off x="6438482" y="4217817"/>
              <a:ext cx="851899" cy="0"/>
            </a:xfrm>
            <a:prstGeom prst="straightConnector1">
              <a:avLst/>
            </a:prstGeom>
            <a:noFill/>
            <a:ln w="9525" cap="flat" cmpd="sng" algn="ctr">
              <a:solidFill>
                <a:sysClr val="windowText" lastClr="000000"/>
              </a:solidFill>
              <a:prstDash val="solid"/>
              <a:miter lim="800000"/>
              <a:headEnd type="triangle" w="med" len="med"/>
              <a:tailEnd type="none" w="med" len="med"/>
            </a:ln>
            <a:effectLst/>
          </p:spPr>
        </p:cxnSp>
      </p:grpSp>
      <p:grpSp>
        <p:nvGrpSpPr>
          <p:cNvPr id="245" name="Group 244">
            <a:extLst>
              <a:ext uri="{FF2B5EF4-FFF2-40B4-BE49-F238E27FC236}">
                <a16:creationId xmlns:a16="http://schemas.microsoft.com/office/drawing/2014/main" id="{3B11349C-81EC-3BA5-D6D1-9F0FFE17C397}"/>
              </a:ext>
            </a:extLst>
          </p:cNvPr>
          <p:cNvGrpSpPr>
            <a:grpSpLocks noChangeAspect="1"/>
          </p:cNvGrpSpPr>
          <p:nvPr/>
        </p:nvGrpSpPr>
        <p:grpSpPr>
          <a:xfrm rot="17459393" flipH="1">
            <a:off x="6088018" y="3073506"/>
            <a:ext cx="720000" cy="152400"/>
            <a:chOff x="6438482" y="4065417"/>
            <a:chExt cx="851899" cy="152400"/>
          </a:xfrm>
        </p:grpSpPr>
        <p:cxnSp>
          <p:nvCxnSpPr>
            <p:cNvPr id="259" name="Straight Arrow Connector 258">
              <a:extLst>
                <a:ext uri="{FF2B5EF4-FFF2-40B4-BE49-F238E27FC236}">
                  <a16:creationId xmlns:a16="http://schemas.microsoft.com/office/drawing/2014/main" id="{3CBD1489-0A8B-0A97-6D40-9A28E31B5F2F}"/>
                </a:ext>
              </a:extLst>
            </p:cNvPr>
            <p:cNvCxnSpPr>
              <a:cxnSpLocks/>
            </p:cNvCxnSpPr>
            <p:nvPr/>
          </p:nvCxnSpPr>
          <p:spPr>
            <a:xfrm flipH="1">
              <a:off x="6438482" y="4065417"/>
              <a:ext cx="851899" cy="0"/>
            </a:xfrm>
            <a:prstGeom prst="straightConnector1">
              <a:avLst/>
            </a:prstGeom>
            <a:noFill/>
            <a:ln w="9525" cap="flat" cmpd="sng" algn="ctr">
              <a:solidFill>
                <a:sysClr val="windowText" lastClr="000000"/>
              </a:solidFill>
              <a:prstDash val="solid"/>
              <a:miter lim="800000"/>
              <a:tailEnd type="triangle"/>
            </a:ln>
            <a:effectLst/>
          </p:spPr>
        </p:cxnSp>
        <p:cxnSp>
          <p:nvCxnSpPr>
            <p:cNvPr id="260" name="Straight Arrow Connector 259">
              <a:extLst>
                <a:ext uri="{FF2B5EF4-FFF2-40B4-BE49-F238E27FC236}">
                  <a16:creationId xmlns:a16="http://schemas.microsoft.com/office/drawing/2014/main" id="{2A959E78-4437-9A3B-3064-40284DF5C60D}"/>
                </a:ext>
              </a:extLst>
            </p:cNvPr>
            <p:cNvCxnSpPr>
              <a:cxnSpLocks/>
            </p:cNvCxnSpPr>
            <p:nvPr/>
          </p:nvCxnSpPr>
          <p:spPr>
            <a:xfrm flipH="1">
              <a:off x="6438482" y="4217817"/>
              <a:ext cx="851899" cy="0"/>
            </a:xfrm>
            <a:prstGeom prst="straightConnector1">
              <a:avLst/>
            </a:prstGeom>
            <a:noFill/>
            <a:ln w="9525" cap="flat" cmpd="sng" algn="ctr">
              <a:solidFill>
                <a:sysClr val="windowText" lastClr="000000"/>
              </a:solidFill>
              <a:prstDash val="solid"/>
              <a:miter lim="800000"/>
              <a:headEnd type="triangle" w="med" len="med"/>
              <a:tailEnd type="none" w="med" len="med"/>
            </a:ln>
            <a:effectLst/>
          </p:spPr>
        </p:cxnSp>
      </p:grpSp>
      <p:grpSp>
        <p:nvGrpSpPr>
          <p:cNvPr id="246" name="Group 245">
            <a:extLst>
              <a:ext uri="{FF2B5EF4-FFF2-40B4-BE49-F238E27FC236}">
                <a16:creationId xmlns:a16="http://schemas.microsoft.com/office/drawing/2014/main" id="{8E7C860D-3A6D-25E1-5671-A1E9C77C5FA3}"/>
              </a:ext>
            </a:extLst>
          </p:cNvPr>
          <p:cNvGrpSpPr>
            <a:grpSpLocks noChangeAspect="1"/>
          </p:cNvGrpSpPr>
          <p:nvPr/>
        </p:nvGrpSpPr>
        <p:grpSpPr>
          <a:xfrm rot="7113450" flipH="1">
            <a:off x="6937668" y="4736709"/>
            <a:ext cx="663877" cy="152400"/>
            <a:chOff x="6438482" y="4065417"/>
            <a:chExt cx="851899" cy="152400"/>
          </a:xfrm>
        </p:grpSpPr>
        <p:cxnSp>
          <p:nvCxnSpPr>
            <p:cNvPr id="257" name="Straight Arrow Connector 256">
              <a:extLst>
                <a:ext uri="{FF2B5EF4-FFF2-40B4-BE49-F238E27FC236}">
                  <a16:creationId xmlns:a16="http://schemas.microsoft.com/office/drawing/2014/main" id="{359D1624-2312-71E8-6F20-CB474EAA05E1}"/>
                </a:ext>
              </a:extLst>
            </p:cNvPr>
            <p:cNvCxnSpPr>
              <a:cxnSpLocks/>
            </p:cNvCxnSpPr>
            <p:nvPr/>
          </p:nvCxnSpPr>
          <p:spPr>
            <a:xfrm flipH="1">
              <a:off x="6438482" y="4065417"/>
              <a:ext cx="851899" cy="0"/>
            </a:xfrm>
            <a:prstGeom prst="straightConnector1">
              <a:avLst/>
            </a:prstGeom>
            <a:noFill/>
            <a:ln w="9525" cap="flat" cmpd="sng" algn="ctr">
              <a:solidFill>
                <a:sysClr val="windowText" lastClr="000000"/>
              </a:solidFill>
              <a:prstDash val="solid"/>
              <a:miter lim="800000"/>
              <a:tailEnd type="triangle"/>
            </a:ln>
            <a:effectLst/>
          </p:spPr>
        </p:cxnSp>
        <p:cxnSp>
          <p:nvCxnSpPr>
            <p:cNvPr id="258" name="Straight Arrow Connector 257">
              <a:extLst>
                <a:ext uri="{FF2B5EF4-FFF2-40B4-BE49-F238E27FC236}">
                  <a16:creationId xmlns:a16="http://schemas.microsoft.com/office/drawing/2014/main" id="{4083B246-5742-CE10-57F3-9072297665D3}"/>
                </a:ext>
              </a:extLst>
            </p:cNvPr>
            <p:cNvCxnSpPr>
              <a:cxnSpLocks/>
            </p:cNvCxnSpPr>
            <p:nvPr/>
          </p:nvCxnSpPr>
          <p:spPr>
            <a:xfrm flipH="1">
              <a:off x="6438482" y="4217817"/>
              <a:ext cx="851899" cy="0"/>
            </a:xfrm>
            <a:prstGeom prst="straightConnector1">
              <a:avLst/>
            </a:prstGeom>
            <a:noFill/>
            <a:ln w="9525" cap="flat" cmpd="sng" algn="ctr">
              <a:solidFill>
                <a:sysClr val="windowText" lastClr="000000"/>
              </a:solidFill>
              <a:prstDash val="solid"/>
              <a:miter lim="800000"/>
              <a:headEnd type="triangle" w="med" len="med"/>
              <a:tailEnd type="none" w="med" len="med"/>
            </a:ln>
            <a:effectLst/>
          </p:spPr>
        </p:cxnSp>
      </p:grpSp>
      <p:sp>
        <p:nvSpPr>
          <p:cNvPr id="247" name="Flowchart: Document 246">
            <a:extLst>
              <a:ext uri="{FF2B5EF4-FFF2-40B4-BE49-F238E27FC236}">
                <a16:creationId xmlns:a16="http://schemas.microsoft.com/office/drawing/2014/main" id="{0087C469-3892-1BE7-A328-55655B2A9055}"/>
              </a:ext>
            </a:extLst>
          </p:cNvPr>
          <p:cNvSpPr>
            <a:spLocks noChangeAspect="1"/>
          </p:cNvSpPr>
          <p:nvPr/>
        </p:nvSpPr>
        <p:spPr bwMode="auto">
          <a:xfrm>
            <a:off x="7119881" y="4720033"/>
            <a:ext cx="100436" cy="177434"/>
          </a:xfrm>
          <a:prstGeom prst="flowChartDocument">
            <a:avLst/>
          </a:prstGeom>
          <a:solidFill>
            <a:srgbClr val="EBAA7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48" name="Flowchart: Document 247">
            <a:extLst>
              <a:ext uri="{FF2B5EF4-FFF2-40B4-BE49-F238E27FC236}">
                <a16:creationId xmlns:a16="http://schemas.microsoft.com/office/drawing/2014/main" id="{32E58F7B-EBED-8659-6730-C830B4E7C949}"/>
              </a:ext>
            </a:extLst>
          </p:cNvPr>
          <p:cNvSpPr>
            <a:spLocks noChangeAspect="1"/>
          </p:cNvSpPr>
          <p:nvPr/>
        </p:nvSpPr>
        <p:spPr bwMode="auto">
          <a:xfrm>
            <a:off x="7332950" y="4712540"/>
            <a:ext cx="100436" cy="177434"/>
          </a:xfrm>
          <a:prstGeom prst="flowChartDocument">
            <a:avLst/>
          </a:prstGeom>
          <a:solidFill>
            <a:srgbClr val="FF999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49" name="Flowchart: Document 248">
            <a:extLst>
              <a:ext uri="{FF2B5EF4-FFF2-40B4-BE49-F238E27FC236}">
                <a16:creationId xmlns:a16="http://schemas.microsoft.com/office/drawing/2014/main" id="{CE53DE43-BDAE-84D1-D454-4769BFE1F9D1}"/>
              </a:ext>
            </a:extLst>
          </p:cNvPr>
          <p:cNvSpPr>
            <a:spLocks noChangeAspect="1"/>
          </p:cNvSpPr>
          <p:nvPr/>
        </p:nvSpPr>
        <p:spPr bwMode="auto">
          <a:xfrm>
            <a:off x="6913846" y="3800427"/>
            <a:ext cx="100436" cy="177434"/>
          </a:xfrm>
          <a:prstGeom prst="flowChartDocument">
            <a:avLst/>
          </a:prstGeom>
          <a:solidFill>
            <a:srgbClr val="EBAA7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50" name="Flowchart: Document 249">
            <a:extLst>
              <a:ext uri="{FF2B5EF4-FFF2-40B4-BE49-F238E27FC236}">
                <a16:creationId xmlns:a16="http://schemas.microsoft.com/office/drawing/2014/main" id="{A5B73AC4-0CCD-23B5-C40B-AFEE93326249}"/>
              </a:ext>
            </a:extLst>
          </p:cNvPr>
          <p:cNvSpPr>
            <a:spLocks noChangeAspect="1"/>
          </p:cNvSpPr>
          <p:nvPr/>
        </p:nvSpPr>
        <p:spPr bwMode="auto">
          <a:xfrm>
            <a:off x="6617333" y="3634497"/>
            <a:ext cx="100436" cy="177434"/>
          </a:xfrm>
          <a:prstGeom prst="flowChartDocument">
            <a:avLst/>
          </a:prstGeom>
          <a:solidFill>
            <a:srgbClr val="FF999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51" name="Flowchart: Document 250">
            <a:extLst>
              <a:ext uri="{FF2B5EF4-FFF2-40B4-BE49-F238E27FC236}">
                <a16:creationId xmlns:a16="http://schemas.microsoft.com/office/drawing/2014/main" id="{081CFB8A-1AF7-26DA-6FDA-920D4A56047A}"/>
              </a:ext>
            </a:extLst>
          </p:cNvPr>
          <p:cNvSpPr>
            <a:spLocks noChangeAspect="1"/>
          </p:cNvSpPr>
          <p:nvPr/>
        </p:nvSpPr>
        <p:spPr bwMode="auto">
          <a:xfrm>
            <a:off x="6481887" y="3070175"/>
            <a:ext cx="100436" cy="177434"/>
          </a:xfrm>
          <a:prstGeom prst="flowChartDocument">
            <a:avLst/>
          </a:prstGeom>
          <a:solidFill>
            <a:srgbClr val="FF999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52" name="Flowchart: Document 251">
            <a:extLst>
              <a:ext uri="{FF2B5EF4-FFF2-40B4-BE49-F238E27FC236}">
                <a16:creationId xmlns:a16="http://schemas.microsoft.com/office/drawing/2014/main" id="{D492DAAB-8812-7632-646C-C34940DA1F8F}"/>
              </a:ext>
            </a:extLst>
          </p:cNvPr>
          <p:cNvSpPr>
            <a:spLocks noChangeAspect="1"/>
          </p:cNvSpPr>
          <p:nvPr/>
        </p:nvSpPr>
        <p:spPr bwMode="auto">
          <a:xfrm>
            <a:off x="6262515" y="3174027"/>
            <a:ext cx="100436" cy="177434"/>
          </a:xfrm>
          <a:prstGeom prst="flowChartDocument">
            <a:avLst/>
          </a:prstGeom>
          <a:solidFill>
            <a:srgbClr val="EBAA7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53" name="Flowchart: Document 252">
            <a:extLst>
              <a:ext uri="{FF2B5EF4-FFF2-40B4-BE49-F238E27FC236}">
                <a16:creationId xmlns:a16="http://schemas.microsoft.com/office/drawing/2014/main" id="{4A35AD5F-0C06-C5EF-A4E7-412CCF0F7805}"/>
              </a:ext>
            </a:extLst>
          </p:cNvPr>
          <p:cNvSpPr>
            <a:spLocks noChangeAspect="1"/>
          </p:cNvSpPr>
          <p:nvPr/>
        </p:nvSpPr>
        <p:spPr bwMode="auto">
          <a:xfrm>
            <a:off x="8669491" y="3508843"/>
            <a:ext cx="100436" cy="177434"/>
          </a:xfrm>
          <a:prstGeom prst="flowChartDocument">
            <a:avLst/>
          </a:prstGeom>
          <a:solidFill>
            <a:srgbClr val="156082">
              <a:lumMod val="40000"/>
              <a:lumOff val="60000"/>
            </a:srgbClr>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54" name="Flowchart: Document 253">
            <a:extLst>
              <a:ext uri="{FF2B5EF4-FFF2-40B4-BE49-F238E27FC236}">
                <a16:creationId xmlns:a16="http://schemas.microsoft.com/office/drawing/2014/main" id="{1D1A1E61-AA48-92BE-9FFD-EB41E7312438}"/>
              </a:ext>
            </a:extLst>
          </p:cNvPr>
          <p:cNvSpPr>
            <a:spLocks noChangeAspect="1"/>
          </p:cNvSpPr>
          <p:nvPr/>
        </p:nvSpPr>
        <p:spPr bwMode="auto">
          <a:xfrm>
            <a:off x="8396570" y="4787425"/>
            <a:ext cx="100436" cy="177434"/>
          </a:xfrm>
          <a:prstGeom prst="flowChartDocument">
            <a:avLst/>
          </a:prstGeom>
          <a:solidFill>
            <a:srgbClr val="156082">
              <a:lumMod val="40000"/>
              <a:lumOff val="60000"/>
            </a:srgbClr>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sp>
        <p:nvSpPr>
          <p:cNvPr id="255" name="Flowchart: Document 254">
            <a:extLst>
              <a:ext uri="{FF2B5EF4-FFF2-40B4-BE49-F238E27FC236}">
                <a16:creationId xmlns:a16="http://schemas.microsoft.com/office/drawing/2014/main" id="{6E8EC429-21E0-C110-C5E7-9DF787C7E5C3}"/>
              </a:ext>
            </a:extLst>
          </p:cNvPr>
          <p:cNvSpPr>
            <a:spLocks noChangeAspect="1"/>
          </p:cNvSpPr>
          <p:nvPr/>
        </p:nvSpPr>
        <p:spPr bwMode="auto">
          <a:xfrm>
            <a:off x="8645790" y="5713766"/>
            <a:ext cx="100436" cy="177434"/>
          </a:xfrm>
          <a:prstGeom prst="flowChartDocument">
            <a:avLst/>
          </a:prstGeom>
          <a:solidFill>
            <a:srgbClr val="FF9999"/>
          </a:solidFill>
          <a:ln w="9525" cap="flat" cmpd="sng" algn="ctr">
            <a:solidFill>
              <a:sysClr val="windowText" lastClr="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mj-lt"/>
              <a:ea typeface="ヒラギノ角ゴ Pro W3" charset="0"/>
              <a:cs typeface="Arial" panose="020B0604020202020204" pitchFamily="34" charset="0"/>
            </a:endParaRPr>
          </a:p>
        </p:txBody>
      </p:sp>
      <p:cxnSp>
        <p:nvCxnSpPr>
          <p:cNvPr id="256" name="Straight Arrow Connector 255">
            <a:extLst>
              <a:ext uri="{FF2B5EF4-FFF2-40B4-BE49-F238E27FC236}">
                <a16:creationId xmlns:a16="http://schemas.microsoft.com/office/drawing/2014/main" id="{6819E459-6450-ACEF-AAC2-C66A1E8DF7B3}"/>
              </a:ext>
            </a:extLst>
          </p:cNvPr>
          <p:cNvCxnSpPr>
            <a:cxnSpLocks noChangeAspect="1"/>
          </p:cNvCxnSpPr>
          <p:nvPr/>
        </p:nvCxnSpPr>
        <p:spPr bwMode="auto">
          <a:xfrm flipH="1" flipV="1">
            <a:off x="1033649" y="3085732"/>
            <a:ext cx="576000" cy="0"/>
          </a:xfrm>
          <a:prstGeom prst="straightConnector1">
            <a:avLst/>
          </a:prstGeom>
          <a:noFill/>
          <a:ln w="9525" cap="flat" cmpd="sng" algn="ctr">
            <a:solidFill>
              <a:sysClr val="windowText" lastClr="000000"/>
            </a:solidFill>
            <a:prstDash val="solid"/>
            <a:round/>
            <a:headEnd type="triangle" w="med" len="me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568" name="Group 567">
            <a:extLst>
              <a:ext uri="{FF2B5EF4-FFF2-40B4-BE49-F238E27FC236}">
                <a16:creationId xmlns:a16="http://schemas.microsoft.com/office/drawing/2014/main" id="{7FFC53C7-5618-7F2C-0AC2-010009F416BB}"/>
              </a:ext>
            </a:extLst>
          </p:cNvPr>
          <p:cNvGrpSpPr/>
          <p:nvPr/>
        </p:nvGrpSpPr>
        <p:grpSpPr>
          <a:xfrm>
            <a:off x="6472544" y="5112168"/>
            <a:ext cx="1020653" cy="976491"/>
            <a:chOff x="6531703" y="4925397"/>
            <a:chExt cx="1020653" cy="976491"/>
          </a:xfrm>
        </p:grpSpPr>
        <p:sp>
          <p:nvSpPr>
            <p:cNvPr id="304" name="TextBox 303">
              <a:extLst>
                <a:ext uri="{FF2B5EF4-FFF2-40B4-BE49-F238E27FC236}">
                  <a16:creationId xmlns:a16="http://schemas.microsoft.com/office/drawing/2014/main" id="{4B337726-BD8E-F684-A189-7241C3FA99FC}"/>
                </a:ext>
              </a:extLst>
            </p:cNvPr>
            <p:cNvSpPr txBox="1"/>
            <p:nvPr/>
          </p:nvSpPr>
          <p:spPr>
            <a:xfrm>
              <a:off x="6531703" y="5433888"/>
              <a:ext cx="1020653" cy="468000"/>
            </a:xfrm>
            <a:prstGeom prst="rect">
              <a:avLst/>
            </a:prstGeom>
            <a:solidFill>
              <a:sysClr val="window" lastClr="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a:ln>
                    <a:noFill/>
                  </a:ln>
                  <a:solidFill>
                    <a:prstClr val="black"/>
                  </a:solidFill>
                  <a:effectLst/>
                  <a:uLnTx/>
                  <a:uFillTx/>
                  <a:latin typeface="+mj-lt"/>
                  <a:ea typeface="+mn-ea"/>
                  <a:cs typeface="Arial" panose="020B0604020202020204" pitchFamily="34" charset="0"/>
                </a:rPr>
                <a:t>Operatore Economico</a:t>
              </a:r>
              <a:endParaRPr kumimoji="0" lang="en-US" sz="1200" b="1" i="0" u="none" strike="noStrike" kern="0" cap="none" spc="0" normalizeH="0" baseline="0" noProof="0">
                <a:ln>
                  <a:noFill/>
                </a:ln>
                <a:solidFill>
                  <a:prstClr val="black"/>
                </a:solidFill>
                <a:effectLst/>
                <a:uLnTx/>
                <a:uFillTx/>
                <a:latin typeface="+mj-lt"/>
                <a:ea typeface="+mn-ea"/>
                <a:cs typeface="Arial" panose="020B0604020202020204" pitchFamily="34" charset="0"/>
              </a:endParaRPr>
            </a:p>
          </p:txBody>
        </p:sp>
        <p:pic>
          <p:nvPicPr>
            <p:cNvPr id="544" name="Picture 543">
              <a:extLst>
                <a:ext uri="{FF2B5EF4-FFF2-40B4-BE49-F238E27FC236}">
                  <a16:creationId xmlns:a16="http://schemas.microsoft.com/office/drawing/2014/main" id="{29CAB5E5-236C-5A72-4922-3CCE7FB71BA1}"/>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759567" y="4925397"/>
              <a:ext cx="564924" cy="576000"/>
            </a:xfrm>
            <a:prstGeom prst="rect">
              <a:avLst/>
            </a:prstGeom>
          </p:spPr>
        </p:pic>
      </p:grpSp>
      <p:sp>
        <p:nvSpPr>
          <p:cNvPr id="17" name="Slide Number Placeholder 16">
            <a:extLst>
              <a:ext uri="{FF2B5EF4-FFF2-40B4-BE49-F238E27FC236}">
                <a16:creationId xmlns:a16="http://schemas.microsoft.com/office/drawing/2014/main" id="{C947E9B8-F7B5-89A1-6AAF-D64E958DF64E}"/>
              </a:ext>
            </a:extLst>
          </p:cNvPr>
          <p:cNvSpPr>
            <a:spLocks noGrp="1"/>
          </p:cNvSpPr>
          <p:nvPr>
            <p:ph type="sldNum" sz="quarter" idx="10"/>
          </p:nvPr>
        </p:nvSpPr>
        <p:spPr/>
        <p:txBody>
          <a:bodyPr/>
          <a:lstStyle/>
          <a:p>
            <a:pPr>
              <a:defRPr/>
            </a:pPr>
            <a:fld id="{7180326F-E721-41DD-ABF0-E30673304D32}" type="slidenum">
              <a:rPr lang="it-IT" altLang="it-IT" smtClean="0"/>
              <a:pPr>
                <a:defRPr/>
              </a:pPr>
              <a:t>42</a:t>
            </a:fld>
            <a:endParaRPr lang="it-IT" altLang="it-IT"/>
          </a:p>
        </p:txBody>
      </p:sp>
    </p:spTree>
    <p:extLst>
      <p:ext uri="{BB962C8B-B14F-4D97-AF65-F5344CB8AC3E}">
        <p14:creationId xmlns:p14="http://schemas.microsoft.com/office/powerpoint/2010/main" val="1866730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INNOVAZIONE E SOSTENIBILITÀ</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4" name="Slide Number Placeholder 3">
            <a:extLst>
              <a:ext uri="{FF2B5EF4-FFF2-40B4-BE49-F238E27FC236}">
                <a16:creationId xmlns:a16="http://schemas.microsoft.com/office/drawing/2014/main" id="{A7D241BD-B5A8-0A4B-FD93-1029F8DE3608}"/>
              </a:ext>
            </a:extLst>
          </p:cNvPr>
          <p:cNvSpPr>
            <a:spLocks noGrp="1"/>
          </p:cNvSpPr>
          <p:nvPr>
            <p:ph type="sldNum" sz="quarter" idx="10"/>
          </p:nvPr>
        </p:nvSpPr>
        <p:spPr/>
        <p:txBody>
          <a:bodyPr/>
          <a:lstStyle/>
          <a:p>
            <a:pPr>
              <a:defRPr/>
            </a:pPr>
            <a:fld id="{7180326F-E721-41DD-ABF0-E30673304D32}" type="slidenum">
              <a:rPr lang="it-IT" altLang="it-IT" smtClean="0"/>
              <a:pPr>
                <a:defRPr/>
              </a:pPr>
              <a:t>43</a:t>
            </a:fld>
            <a:endParaRPr lang="it-IT" altLang="it-IT"/>
          </a:p>
        </p:txBody>
      </p:sp>
    </p:spTree>
    <p:extLst>
      <p:ext uri="{BB962C8B-B14F-4D97-AF65-F5344CB8AC3E}">
        <p14:creationId xmlns:p14="http://schemas.microsoft.com/office/powerpoint/2010/main" val="1234811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rtificial Intelligence with solid fill">
            <a:extLst>
              <a:ext uri="{FF2B5EF4-FFF2-40B4-BE49-F238E27FC236}">
                <a16:creationId xmlns:a16="http://schemas.microsoft.com/office/drawing/2014/main" id="{B64A1EAC-2443-D3B1-280E-3FF65334E78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5691" y="429279"/>
            <a:ext cx="405637" cy="405637"/>
          </a:xfrm>
          <a:prstGeom prst="rect">
            <a:avLst/>
          </a:prstGeom>
        </p:spPr>
      </p:pic>
      <p:pic>
        <p:nvPicPr>
          <p:cNvPr id="3" name="Graphic 2" descr="Open hand with plant with solid fill">
            <a:extLst>
              <a:ext uri="{FF2B5EF4-FFF2-40B4-BE49-F238E27FC236}">
                <a16:creationId xmlns:a16="http://schemas.microsoft.com/office/drawing/2014/main" id="{EE924F29-9F13-2F60-6531-81BC517917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6358" y="652569"/>
            <a:ext cx="327578" cy="327578"/>
          </a:xfrm>
          <a:prstGeom prst="rect">
            <a:avLst/>
          </a:prstGeom>
        </p:spPr>
      </p:pic>
      <p:sp>
        <p:nvSpPr>
          <p:cNvPr id="5" name="Rectangle 4">
            <a:extLst>
              <a:ext uri="{FF2B5EF4-FFF2-40B4-BE49-F238E27FC236}">
                <a16:creationId xmlns:a16="http://schemas.microsoft.com/office/drawing/2014/main" id="{2E9E3AEB-2D53-D125-4270-EB7431279DD7}"/>
              </a:ext>
            </a:extLst>
          </p:cNvPr>
          <p:cNvSpPr/>
          <p:nvPr/>
        </p:nvSpPr>
        <p:spPr>
          <a:xfrm>
            <a:off x="758306" y="2590132"/>
            <a:ext cx="10675388" cy="2407888"/>
          </a:xfrm>
          <a:prstGeom prst="rect">
            <a:avLst/>
          </a:prstGeom>
          <a:solidFill>
            <a:srgbClr val="FBFC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AEB64B09-C2A9-B53B-71F6-012C8820A888}"/>
              </a:ext>
            </a:extLst>
          </p:cNvPr>
          <p:cNvCxnSpPr>
            <a:cxnSpLocks/>
          </p:cNvCxnSpPr>
          <p:nvPr/>
        </p:nvCxnSpPr>
        <p:spPr>
          <a:xfrm>
            <a:off x="978930" y="3815593"/>
            <a:ext cx="10234141" cy="0"/>
          </a:xfrm>
          <a:prstGeom prst="line">
            <a:avLst/>
          </a:prstGeom>
          <a:noFill/>
          <a:ln w="25400" cap="flat" cmpd="sng" algn="ctr">
            <a:solidFill>
              <a:srgbClr val="FFFFFF">
                <a:lumMod val="50000"/>
              </a:srgbClr>
            </a:solidFill>
            <a:prstDash val="solid"/>
          </a:ln>
          <a:effectLst>
            <a:outerShdw blurRad="40000" dist="20000" dir="5400000" rotWithShape="0">
              <a:srgbClr val="000000">
                <a:alpha val="38000"/>
              </a:srgbClr>
            </a:outerShdw>
          </a:effectLst>
        </p:spPr>
      </p:cxnSp>
      <p:sp>
        <p:nvSpPr>
          <p:cNvPr id="7" name="Rectangle 6">
            <a:extLst>
              <a:ext uri="{FF2B5EF4-FFF2-40B4-BE49-F238E27FC236}">
                <a16:creationId xmlns:a16="http://schemas.microsoft.com/office/drawing/2014/main" id="{46068FD9-ABF1-37C7-5B0A-38A6C565B8A5}"/>
              </a:ext>
            </a:extLst>
          </p:cNvPr>
          <p:cNvSpPr/>
          <p:nvPr/>
        </p:nvSpPr>
        <p:spPr>
          <a:xfrm>
            <a:off x="609599" y="1340286"/>
            <a:ext cx="10944000" cy="762165"/>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8" name="Segnaposto contenuto 9">
            <a:extLst>
              <a:ext uri="{FF2B5EF4-FFF2-40B4-BE49-F238E27FC236}">
                <a16:creationId xmlns:a16="http://schemas.microsoft.com/office/drawing/2014/main" id="{6C3C5B72-59AD-E6CD-9D4D-846A01A9A575}"/>
              </a:ext>
            </a:extLst>
          </p:cNvPr>
          <p:cNvSpPr txBox="1">
            <a:spLocks/>
          </p:cNvSpPr>
          <p:nvPr/>
        </p:nvSpPr>
        <p:spPr>
          <a:xfrm>
            <a:off x="1816274" y="1420936"/>
            <a:ext cx="9587662" cy="612000"/>
          </a:xfrm>
          <a:prstGeom prst="rect">
            <a:avLst/>
          </a:prstGeom>
          <a:solidFill>
            <a:srgbClr val="FFFFFF">
              <a:lumMod val="95000"/>
            </a:srgbClr>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5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L’innovazione</a:t>
            </a:r>
            <a:r>
              <a:rPr kumimoji="0" lang="it-IT" sz="15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 può svolgere un ruolo fondamentale e trasversale nei processi di procurement dei Soggetti Aggregatori, migliorando l'efficienza, la trasparenza, la </a:t>
            </a:r>
            <a:r>
              <a:rPr kumimoji="0" lang="it-IT" sz="15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gestione del rischio </a:t>
            </a:r>
            <a:r>
              <a:rPr kumimoji="0" lang="it-IT" sz="15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e </a:t>
            </a:r>
            <a:r>
              <a:rPr kumimoji="0" lang="it-IT" sz="150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l'</a:t>
            </a:r>
            <a:r>
              <a:rPr kumimoji="0" lang="it-IT" sz="15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ottimizzazione delle decisioni</a:t>
            </a:r>
            <a:r>
              <a:rPr kumimoji="0" lang="it-IT" sz="1500" b="0"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t>
            </a:r>
          </a:p>
        </p:txBody>
      </p:sp>
      <p:sp>
        <p:nvSpPr>
          <p:cNvPr id="9" name="Rectangle 8">
            <a:extLst>
              <a:ext uri="{FF2B5EF4-FFF2-40B4-BE49-F238E27FC236}">
                <a16:creationId xmlns:a16="http://schemas.microsoft.com/office/drawing/2014/main" id="{5540F695-B65C-8A54-4BCD-41011E322F4F}"/>
              </a:ext>
            </a:extLst>
          </p:cNvPr>
          <p:cNvSpPr/>
          <p:nvPr/>
        </p:nvSpPr>
        <p:spPr>
          <a:xfrm>
            <a:off x="613977" y="2436314"/>
            <a:ext cx="10944000" cy="3906297"/>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pic>
        <p:nvPicPr>
          <p:cNvPr id="10" name="Graphic 9" descr="Teacher with solid fill">
            <a:extLst>
              <a:ext uri="{FF2B5EF4-FFF2-40B4-BE49-F238E27FC236}">
                <a16:creationId xmlns:a16="http://schemas.microsoft.com/office/drawing/2014/main" id="{5182F6FC-0EF8-22FD-3181-F9B9B767995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064" y="1404096"/>
            <a:ext cx="754986" cy="754986"/>
          </a:xfrm>
          <a:prstGeom prst="rect">
            <a:avLst/>
          </a:prstGeom>
        </p:spPr>
      </p:pic>
      <p:sp>
        <p:nvSpPr>
          <p:cNvPr id="11" name="TextBox 10">
            <a:extLst>
              <a:ext uri="{FF2B5EF4-FFF2-40B4-BE49-F238E27FC236}">
                <a16:creationId xmlns:a16="http://schemas.microsoft.com/office/drawing/2014/main" id="{CBF6A5D2-884E-70A5-8E7B-408346A3A64C}"/>
              </a:ext>
            </a:extLst>
          </p:cNvPr>
          <p:cNvSpPr txBox="1"/>
          <p:nvPr/>
        </p:nvSpPr>
        <p:spPr>
          <a:xfrm>
            <a:off x="728548" y="1201786"/>
            <a:ext cx="1087725"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OGGETTO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sp>
        <p:nvSpPr>
          <p:cNvPr id="12" name="TextBox 11">
            <a:extLst>
              <a:ext uri="{FF2B5EF4-FFF2-40B4-BE49-F238E27FC236}">
                <a16:creationId xmlns:a16="http://schemas.microsoft.com/office/drawing/2014/main" id="{CC16DAC4-2447-2DC8-2019-CE958C847426}"/>
              </a:ext>
            </a:extLst>
          </p:cNvPr>
          <p:cNvSpPr txBox="1"/>
          <p:nvPr/>
        </p:nvSpPr>
        <p:spPr>
          <a:xfrm>
            <a:off x="728548" y="2275871"/>
            <a:ext cx="1387242"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APPROCCIO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cxnSp>
        <p:nvCxnSpPr>
          <p:cNvPr id="13" name="Straight Connector 12">
            <a:extLst>
              <a:ext uri="{FF2B5EF4-FFF2-40B4-BE49-F238E27FC236}">
                <a16:creationId xmlns:a16="http://schemas.microsoft.com/office/drawing/2014/main" id="{CE83D89C-009E-7F23-E42C-3F7293DA1F06}"/>
              </a:ext>
            </a:extLst>
          </p:cNvPr>
          <p:cNvCxnSpPr>
            <a:cxnSpLocks/>
          </p:cNvCxnSpPr>
          <p:nvPr/>
        </p:nvCxnSpPr>
        <p:spPr>
          <a:xfrm flipH="1">
            <a:off x="1959887" y="2226216"/>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grpSp>
        <p:nvGrpSpPr>
          <p:cNvPr id="14" name="Group 13">
            <a:extLst>
              <a:ext uri="{FF2B5EF4-FFF2-40B4-BE49-F238E27FC236}">
                <a16:creationId xmlns:a16="http://schemas.microsoft.com/office/drawing/2014/main" id="{B213D855-B1C8-624A-76AA-4A720387312D}"/>
              </a:ext>
            </a:extLst>
          </p:cNvPr>
          <p:cNvGrpSpPr/>
          <p:nvPr/>
        </p:nvGrpSpPr>
        <p:grpSpPr>
          <a:xfrm>
            <a:off x="2596315" y="2739147"/>
            <a:ext cx="2096139" cy="1764000"/>
            <a:chOff x="778475" y="2633734"/>
            <a:chExt cx="2096139" cy="1764000"/>
          </a:xfrm>
        </p:grpSpPr>
        <p:sp>
          <p:nvSpPr>
            <p:cNvPr id="15" name="Teardrop 14">
              <a:extLst>
                <a:ext uri="{FF2B5EF4-FFF2-40B4-BE49-F238E27FC236}">
                  <a16:creationId xmlns:a16="http://schemas.microsoft.com/office/drawing/2014/main" id="{86A7DEBC-CA84-AE51-11E3-9E063A75D1BB}"/>
                </a:ext>
              </a:extLst>
            </p:cNvPr>
            <p:cNvSpPr/>
            <p:nvPr/>
          </p:nvSpPr>
          <p:spPr>
            <a:xfrm rot="8110904">
              <a:off x="937603" y="2633734"/>
              <a:ext cx="1764000" cy="1764000"/>
            </a:xfrm>
            <a:prstGeom prst="teardrop">
              <a:avLst/>
            </a:prstGeom>
            <a:solidFill>
              <a:srgbClr val="297A38">
                <a:lumMod val="20000"/>
                <a:lumOff val="80000"/>
              </a:srgbClr>
            </a:solidFill>
            <a:ln w="9525" cap="flat" cmpd="sng" algn="ctr">
              <a:solidFill>
                <a:srgbClr val="297A38">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27799ADA-389F-D9A9-D64F-1750C2F06356}"/>
                </a:ext>
              </a:extLst>
            </p:cNvPr>
            <p:cNvGrpSpPr/>
            <p:nvPr/>
          </p:nvGrpSpPr>
          <p:grpSpPr>
            <a:xfrm>
              <a:off x="778475" y="2723734"/>
              <a:ext cx="2096139" cy="1584000"/>
              <a:chOff x="778475" y="2723734"/>
              <a:chExt cx="2096139" cy="1584000"/>
            </a:xfrm>
          </p:grpSpPr>
          <p:sp>
            <p:nvSpPr>
              <p:cNvPr id="17" name="Oval 16">
                <a:extLst>
                  <a:ext uri="{FF2B5EF4-FFF2-40B4-BE49-F238E27FC236}">
                    <a16:creationId xmlns:a16="http://schemas.microsoft.com/office/drawing/2014/main" id="{A8A9FB30-008A-B904-C0BF-4B01F9AB84FD}"/>
                  </a:ext>
                </a:extLst>
              </p:cNvPr>
              <p:cNvSpPr/>
              <p:nvPr/>
            </p:nvSpPr>
            <p:spPr>
              <a:xfrm>
                <a:off x="1025287" y="2723734"/>
                <a:ext cx="1584000" cy="1584000"/>
              </a:xfrm>
              <a:prstGeom prst="ellipse">
                <a:avLst/>
              </a:prstGeom>
              <a:solidFill>
                <a:srgbClr val="297A38"/>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47835"/>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DC32442F-AB68-9ED2-015B-A820E9EEF064}"/>
                  </a:ext>
                </a:extLst>
              </p:cNvPr>
              <p:cNvSpPr txBox="1"/>
              <p:nvPr/>
            </p:nvSpPr>
            <p:spPr>
              <a:xfrm>
                <a:off x="778475" y="3496762"/>
                <a:ext cx="2096139"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FFFFFF"/>
                    </a:solidFill>
                    <a:effectLst/>
                    <a:uLnTx/>
                    <a:uFillTx/>
                    <a:latin typeface="Arial" panose="020B0604020202020204"/>
                  </a:rPr>
                  <a:t>VALUE-BASED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300" b="1" i="0" u="none" strike="noStrike" kern="0" cap="none" spc="0" normalizeH="0" baseline="0" noProof="0" dirty="0">
                    <a:ln>
                      <a:noFill/>
                    </a:ln>
                    <a:solidFill>
                      <a:srgbClr val="FFFFFF"/>
                    </a:solidFill>
                    <a:effectLst/>
                    <a:uLnTx/>
                    <a:uFillTx/>
                    <a:latin typeface="Arial" panose="020B0604020202020204"/>
                  </a:rPr>
                  <a:t>PROCUREMENT</a:t>
                </a:r>
                <a:endParaRPr kumimoji="0" lang="en-US" sz="1300" b="1" i="0" u="none" strike="noStrike" kern="0" cap="none" spc="0" normalizeH="0" baseline="0" noProof="0" dirty="0" err="1">
                  <a:ln>
                    <a:noFill/>
                  </a:ln>
                  <a:solidFill>
                    <a:srgbClr val="FFFFFF"/>
                  </a:solidFill>
                  <a:effectLst/>
                  <a:uLnTx/>
                  <a:uFillTx/>
                  <a:latin typeface="Arial" panose="020B0604020202020204"/>
                </a:endParaRPr>
              </a:p>
            </p:txBody>
          </p:sp>
        </p:grpSp>
      </p:grpSp>
      <p:grpSp>
        <p:nvGrpSpPr>
          <p:cNvPr id="19" name="Group 18">
            <a:extLst>
              <a:ext uri="{FF2B5EF4-FFF2-40B4-BE49-F238E27FC236}">
                <a16:creationId xmlns:a16="http://schemas.microsoft.com/office/drawing/2014/main" id="{7654A0CC-E16C-BB0C-15E5-6A589A03C1F5}"/>
              </a:ext>
            </a:extLst>
          </p:cNvPr>
          <p:cNvGrpSpPr/>
          <p:nvPr/>
        </p:nvGrpSpPr>
        <p:grpSpPr>
          <a:xfrm>
            <a:off x="7705749" y="2739147"/>
            <a:ext cx="2096139" cy="1764000"/>
            <a:chOff x="4790788" y="2633734"/>
            <a:chExt cx="2096139" cy="1764000"/>
          </a:xfrm>
        </p:grpSpPr>
        <p:sp>
          <p:nvSpPr>
            <p:cNvPr id="20" name="Teardrop 19">
              <a:extLst>
                <a:ext uri="{FF2B5EF4-FFF2-40B4-BE49-F238E27FC236}">
                  <a16:creationId xmlns:a16="http://schemas.microsoft.com/office/drawing/2014/main" id="{0DD0FE3E-8E0B-29C7-1D1D-FABC0DE70754}"/>
                </a:ext>
              </a:extLst>
            </p:cNvPr>
            <p:cNvSpPr/>
            <p:nvPr/>
          </p:nvSpPr>
          <p:spPr>
            <a:xfrm rot="8065513">
              <a:off x="4923147" y="2633734"/>
              <a:ext cx="1764000" cy="1764000"/>
            </a:xfrm>
            <a:prstGeom prst="teardrop">
              <a:avLst/>
            </a:prstGeom>
            <a:solidFill>
              <a:srgbClr val="FFE18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FDB12F74-130F-9312-FA87-F9C575C55FD8}"/>
                </a:ext>
              </a:extLst>
            </p:cNvPr>
            <p:cNvGrpSpPr/>
            <p:nvPr/>
          </p:nvGrpSpPr>
          <p:grpSpPr>
            <a:xfrm>
              <a:off x="4790788" y="2723734"/>
              <a:ext cx="2096139" cy="1584000"/>
              <a:chOff x="3543361" y="2723734"/>
              <a:chExt cx="2096139" cy="1584000"/>
            </a:xfrm>
          </p:grpSpPr>
          <p:sp>
            <p:nvSpPr>
              <p:cNvPr id="22" name="Oval 21">
                <a:extLst>
                  <a:ext uri="{FF2B5EF4-FFF2-40B4-BE49-F238E27FC236}">
                    <a16:creationId xmlns:a16="http://schemas.microsoft.com/office/drawing/2014/main" id="{C9C784FA-CEDC-6B40-ED19-B9D282729E44}"/>
                  </a:ext>
                </a:extLst>
              </p:cNvPr>
              <p:cNvSpPr/>
              <p:nvPr/>
            </p:nvSpPr>
            <p:spPr>
              <a:xfrm>
                <a:off x="3765720" y="2723734"/>
                <a:ext cx="1584000" cy="1584000"/>
              </a:xfrm>
              <a:prstGeom prst="ellipse">
                <a:avLst/>
              </a:prstGeom>
              <a:solidFill>
                <a:srgbClr val="FFC000"/>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03632262-D264-0767-0C80-14F7E697A508}"/>
                  </a:ext>
                </a:extLst>
              </p:cNvPr>
              <p:cNvSpPr txBox="1"/>
              <p:nvPr/>
            </p:nvSpPr>
            <p:spPr>
              <a:xfrm>
                <a:off x="3543361" y="3481373"/>
                <a:ext cx="209613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Arial" panose="020B0604020202020204"/>
                  </a:rPr>
                  <a:t>INTELLIGENZA ARTIFICIALE</a:t>
                </a:r>
                <a:endParaRPr kumimoji="0" lang="en-US" sz="1400" b="1" i="0" u="none" strike="noStrike" kern="0" cap="none" spc="0" normalizeH="0" baseline="0" noProof="0" dirty="0" err="1">
                  <a:ln>
                    <a:noFill/>
                  </a:ln>
                  <a:solidFill>
                    <a:srgbClr val="FFFFFF"/>
                  </a:solidFill>
                  <a:effectLst/>
                  <a:uLnTx/>
                  <a:uFillTx/>
                  <a:latin typeface="Arial" panose="020B0604020202020204"/>
                </a:endParaRPr>
              </a:p>
            </p:txBody>
          </p:sp>
        </p:grpSp>
      </p:grpSp>
      <p:pic>
        <p:nvPicPr>
          <p:cNvPr id="24" name="Graphic 23" descr="Bar graph with upward trend outline">
            <a:extLst>
              <a:ext uri="{FF2B5EF4-FFF2-40B4-BE49-F238E27FC236}">
                <a16:creationId xmlns:a16="http://schemas.microsoft.com/office/drawing/2014/main" id="{663D8537-83CB-E96D-CB80-D6D85E88EC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63820" y="3046201"/>
            <a:ext cx="540585" cy="540585"/>
          </a:xfrm>
          <a:prstGeom prst="rect">
            <a:avLst/>
          </a:prstGeom>
        </p:spPr>
      </p:pic>
      <p:pic>
        <p:nvPicPr>
          <p:cNvPr id="25" name="Graphic 24" descr="Artificial Intelligence with solid fill">
            <a:extLst>
              <a:ext uri="{FF2B5EF4-FFF2-40B4-BE49-F238E27FC236}">
                <a16:creationId xmlns:a16="http://schemas.microsoft.com/office/drawing/2014/main" id="{FEBB4BB8-62B2-4617-5AFE-2A69E4152FD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02114" y="3064789"/>
            <a:ext cx="503407" cy="503407"/>
          </a:xfrm>
          <a:prstGeom prst="rect">
            <a:avLst/>
          </a:prstGeom>
        </p:spPr>
      </p:pic>
      <p:sp>
        <p:nvSpPr>
          <p:cNvPr id="26" name="TextBox 25">
            <a:extLst>
              <a:ext uri="{FF2B5EF4-FFF2-40B4-BE49-F238E27FC236}">
                <a16:creationId xmlns:a16="http://schemas.microsoft.com/office/drawing/2014/main" id="{214610F3-5B5D-3219-7EBC-819B08D6FDF6}"/>
              </a:ext>
            </a:extLst>
          </p:cNvPr>
          <p:cNvSpPr txBox="1"/>
          <p:nvPr/>
        </p:nvSpPr>
        <p:spPr>
          <a:xfrm>
            <a:off x="2099980" y="5124756"/>
            <a:ext cx="3096000" cy="1092607"/>
          </a:xfrm>
          <a:prstGeom prst="rect">
            <a:avLst/>
          </a:prstGeom>
          <a:noFill/>
          <a:ln w="19050">
            <a:solidFill>
              <a:srgbClr val="047835"/>
            </a:solidFill>
          </a:ln>
        </p:spPr>
        <p:txBody>
          <a:bodyPr wrap="square" rtlCol="0">
            <a:spAutoFit/>
          </a:bodyPr>
          <a:lstStyle/>
          <a:p>
            <a:pPr algn="just"/>
            <a:r>
              <a:rPr lang="it-IT" sz="1300" dirty="0">
                <a:solidFill>
                  <a:srgbClr val="3C3C3B"/>
                </a:solidFill>
                <a:latin typeface="+mj-lt"/>
              </a:rPr>
              <a:t>È uno strumento per favorire l’introduzione dell’innovazione a Sistema, preservare il Sistema pubblico da innovazione che poi non si rivela tale, assicurare la sostenibilità economica </a:t>
            </a:r>
          </a:p>
        </p:txBody>
      </p:sp>
      <p:sp>
        <p:nvSpPr>
          <p:cNvPr id="27" name="TextBox 26">
            <a:extLst>
              <a:ext uri="{FF2B5EF4-FFF2-40B4-BE49-F238E27FC236}">
                <a16:creationId xmlns:a16="http://schemas.microsoft.com/office/drawing/2014/main" id="{7BCBF261-E3F5-240D-8717-EF56052519F4}"/>
              </a:ext>
            </a:extLst>
          </p:cNvPr>
          <p:cNvSpPr txBox="1"/>
          <p:nvPr/>
        </p:nvSpPr>
        <p:spPr>
          <a:xfrm>
            <a:off x="7182588" y="5107619"/>
            <a:ext cx="3096000" cy="1092607"/>
          </a:xfrm>
          <a:prstGeom prst="rect">
            <a:avLst/>
          </a:prstGeom>
          <a:noFill/>
          <a:ln w="19050">
            <a:solidFill>
              <a:srgbClr val="FFC000"/>
            </a:solidFill>
          </a:ln>
        </p:spPr>
        <p:txBody>
          <a:bodyPr wrap="square" rtlCol="0">
            <a:spAutoFit/>
          </a:bodyPr>
          <a:lstStyle/>
          <a:p>
            <a:pPr algn="just"/>
            <a:r>
              <a:rPr lang="it-IT" sz="1300">
                <a:solidFill>
                  <a:srgbClr val="3C3C3B">
                    <a:lumMod val="50000"/>
                  </a:srgbClr>
                </a:solidFill>
                <a:latin typeface="+mj-lt"/>
              </a:rPr>
              <a:t>Introduzione di meccanismi di generative AI nei diversi ambiti del ciclo del Procurement, ad esempio per identificare le innovazioni sul mercato, supportare le commissioni giudicatrici, ….</a:t>
            </a:r>
          </a:p>
        </p:txBody>
      </p:sp>
      <p:sp>
        <p:nvSpPr>
          <p:cNvPr id="29" name="Slide Number Placeholder 28">
            <a:extLst>
              <a:ext uri="{FF2B5EF4-FFF2-40B4-BE49-F238E27FC236}">
                <a16:creationId xmlns:a16="http://schemas.microsoft.com/office/drawing/2014/main" id="{D76F4A0B-C6C0-C2B5-412D-393B71A60B2C}"/>
              </a:ext>
            </a:extLst>
          </p:cNvPr>
          <p:cNvSpPr>
            <a:spLocks noGrp="1"/>
          </p:cNvSpPr>
          <p:nvPr>
            <p:ph type="sldNum" sz="quarter" idx="10"/>
          </p:nvPr>
        </p:nvSpPr>
        <p:spPr/>
        <p:txBody>
          <a:bodyPr/>
          <a:lstStyle/>
          <a:p>
            <a:pPr>
              <a:defRPr/>
            </a:pPr>
            <a:fld id="{7180326F-E721-41DD-ABF0-E30673304D32}" type="slidenum">
              <a:rPr lang="it-IT" altLang="it-IT" smtClean="0">
                <a:solidFill>
                  <a:schemeClr val="tx1"/>
                </a:solidFill>
              </a:rPr>
              <a:pPr>
                <a:defRPr/>
              </a:pPr>
              <a:t>44</a:t>
            </a:fld>
            <a:endParaRPr lang="it-IT" altLang="it-IT">
              <a:solidFill>
                <a:schemeClr val="tx1"/>
              </a:solidFill>
            </a:endParaRPr>
          </a:p>
        </p:txBody>
      </p:sp>
      <p:sp>
        <p:nvSpPr>
          <p:cNvPr id="4" name="Titolo 1">
            <a:extLst>
              <a:ext uri="{FF2B5EF4-FFF2-40B4-BE49-F238E27FC236}">
                <a16:creationId xmlns:a16="http://schemas.microsoft.com/office/drawing/2014/main" id="{B439BE9A-1191-21D2-72D6-390CE00AF740}"/>
              </a:ext>
            </a:extLst>
          </p:cNvPr>
          <p:cNvSpPr>
            <a:spLocks noGrp="1"/>
          </p:cNvSpPr>
          <p:nvPr>
            <p:ph type="ctrTitle"/>
          </p:nvPr>
        </p:nvSpPr>
        <p:spPr>
          <a:xfrm>
            <a:off x="67950" y="157303"/>
            <a:ext cx="10363200" cy="584776"/>
          </a:xfrm>
        </p:spPr>
        <p:txBody>
          <a:bodyPr>
            <a:normAutofit/>
          </a:bodyPr>
          <a:lstStyle/>
          <a:p>
            <a:r>
              <a:rPr lang="it-IT" dirty="0"/>
              <a:t>Innovazione</a:t>
            </a:r>
          </a:p>
        </p:txBody>
      </p:sp>
    </p:spTree>
    <p:extLst>
      <p:ext uri="{BB962C8B-B14F-4D97-AF65-F5344CB8AC3E}">
        <p14:creationId xmlns:p14="http://schemas.microsoft.com/office/powerpoint/2010/main" val="3650206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1FE4FB-FEA6-10C2-DDED-614D2204E399}"/>
              </a:ext>
            </a:extLst>
          </p:cNvPr>
          <p:cNvSpPr/>
          <p:nvPr/>
        </p:nvSpPr>
        <p:spPr>
          <a:xfrm>
            <a:off x="1874901" y="2215228"/>
            <a:ext cx="9683075" cy="3817272"/>
          </a:xfrm>
          <a:prstGeom prst="rect">
            <a:avLst/>
          </a:prstGeom>
          <a:noFill/>
          <a:ln>
            <a:solidFill>
              <a:srgbClr val="FFFFF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F2EE19A-92BA-01BC-C035-D99CBD884C78}"/>
              </a:ext>
            </a:extLst>
          </p:cNvPr>
          <p:cNvSpPr txBox="1"/>
          <p:nvPr/>
        </p:nvSpPr>
        <p:spPr>
          <a:xfrm>
            <a:off x="-524214" y="3714461"/>
            <a:ext cx="2096139" cy="338554"/>
          </a:xfrm>
          <a:prstGeom prst="rect">
            <a:avLst/>
          </a:prstGeom>
          <a:noFill/>
        </p:spPr>
        <p:txBody>
          <a:bodyPr wrap="square" rtlCol="0">
            <a:spAutoFit/>
          </a:bodyPr>
          <a:lstStyle/>
          <a:p>
            <a:pPr algn="ctr"/>
            <a:r>
              <a:rPr lang="it-IT" sz="1600" b="1" dirty="0">
                <a:solidFill>
                  <a:srgbClr val="FFFFFF"/>
                </a:solidFill>
                <a:latin typeface="Arial" panose="020B0604020202020204"/>
              </a:rPr>
              <a:t>ATTIVITÀ</a:t>
            </a:r>
            <a:endParaRPr lang="en-US" sz="1300" b="1" dirty="0" err="1">
              <a:solidFill>
                <a:srgbClr val="FFFFFF"/>
              </a:solidFill>
              <a:latin typeface="Arial" panose="020B0604020202020204"/>
            </a:endParaRPr>
          </a:p>
        </p:txBody>
      </p:sp>
      <p:pic>
        <p:nvPicPr>
          <p:cNvPr id="6" name="Graphic 5" descr="Database with solid fill">
            <a:extLst>
              <a:ext uri="{FF2B5EF4-FFF2-40B4-BE49-F238E27FC236}">
                <a16:creationId xmlns:a16="http://schemas.microsoft.com/office/drawing/2014/main" id="{83B1A5B3-D732-A2BB-E6ED-BACF73CADB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92" y="2529247"/>
            <a:ext cx="753602" cy="753602"/>
          </a:xfrm>
          <a:prstGeom prst="rect">
            <a:avLst/>
          </a:prstGeom>
        </p:spPr>
      </p:pic>
      <p:pic>
        <p:nvPicPr>
          <p:cNvPr id="7" name="Picture 6">
            <a:extLst>
              <a:ext uri="{FF2B5EF4-FFF2-40B4-BE49-F238E27FC236}">
                <a16:creationId xmlns:a16="http://schemas.microsoft.com/office/drawing/2014/main" id="{67AF25B2-ED1E-9447-024A-20A65ECF8B7B}"/>
              </a:ext>
            </a:extLst>
          </p:cNvPr>
          <p:cNvPicPr>
            <a:picLocks noChangeAspect="1"/>
          </p:cNvPicPr>
          <p:nvPr/>
        </p:nvPicPr>
        <p:blipFill rotWithShape="1">
          <a:blip r:embed="rId5"/>
          <a:srcRect l="49914"/>
          <a:stretch/>
        </p:blipFill>
        <p:spPr>
          <a:xfrm>
            <a:off x="4347" y="2320373"/>
            <a:ext cx="1551886" cy="3708000"/>
          </a:xfrm>
          <a:prstGeom prst="rect">
            <a:avLst/>
          </a:prstGeom>
        </p:spPr>
      </p:pic>
      <p:sp>
        <p:nvSpPr>
          <p:cNvPr id="8" name="TextBox 7">
            <a:extLst>
              <a:ext uri="{FF2B5EF4-FFF2-40B4-BE49-F238E27FC236}">
                <a16:creationId xmlns:a16="http://schemas.microsoft.com/office/drawing/2014/main" id="{BB349881-EECF-6089-212D-D7EE66B6D4F1}"/>
              </a:ext>
            </a:extLst>
          </p:cNvPr>
          <p:cNvSpPr txBox="1"/>
          <p:nvPr/>
        </p:nvSpPr>
        <p:spPr>
          <a:xfrm>
            <a:off x="-397214" y="3807699"/>
            <a:ext cx="2096139" cy="492443"/>
          </a:xfrm>
          <a:prstGeom prst="rect">
            <a:avLst/>
          </a:prstGeom>
          <a:noFill/>
        </p:spPr>
        <p:txBody>
          <a:bodyPr wrap="square" rtlCol="0">
            <a:spAutoFit/>
          </a:bodyPr>
          <a:lstStyle/>
          <a:p>
            <a:pPr algn="ctr"/>
            <a:r>
              <a:rPr lang="it-IT" sz="1300" b="1" dirty="0">
                <a:solidFill>
                  <a:srgbClr val="FFFFFF"/>
                </a:solidFill>
                <a:latin typeface="Arial" panose="020B0604020202020204"/>
              </a:rPr>
              <a:t>VALUE-BASED</a:t>
            </a:r>
          </a:p>
          <a:p>
            <a:pPr algn="ctr"/>
            <a:r>
              <a:rPr lang="it-IT" sz="1300" b="1" dirty="0">
                <a:solidFill>
                  <a:srgbClr val="FFFFFF"/>
                </a:solidFill>
                <a:latin typeface="Arial" panose="020B0604020202020204"/>
              </a:rPr>
              <a:t>PROCUREMENT</a:t>
            </a:r>
            <a:endParaRPr lang="en-US" sz="1300" b="1" dirty="0" err="1">
              <a:solidFill>
                <a:srgbClr val="FFFFFF"/>
              </a:solidFill>
              <a:latin typeface="Arial" panose="020B0604020202020204"/>
            </a:endParaRPr>
          </a:p>
        </p:txBody>
      </p:sp>
      <p:pic>
        <p:nvPicPr>
          <p:cNvPr id="9" name="Graphic 8" descr="Bar graph with upward trend outline">
            <a:extLst>
              <a:ext uri="{FF2B5EF4-FFF2-40B4-BE49-F238E27FC236}">
                <a16:creationId xmlns:a16="http://schemas.microsoft.com/office/drawing/2014/main" id="{7972803E-C49F-DD60-4A1D-0167E76380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4999" y="3246264"/>
            <a:ext cx="540585" cy="540585"/>
          </a:xfrm>
          <a:prstGeom prst="rect">
            <a:avLst/>
          </a:prstGeom>
        </p:spPr>
      </p:pic>
      <p:sp>
        <p:nvSpPr>
          <p:cNvPr id="10" name="Rectangle 9">
            <a:extLst>
              <a:ext uri="{FF2B5EF4-FFF2-40B4-BE49-F238E27FC236}">
                <a16:creationId xmlns:a16="http://schemas.microsoft.com/office/drawing/2014/main" id="{E6D10F89-ABEE-06E2-CDEB-B2627525F110}"/>
              </a:ext>
            </a:extLst>
          </p:cNvPr>
          <p:cNvSpPr/>
          <p:nvPr/>
        </p:nvSpPr>
        <p:spPr>
          <a:xfrm>
            <a:off x="2017593" y="2529247"/>
            <a:ext cx="6082386" cy="3248527"/>
          </a:xfrm>
          <a:prstGeom prst="rect">
            <a:avLst/>
          </a:prstGeom>
          <a:solidFill>
            <a:schemeClr val="bg1">
              <a:lumMod val="95000"/>
            </a:schemeClr>
          </a:solidFill>
          <a:ln w="9525" cap="flat" cmpd="sng" algn="ctr">
            <a:noFill/>
            <a:prstDash val="solid"/>
          </a:ln>
          <a:effectLst/>
        </p:spPr>
        <p:txBody>
          <a:bodyPr rtlCol="0" anchor="ctr"/>
          <a:lstStyle/>
          <a:p>
            <a:pPr algn="ctr"/>
            <a:r>
              <a:rPr lang="it-IT" sz="1600" b="1" dirty="0">
                <a:solidFill>
                  <a:schemeClr val="tx2">
                    <a:lumMod val="75000"/>
                    <a:lumOff val="25000"/>
                  </a:schemeClr>
                </a:solidFill>
              </a:rPr>
              <a:t>IL CONCETTO DI VALORE</a:t>
            </a:r>
            <a:endParaRPr lang="it-IT" sz="1100" b="1" dirty="0">
              <a:solidFill>
                <a:schemeClr val="tx2">
                  <a:lumMod val="75000"/>
                  <a:lumOff val="25000"/>
                </a:schemeClr>
              </a:solidFill>
            </a:endParaRPr>
          </a:p>
          <a:p>
            <a:pPr algn="just"/>
            <a:r>
              <a:rPr lang="it-IT" sz="1400" dirty="0"/>
              <a:t>Il Valore è definito sulla base di un </a:t>
            </a:r>
            <a:r>
              <a:rPr lang="it-IT" sz="1400" b="1" dirty="0"/>
              <a:t>framework di miglioramento </a:t>
            </a:r>
            <a:r>
              <a:rPr lang="it-IT" sz="1400" dirty="0"/>
              <a:t>delle performance sanitarie, la cui misurazione deve essere rigorosa e sempre definita intorno all’utilizzatore finale del servizio, ovvero la persona con patologia. </a:t>
            </a:r>
            <a:r>
              <a:rPr lang="it-IT" sz="1400" kern="0" dirty="0">
                <a:latin typeface="+mj-lt"/>
              </a:rPr>
              <a:t>Gli obiettivi del VBP sono:</a:t>
            </a:r>
          </a:p>
          <a:p>
            <a:pPr marL="285750" indent="-285750" algn="just">
              <a:buFont typeface="Arial" panose="020B0604020202020204" pitchFamily="34" charset="0"/>
              <a:buChar char="•"/>
            </a:pPr>
            <a:r>
              <a:rPr kumimoji="0" lang="it-IT" sz="1400" b="0" i="0" u="none" strike="noStrike" kern="0" cap="none" spc="0" normalizeH="0" baseline="0" noProof="0" dirty="0">
                <a:ln>
                  <a:noFill/>
                </a:ln>
                <a:effectLst/>
                <a:uLnTx/>
                <a:uFillTx/>
                <a:latin typeface="+mj-lt"/>
                <a:ea typeface="+mn-ea"/>
                <a:cs typeface="+mn-cs"/>
              </a:rPr>
              <a:t>promuovere l'innovazione nel sistema sanitario introducendo meccanismi competitivi che incentivino lo sviluppo e l'adozione di nuove soluzioni;</a:t>
            </a:r>
          </a:p>
          <a:p>
            <a:pPr marL="285750" indent="-285750" algn="just">
              <a:buFont typeface="Arial" panose="020B0604020202020204" pitchFamily="34" charset="0"/>
              <a:buChar char="•"/>
            </a:pPr>
            <a:r>
              <a:rPr kumimoji="0" lang="it-IT" sz="1400" b="0" i="0" u="none" strike="noStrike" kern="0" cap="none" spc="0" normalizeH="0" baseline="0" noProof="0" dirty="0">
                <a:ln>
                  <a:noFill/>
                </a:ln>
                <a:effectLst/>
                <a:uLnTx/>
                <a:uFillTx/>
                <a:latin typeface="+mj-lt"/>
                <a:ea typeface="+mn-ea"/>
                <a:cs typeface="+mn-cs"/>
              </a:rPr>
              <a:t>garantire la sostenibilità del sistema sanitario contribuendo a ridurre il rischio economico per il Servizio Pubblico derivante dall'adozione di innovazioni che potrebbero non rivelarsi tali. A tal fine, l’approccio VBP prevede una valutazione attenta delle innovazioni, valore che sarà riconosciuto solo dopo averne misurato e verificato i benefici effettivi;</a:t>
            </a:r>
          </a:p>
          <a:p>
            <a:pPr marL="285750" indent="-285750" algn="just">
              <a:buFont typeface="Arial" panose="020B0604020202020204" pitchFamily="34" charset="0"/>
              <a:buChar char="•"/>
            </a:pPr>
            <a:r>
              <a:rPr kumimoji="0" lang="it-IT" sz="1400" b="0" i="0" u="none" strike="noStrike" kern="0" cap="none" spc="0" normalizeH="0" baseline="0" noProof="0" dirty="0">
                <a:ln>
                  <a:noFill/>
                </a:ln>
                <a:effectLst/>
                <a:uLnTx/>
                <a:uFillTx/>
                <a:latin typeface="+mj-lt"/>
                <a:ea typeface="+mn-ea"/>
                <a:cs typeface="+mn-cs"/>
              </a:rPr>
              <a:t>supportare lo sviluppo del mercato e fornire un supporto solido alla sostenibilità finanziaria del sistema sanitario</a:t>
            </a:r>
          </a:p>
        </p:txBody>
      </p:sp>
      <p:pic>
        <p:nvPicPr>
          <p:cNvPr id="11" name="Graphic 10" descr="Artificial Intelligence with solid fill">
            <a:extLst>
              <a:ext uri="{FF2B5EF4-FFF2-40B4-BE49-F238E27FC236}">
                <a16:creationId xmlns:a16="http://schemas.microsoft.com/office/drawing/2014/main" id="{30D513F2-96FA-53F0-1580-467711F26AF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35691" y="429279"/>
            <a:ext cx="405637" cy="405637"/>
          </a:xfrm>
          <a:prstGeom prst="rect">
            <a:avLst/>
          </a:prstGeom>
        </p:spPr>
      </p:pic>
      <p:pic>
        <p:nvPicPr>
          <p:cNvPr id="12" name="Graphic 11" descr="Open hand with plant with solid fill">
            <a:extLst>
              <a:ext uri="{FF2B5EF4-FFF2-40B4-BE49-F238E27FC236}">
                <a16:creationId xmlns:a16="http://schemas.microsoft.com/office/drawing/2014/main" id="{7701A512-DA89-BF25-E63D-D6DFA6CA512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76358" y="652569"/>
            <a:ext cx="327578" cy="327578"/>
          </a:xfrm>
          <a:prstGeom prst="rect">
            <a:avLst/>
          </a:prstGeom>
        </p:spPr>
      </p:pic>
      <p:sp>
        <p:nvSpPr>
          <p:cNvPr id="14" name="Slide Number Placeholder 13">
            <a:extLst>
              <a:ext uri="{FF2B5EF4-FFF2-40B4-BE49-F238E27FC236}">
                <a16:creationId xmlns:a16="http://schemas.microsoft.com/office/drawing/2014/main" id="{0BDF37D2-C9EA-ECC4-18F7-A3332862CC26}"/>
              </a:ext>
            </a:extLst>
          </p:cNvPr>
          <p:cNvSpPr>
            <a:spLocks noGrp="1"/>
          </p:cNvSpPr>
          <p:nvPr>
            <p:ph type="sldNum" sz="quarter" idx="10"/>
          </p:nvPr>
        </p:nvSpPr>
        <p:spPr/>
        <p:txBody>
          <a:bodyPr/>
          <a:lstStyle/>
          <a:p>
            <a:pPr>
              <a:defRPr/>
            </a:pPr>
            <a:fld id="{7180326F-E721-41DD-ABF0-E30673304D32}" type="slidenum">
              <a:rPr lang="it-IT" altLang="it-IT" smtClean="0">
                <a:solidFill>
                  <a:schemeClr val="tx1"/>
                </a:solidFill>
              </a:rPr>
              <a:pPr>
                <a:defRPr/>
              </a:pPr>
              <a:t>45</a:t>
            </a:fld>
            <a:endParaRPr lang="it-IT" altLang="it-IT">
              <a:solidFill>
                <a:schemeClr val="tx1"/>
              </a:solidFill>
            </a:endParaRPr>
          </a:p>
        </p:txBody>
      </p:sp>
      <p:sp>
        <p:nvSpPr>
          <p:cNvPr id="4" name="Titolo 1">
            <a:extLst>
              <a:ext uri="{FF2B5EF4-FFF2-40B4-BE49-F238E27FC236}">
                <a16:creationId xmlns:a16="http://schemas.microsoft.com/office/drawing/2014/main" id="{73B27663-75C8-D1D7-6EE7-CC521B4DCD2A}"/>
              </a:ext>
            </a:extLst>
          </p:cNvPr>
          <p:cNvSpPr>
            <a:spLocks noGrp="1"/>
          </p:cNvSpPr>
          <p:nvPr>
            <p:ph type="ctrTitle"/>
          </p:nvPr>
        </p:nvSpPr>
        <p:spPr>
          <a:xfrm>
            <a:off x="67950" y="157303"/>
            <a:ext cx="10363200" cy="584776"/>
          </a:xfrm>
        </p:spPr>
        <p:txBody>
          <a:bodyPr>
            <a:normAutofit/>
          </a:bodyPr>
          <a:lstStyle/>
          <a:p>
            <a:r>
              <a:rPr lang="it-IT" dirty="0"/>
              <a:t>Innovazione: Value-</a:t>
            </a:r>
            <a:r>
              <a:rPr lang="it-IT" dirty="0" err="1"/>
              <a:t>Based</a:t>
            </a:r>
            <a:r>
              <a:rPr lang="it-IT" dirty="0"/>
              <a:t> Procurement</a:t>
            </a:r>
          </a:p>
        </p:txBody>
      </p:sp>
      <p:pic>
        <p:nvPicPr>
          <p:cNvPr id="16" name="Picture 15">
            <a:extLst>
              <a:ext uri="{FF2B5EF4-FFF2-40B4-BE49-F238E27FC236}">
                <a16:creationId xmlns:a16="http://schemas.microsoft.com/office/drawing/2014/main" id="{EE3C346C-128A-A86C-5561-02E3C5C1FC55}"/>
              </a:ext>
            </a:extLst>
          </p:cNvPr>
          <p:cNvPicPr>
            <a:picLocks noChangeAspect="1"/>
          </p:cNvPicPr>
          <p:nvPr/>
        </p:nvPicPr>
        <p:blipFill>
          <a:blip r:embed="rId12"/>
          <a:stretch>
            <a:fillRect/>
          </a:stretch>
        </p:blipFill>
        <p:spPr>
          <a:xfrm>
            <a:off x="8168975" y="3198656"/>
            <a:ext cx="3304313" cy="1850415"/>
          </a:xfrm>
          <a:prstGeom prst="rect">
            <a:avLst/>
          </a:prstGeom>
        </p:spPr>
      </p:pic>
      <p:sp>
        <p:nvSpPr>
          <p:cNvPr id="17" name="Segnaposto contenuto 9">
            <a:extLst>
              <a:ext uri="{FF2B5EF4-FFF2-40B4-BE49-F238E27FC236}">
                <a16:creationId xmlns:a16="http://schemas.microsoft.com/office/drawing/2014/main" id="{193CD2AD-C233-F692-FE70-76D4DE3F1500}"/>
              </a:ext>
            </a:extLst>
          </p:cNvPr>
          <p:cNvSpPr txBox="1">
            <a:spLocks/>
          </p:cNvSpPr>
          <p:nvPr/>
        </p:nvSpPr>
        <p:spPr>
          <a:xfrm>
            <a:off x="1862690" y="1286674"/>
            <a:ext cx="9719710" cy="612000"/>
          </a:xfrm>
          <a:prstGeom prst="rect">
            <a:avLst/>
          </a:prstGeom>
          <a:solidFill>
            <a:srgbClr val="E5F7E8"/>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200" b="1" i="0" u="none" strike="noStrike" kern="1200" cap="none" spc="0" normalizeH="0" baseline="0" noProof="0" dirty="0">
                <a:ln>
                  <a:noFill/>
                </a:ln>
                <a:solidFill>
                  <a:srgbClr val="196B24"/>
                </a:solidFill>
                <a:effectLst/>
                <a:uLnTx/>
                <a:uFillTx/>
                <a:latin typeface="+mj-lt"/>
                <a:ea typeface="+mn-ea"/>
                <a:cs typeface="Arial" panose="020B0604020202020204" pitchFamily="34" charset="0"/>
              </a:rPr>
              <a:t>Generazione di salute attraverso l’erogazione dei servizi sanitari</a:t>
            </a:r>
          </a:p>
        </p:txBody>
      </p:sp>
    </p:spTree>
    <p:extLst>
      <p:ext uri="{BB962C8B-B14F-4D97-AF65-F5344CB8AC3E}">
        <p14:creationId xmlns:p14="http://schemas.microsoft.com/office/powerpoint/2010/main" val="57388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4BB23-E65F-2219-EB2A-5860F16B5AC6}"/>
              </a:ext>
            </a:extLst>
          </p:cNvPr>
          <p:cNvSpPr/>
          <p:nvPr/>
        </p:nvSpPr>
        <p:spPr>
          <a:xfrm>
            <a:off x="1874901" y="2436314"/>
            <a:ext cx="9683075" cy="3596185"/>
          </a:xfrm>
          <a:prstGeom prst="rect">
            <a:avLst/>
          </a:prstGeom>
          <a:noFill/>
          <a:ln>
            <a:solidFill>
              <a:srgbClr val="FFFFFF">
                <a:lumMod val="7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E3C3A8F7-FA87-93ED-DA1E-0F23026E9F3A}"/>
              </a:ext>
            </a:extLst>
          </p:cNvPr>
          <p:cNvSpPr txBox="1"/>
          <p:nvPr/>
        </p:nvSpPr>
        <p:spPr>
          <a:xfrm>
            <a:off x="-553089" y="3714461"/>
            <a:ext cx="2096139" cy="338554"/>
          </a:xfrm>
          <a:prstGeom prst="rect">
            <a:avLst/>
          </a:prstGeom>
          <a:noFill/>
        </p:spPr>
        <p:txBody>
          <a:bodyPr wrap="square" rtlCol="0">
            <a:spAutoFit/>
          </a:bodyPr>
          <a:lstStyle/>
          <a:p>
            <a:pPr algn="ctr"/>
            <a:r>
              <a:rPr lang="it-IT" sz="1600" b="1" dirty="0">
                <a:solidFill>
                  <a:srgbClr val="FFFFFF"/>
                </a:solidFill>
                <a:latin typeface="Arial" panose="020B0604020202020204"/>
              </a:rPr>
              <a:t>ATTIVITÀ</a:t>
            </a:r>
            <a:endParaRPr lang="en-US" sz="1300" b="1" dirty="0" err="1">
              <a:solidFill>
                <a:srgbClr val="FFFFFF"/>
              </a:solidFill>
              <a:latin typeface="Arial" panose="020B0604020202020204"/>
            </a:endParaRPr>
          </a:p>
        </p:txBody>
      </p:sp>
      <p:pic>
        <p:nvPicPr>
          <p:cNvPr id="3" name="Graphic 2" descr="Database with solid fill">
            <a:extLst>
              <a:ext uri="{FF2B5EF4-FFF2-40B4-BE49-F238E27FC236}">
                <a16:creationId xmlns:a16="http://schemas.microsoft.com/office/drawing/2014/main" id="{98A6FF2B-241D-A542-1E7D-00E8ED3C67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592" y="2529250"/>
            <a:ext cx="753602" cy="753602"/>
          </a:xfrm>
          <a:prstGeom prst="rect">
            <a:avLst/>
          </a:prstGeom>
        </p:spPr>
      </p:pic>
      <p:pic>
        <p:nvPicPr>
          <p:cNvPr id="5" name="Picture 4">
            <a:extLst>
              <a:ext uri="{FF2B5EF4-FFF2-40B4-BE49-F238E27FC236}">
                <a16:creationId xmlns:a16="http://schemas.microsoft.com/office/drawing/2014/main" id="{FFABDC7E-8FAD-4251-8C68-B7003FB51AF8}"/>
              </a:ext>
            </a:extLst>
          </p:cNvPr>
          <p:cNvPicPr>
            <a:picLocks noChangeAspect="1"/>
          </p:cNvPicPr>
          <p:nvPr/>
        </p:nvPicPr>
        <p:blipFill rotWithShape="1">
          <a:blip r:embed="rId5"/>
          <a:srcRect l="49772"/>
          <a:stretch/>
        </p:blipFill>
        <p:spPr>
          <a:xfrm>
            <a:off x="3429" y="2380406"/>
            <a:ext cx="1554603" cy="3708000"/>
          </a:xfrm>
          <a:prstGeom prst="rect">
            <a:avLst/>
          </a:prstGeom>
        </p:spPr>
      </p:pic>
      <p:sp>
        <p:nvSpPr>
          <p:cNvPr id="6" name="TextBox 5">
            <a:extLst>
              <a:ext uri="{FF2B5EF4-FFF2-40B4-BE49-F238E27FC236}">
                <a16:creationId xmlns:a16="http://schemas.microsoft.com/office/drawing/2014/main" id="{0E546720-DABB-D809-4445-237A05809410}"/>
              </a:ext>
            </a:extLst>
          </p:cNvPr>
          <p:cNvSpPr txBox="1"/>
          <p:nvPr/>
        </p:nvSpPr>
        <p:spPr>
          <a:xfrm>
            <a:off x="-400689" y="3815653"/>
            <a:ext cx="2096139" cy="492443"/>
          </a:xfrm>
          <a:prstGeom prst="rect">
            <a:avLst/>
          </a:prstGeom>
          <a:noFill/>
        </p:spPr>
        <p:txBody>
          <a:bodyPr wrap="square" rtlCol="0">
            <a:spAutoFit/>
          </a:bodyPr>
          <a:lstStyle/>
          <a:p>
            <a:pPr algn="ctr"/>
            <a:r>
              <a:rPr lang="it-IT" sz="1300" b="1" dirty="0">
                <a:solidFill>
                  <a:srgbClr val="FFFFFF"/>
                </a:solidFill>
                <a:latin typeface="Arial" panose="020B0604020202020204"/>
              </a:rPr>
              <a:t>INTELLIGENZA</a:t>
            </a:r>
          </a:p>
          <a:p>
            <a:pPr algn="ctr"/>
            <a:r>
              <a:rPr lang="it-IT" sz="1300" b="1" dirty="0">
                <a:solidFill>
                  <a:srgbClr val="FFFFFF"/>
                </a:solidFill>
                <a:latin typeface="Arial" panose="020B0604020202020204"/>
              </a:rPr>
              <a:t>ARTIFICIALE</a:t>
            </a:r>
            <a:endParaRPr lang="en-US" sz="1300" b="1" dirty="0" err="1">
              <a:solidFill>
                <a:srgbClr val="FFFFFF"/>
              </a:solidFill>
              <a:latin typeface="Arial" panose="020B0604020202020204"/>
            </a:endParaRPr>
          </a:p>
        </p:txBody>
      </p:sp>
      <p:pic>
        <p:nvPicPr>
          <p:cNvPr id="9" name="Graphic 8" descr="Artificial Intelligence with solid fill">
            <a:extLst>
              <a:ext uri="{FF2B5EF4-FFF2-40B4-BE49-F238E27FC236}">
                <a16:creationId xmlns:a16="http://schemas.microsoft.com/office/drawing/2014/main" id="{FEAC9581-6641-690D-FA2D-A03BFEE7349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02114" y="3064789"/>
            <a:ext cx="503407" cy="503407"/>
          </a:xfrm>
          <a:prstGeom prst="rect">
            <a:avLst/>
          </a:prstGeom>
        </p:spPr>
      </p:pic>
      <p:pic>
        <p:nvPicPr>
          <p:cNvPr id="10" name="Graphic 9" descr="Artificial Intelligence with solid fill">
            <a:extLst>
              <a:ext uri="{FF2B5EF4-FFF2-40B4-BE49-F238E27FC236}">
                <a16:creationId xmlns:a16="http://schemas.microsoft.com/office/drawing/2014/main" id="{914AF010-A37A-8517-DAFA-EC5AA4115FB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3276" y="3240022"/>
            <a:ext cx="503407" cy="503407"/>
          </a:xfrm>
          <a:prstGeom prst="rect">
            <a:avLst/>
          </a:prstGeom>
        </p:spPr>
      </p:pic>
      <p:pic>
        <p:nvPicPr>
          <p:cNvPr id="12" name="Graphic 11" descr="Artificial Intelligence with solid fill">
            <a:extLst>
              <a:ext uri="{FF2B5EF4-FFF2-40B4-BE49-F238E27FC236}">
                <a16:creationId xmlns:a16="http://schemas.microsoft.com/office/drawing/2014/main" id="{6505ED0C-8CFD-CEF4-F4AF-1BF9D5BF72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35691" y="429279"/>
            <a:ext cx="405637" cy="405637"/>
          </a:xfrm>
          <a:prstGeom prst="rect">
            <a:avLst/>
          </a:prstGeom>
        </p:spPr>
      </p:pic>
      <p:pic>
        <p:nvPicPr>
          <p:cNvPr id="13" name="Graphic 12" descr="Open hand with plant with solid fill">
            <a:extLst>
              <a:ext uri="{FF2B5EF4-FFF2-40B4-BE49-F238E27FC236}">
                <a16:creationId xmlns:a16="http://schemas.microsoft.com/office/drawing/2014/main" id="{31751D3E-F252-2B4E-5AE9-991345B856E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76358" y="652569"/>
            <a:ext cx="327578" cy="327578"/>
          </a:xfrm>
          <a:prstGeom prst="rect">
            <a:avLst/>
          </a:prstGeom>
        </p:spPr>
      </p:pic>
      <p:sp>
        <p:nvSpPr>
          <p:cNvPr id="15" name="Slide Number Placeholder 14">
            <a:extLst>
              <a:ext uri="{FF2B5EF4-FFF2-40B4-BE49-F238E27FC236}">
                <a16:creationId xmlns:a16="http://schemas.microsoft.com/office/drawing/2014/main" id="{A4E9C8EF-F0D5-9DE2-E305-8C2AC10A2D3B}"/>
              </a:ext>
            </a:extLst>
          </p:cNvPr>
          <p:cNvSpPr>
            <a:spLocks noGrp="1"/>
          </p:cNvSpPr>
          <p:nvPr>
            <p:ph type="sldNum" sz="quarter" idx="10"/>
          </p:nvPr>
        </p:nvSpPr>
        <p:spPr/>
        <p:txBody>
          <a:bodyPr/>
          <a:lstStyle/>
          <a:p>
            <a:pPr>
              <a:defRPr/>
            </a:pPr>
            <a:fld id="{7180326F-E721-41DD-ABF0-E30673304D32}" type="slidenum">
              <a:rPr lang="it-IT" altLang="it-IT" smtClean="0">
                <a:solidFill>
                  <a:schemeClr val="tx1"/>
                </a:solidFill>
              </a:rPr>
              <a:pPr>
                <a:defRPr/>
              </a:pPr>
              <a:t>46</a:t>
            </a:fld>
            <a:endParaRPr lang="it-IT" altLang="it-IT">
              <a:solidFill>
                <a:schemeClr val="tx1"/>
              </a:solidFill>
            </a:endParaRPr>
          </a:p>
        </p:txBody>
      </p:sp>
      <p:sp>
        <p:nvSpPr>
          <p:cNvPr id="4" name="Segnaposto contenuto 9">
            <a:extLst>
              <a:ext uri="{FF2B5EF4-FFF2-40B4-BE49-F238E27FC236}">
                <a16:creationId xmlns:a16="http://schemas.microsoft.com/office/drawing/2014/main" id="{25638FDE-5599-90C5-DE3A-B18109BAD624}"/>
              </a:ext>
            </a:extLst>
          </p:cNvPr>
          <p:cNvSpPr txBox="1">
            <a:spLocks/>
          </p:cNvSpPr>
          <p:nvPr/>
        </p:nvSpPr>
        <p:spPr>
          <a:xfrm>
            <a:off x="1862690" y="1286674"/>
            <a:ext cx="9719710" cy="612000"/>
          </a:xfrm>
          <a:prstGeom prst="rect">
            <a:avLst/>
          </a:prstGeom>
          <a:solidFill>
            <a:srgbClr val="FFF9E5"/>
          </a:solidFill>
          <a:ln>
            <a:noFill/>
          </a:ln>
        </p:spPr>
        <p:txBody>
          <a:bodyPr vert="horz" lIns="0" tIns="0" rIns="91440" bIns="0" rtlCol="0" anchor="ctr">
            <a:normAutofit fontScale="77500" lnSpcReduction="20000"/>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10000"/>
              </a:lnSpc>
              <a:spcBef>
                <a:spcPts val="800"/>
              </a:spcBef>
              <a:spcAft>
                <a:spcPts val="0"/>
              </a:spcAft>
              <a:buClr>
                <a:srgbClr val="E8E8E8"/>
              </a:buClr>
              <a:buSzTx/>
              <a:buFont typeface="Arial"/>
              <a:buNone/>
              <a:tabLst/>
              <a:defRPr/>
            </a:pPr>
            <a:r>
              <a:rPr kumimoji="0" lang="it-IT" sz="2800" b="1" i="0" u="none" strike="noStrike" kern="1200" cap="none" spc="0" normalizeH="0" baseline="0" noProof="0" dirty="0">
                <a:ln>
                  <a:noFill/>
                </a:ln>
                <a:solidFill>
                  <a:srgbClr val="017936"/>
                </a:solidFill>
                <a:effectLst/>
                <a:uLnTx/>
                <a:uFillTx/>
                <a:latin typeface="Arial" panose="020B0604020202020204" pitchFamily="34" charset="0"/>
                <a:ea typeface="+mn-ea"/>
                <a:cs typeface="Arial" panose="020B0604020202020204" pitchFamily="34" charset="0"/>
              </a:rPr>
              <a:t> </a:t>
            </a:r>
            <a:r>
              <a:rPr kumimoji="0" lang="it-IT" sz="2800" b="1" i="0" u="none" strike="noStrike" kern="1200" cap="none" spc="0" normalizeH="0" baseline="0" noProof="0" dirty="0">
                <a:ln>
                  <a:noFill/>
                </a:ln>
                <a:solidFill>
                  <a:srgbClr val="B08600"/>
                </a:solidFill>
                <a:effectLst/>
                <a:uLnTx/>
                <a:uFillTx/>
                <a:latin typeface="+mj-lt"/>
                <a:ea typeface="+mn-ea"/>
                <a:cs typeface="Arial" panose="020B0604020202020204" pitchFamily="34" charset="0"/>
              </a:rPr>
              <a:t>Impiego di processi automatizzati nelle attività dei soggetti aggregatori in diversi ambiti:</a:t>
            </a:r>
          </a:p>
        </p:txBody>
      </p:sp>
      <p:sp>
        <p:nvSpPr>
          <p:cNvPr id="14" name="Oval 155">
            <a:extLst>
              <a:ext uri="{FF2B5EF4-FFF2-40B4-BE49-F238E27FC236}">
                <a16:creationId xmlns:a16="http://schemas.microsoft.com/office/drawing/2014/main" id="{286B8332-B339-996C-9FB0-DFB3CD9187DA}"/>
              </a:ext>
            </a:extLst>
          </p:cNvPr>
          <p:cNvSpPr/>
          <p:nvPr/>
        </p:nvSpPr>
        <p:spPr>
          <a:xfrm rot="2700000">
            <a:off x="6281099" y="2994474"/>
            <a:ext cx="720000" cy="1440000"/>
          </a:xfrm>
          <a:custGeom>
            <a:avLst/>
            <a:gdLst/>
            <a:ahLst/>
            <a:cxnLst/>
            <a:rect l="l" t="t" r="r" b="b"/>
            <a:pathLst>
              <a:path w="1224136" h="2290176">
                <a:moveTo>
                  <a:pt x="459315" y="63272"/>
                </a:moveTo>
                <a:cubicBezTo>
                  <a:pt x="498408" y="24179"/>
                  <a:pt x="552413" y="0"/>
                  <a:pt x="612067" y="0"/>
                </a:cubicBezTo>
                <a:cubicBezTo>
                  <a:pt x="731374" y="0"/>
                  <a:pt x="828091" y="96717"/>
                  <a:pt x="828091" y="216024"/>
                </a:cubicBezTo>
                <a:cubicBezTo>
                  <a:pt x="828091" y="299408"/>
                  <a:pt x="780848" y="371757"/>
                  <a:pt x="711216" y="406896"/>
                </a:cubicBezTo>
                <a:cubicBezTo>
                  <a:pt x="691916" y="450663"/>
                  <a:pt x="710516" y="496019"/>
                  <a:pt x="737802" y="533019"/>
                </a:cubicBezTo>
                <a:lnTo>
                  <a:pt x="1224136" y="533019"/>
                </a:lnTo>
                <a:lnTo>
                  <a:pt x="1224136" y="1019520"/>
                </a:lnTo>
                <a:cubicBezTo>
                  <a:pt x="1187224" y="1046736"/>
                  <a:pt x="1141992" y="1065189"/>
                  <a:pt x="1098339" y="1045939"/>
                </a:cubicBezTo>
                <a:cubicBezTo>
                  <a:pt x="1063200" y="976307"/>
                  <a:pt x="990851" y="929064"/>
                  <a:pt x="907467" y="929064"/>
                </a:cubicBezTo>
                <a:cubicBezTo>
                  <a:pt x="788160" y="929064"/>
                  <a:pt x="691443" y="1025781"/>
                  <a:pt x="691443" y="1145088"/>
                </a:cubicBezTo>
                <a:cubicBezTo>
                  <a:pt x="691443" y="1204742"/>
                  <a:pt x="715622" y="1258747"/>
                  <a:pt x="754715" y="1297840"/>
                </a:cubicBezTo>
                <a:cubicBezTo>
                  <a:pt x="793807" y="1336933"/>
                  <a:pt x="847813" y="1361112"/>
                  <a:pt x="907467" y="1361112"/>
                </a:cubicBezTo>
                <a:cubicBezTo>
                  <a:pt x="988927" y="1361112"/>
                  <a:pt x="1059856" y="1316024"/>
                  <a:pt x="1095778" y="1248955"/>
                </a:cubicBezTo>
                <a:cubicBezTo>
                  <a:pt x="1141514" y="1226580"/>
                  <a:pt x="1182162" y="1242465"/>
                  <a:pt x="1224136" y="1270694"/>
                </a:cubicBezTo>
                <a:lnTo>
                  <a:pt x="1224136" y="1757155"/>
                </a:lnTo>
                <a:lnTo>
                  <a:pt x="737829" y="1757155"/>
                </a:lnTo>
                <a:cubicBezTo>
                  <a:pt x="709519" y="1799263"/>
                  <a:pt x="693505"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8" y="1839512"/>
                  <a:pt x="513617" y="1794156"/>
                  <a:pt x="486331" y="1757155"/>
                </a:cubicBezTo>
                <a:lnTo>
                  <a:pt x="0" y="1757155"/>
                </a:lnTo>
                <a:lnTo>
                  <a:pt x="0" y="1267857"/>
                </a:lnTo>
                <a:cubicBezTo>
                  <a:pt x="35436" y="1241878"/>
                  <a:pt x="78596" y="1225841"/>
                  <a:pt x="120314" y="1244237"/>
                </a:cubicBezTo>
                <a:cubicBezTo>
                  <a:pt x="155453" y="1313869"/>
                  <a:pt x="227802" y="1361112"/>
                  <a:pt x="311186" y="1361112"/>
                </a:cubicBezTo>
                <a:cubicBezTo>
                  <a:pt x="430493" y="1361112"/>
                  <a:pt x="527210" y="1264395"/>
                  <a:pt x="527210" y="1145088"/>
                </a:cubicBezTo>
                <a:cubicBezTo>
                  <a:pt x="527210" y="1085434"/>
                  <a:pt x="503031" y="1031429"/>
                  <a:pt x="463938" y="992336"/>
                </a:cubicBezTo>
                <a:cubicBezTo>
                  <a:pt x="424846" y="953243"/>
                  <a:pt x="370840" y="929064"/>
                  <a:pt x="311186" y="929064"/>
                </a:cubicBezTo>
                <a:cubicBezTo>
                  <a:pt x="229726" y="929064"/>
                  <a:pt x="158797" y="974152"/>
                  <a:pt x="122875" y="1041221"/>
                </a:cubicBezTo>
                <a:cubicBezTo>
                  <a:pt x="78969" y="1062702"/>
                  <a:pt x="39751" y="1048921"/>
                  <a:pt x="0" y="1022105"/>
                </a:cubicBezTo>
                <a:lnTo>
                  <a:pt x="0" y="533019"/>
                </a:lnTo>
                <a:lnTo>
                  <a:pt x="486305" y="533019"/>
                </a:lnTo>
                <a:cubicBezTo>
                  <a:pt x="514616" y="490912"/>
                  <a:pt x="530628" y="450179"/>
                  <a:pt x="508200" y="404335"/>
                </a:cubicBezTo>
                <a:cubicBezTo>
                  <a:pt x="441131" y="368413"/>
                  <a:pt x="396043" y="297484"/>
                  <a:pt x="396043" y="216024"/>
                </a:cubicBezTo>
                <a:cubicBezTo>
                  <a:pt x="396043" y="156370"/>
                  <a:pt x="420222" y="102364"/>
                  <a:pt x="459315" y="63272"/>
                </a:cubicBezTo>
                <a:close/>
              </a:path>
            </a:pathLst>
          </a:custGeom>
          <a:solidFill>
            <a:schemeClr val="accent3"/>
          </a:solidFill>
          <a:ln w="12700">
            <a:solidFill>
              <a:srgbClr val="196B2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latin typeface="Aptos" panose="020B0004020202020204" pitchFamily="34" charset="0"/>
            </a:endParaRPr>
          </a:p>
        </p:txBody>
      </p:sp>
      <p:sp>
        <p:nvSpPr>
          <p:cNvPr id="16" name="Oval 155">
            <a:extLst>
              <a:ext uri="{FF2B5EF4-FFF2-40B4-BE49-F238E27FC236}">
                <a16:creationId xmlns:a16="http://schemas.microsoft.com/office/drawing/2014/main" id="{2EB19840-4935-A6DC-46F6-957CE30C4F24}"/>
              </a:ext>
            </a:extLst>
          </p:cNvPr>
          <p:cNvSpPr/>
          <p:nvPr/>
        </p:nvSpPr>
        <p:spPr>
          <a:xfrm rot="18900000">
            <a:off x="6781125" y="3538690"/>
            <a:ext cx="749040" cy="1368000"/>
          </a:xfrm>
          <a:custGeom>
            <a:avLst/>
            <a:gdLst/>
            <a:ahLst/>
            <a:cxnLst/>
            <a:rect l="l" t="t" r="r" b="b"/>
            <a:pathLst>
              <a:path w="1224136" h="2290176">
                <a:moveTo>
                  <a:pt x="764820" y="63272"/>
                </a:moveTo>
                <a:cubicBezTo>
                  <a:pt x="803913" y="102365"/>
                  <a:pt x="828092" y="156370"/>
                  <a:pt x="828092" y="216024"/>
                </a:cubicBezTo>
                <a:cubicBezTo>
                  <a:pt x="828092" y="299408"/>
                  <a:pt x="780849" y="371757"/>
                  <a:pt x="711217" y="406896"/>
                </a:cubicBezTo>
                <a:cubicBezTo>
                  <a:pt x="691917" y="450664"/>
                  <a:pt x="710518" y="496020"/>
                  <a:pt x="737803" y="533020"/>
                </a:cubicBezTo>
                <a:lnTo>
                  <a:pt x="1224136" y="533020"/>
                </a:lnTo>
                <a:lnTo>
                  <a:pt x="1224136" y="1022318"/>
                </a:lnTo>
                <a:cubicBezTo>
                  <a:pt x="1188700" y="1048297"/>
                  <a:pt x="1145539" y="1064335"/>
                  <a:pt x="1103821" y="1045938"/>
                </a:cubicBezTo>
                <a:cubicBezTo>
                  <a:pt x="1068682" y="976306"/>
                  <a:pt x="996333" y="929063"/>
                  <a:pt x="912949" y="929063"/>
                </a:cubicBezTo>
                <a:cubicBezTo>
                  <a:pt x="793642" y="929063"/>
                  <a:pt x="696925" y="1025780"/>
                  <a:pt x="696925" y="1145087"/>
                </a:cubicBezTo>
                <a:cubicBezTo>
                  <a:pt x="696925" y="1204741"/>
                  <a:pt x="721104" y="1258746"/>
                  <a:pt x="760197" y="1297839"/>
                </a:cubicBezTo>
                <a:cubicBezTo>
                  <a:pt x="799289" y="1336932"/>
                  <a:pt x="853295" y="1361111"/>
                  <a:pt x="912949" y="1361111"/>
                </a:cubicBezTo>
                <a:cubicBezTo>
                  <a:pt x="994409" y="1361111"/>
                  <a:pt x="1065338" y="1316024"/>
                  <a:pt x="1101260" y="1248954"/>
                </a:cubicBezTo>
                <a:cubicBezTo>
                  <a:pt x="1145167" y="1227474"/>
                  <a:pt x="1184385" y="1241254"/>
                  <a:pt x="1224136" y="1268071"/>
                </a:cubicBezTo>
                <a:lnTo>
                  <a:pt x="1224136" y="1757156"/>
                </a:lnTo>
                <a:lnTo>
                  <a:pt x="737830" y="1757156"/>
                </a:lnTo>
                <a:cubicBezTo>
                  <a:pt x="709520" y="1799264"/>
                  <a:pt x="693507" y="1839997"/>
                  <a:pt x="715935" y="1885841"/>
                </a:cubicBezTo>
                <a:cubicBezTo>
                  <a:pt x="783004" y="1921763"/>
                  <a:pt x="828092" y="1992692"/>
                  <a:pt x="828092" y="2074152"/>
                </a:cubicBezTo>
                <a:cubicBezTo>
                  <a:pt x="828092" y="2133806"/>
                  <a:pt x="803913" y="2187812"/>
                  <a:pt x="764820" y="2226904"/>
                </a:cubicBezTo>
                <a:cubicBezTo>
                  <a:pt x="725727" y="2265997"/>
                  <a:pt x="671722" y="2290176"/>
                  <a:pt x="612068" y="2290176"/>
                </a:cubicBezTo>
                <a:cubicBezTo>
                  <a:pt x="492761" y="2290176"/>
                  <a:pt x="396044" y="2193459"/>
                  <a:pt x="396044" y="2074152"/>
                </a:cubicBezTo>
                <a:cubicBezTo>
                  <a:pt x="396044" y="1990768"/>
                  <a:pt x="443287" y="1918419"/>
                  <a:pt x="512919" y="1883280"/>
                </a:cubicBezTo>
                <a:cubicBezTo>
                  <a:pt x="532219" y="1839512"/>
                  <a:pt x="513618" y="1794157"/>
                  <a:pt x="486333" y="1757156"/>
                </a:cubicBezTo>
                <a:lnTo>
                  <a:pt x="0" y="1757156"/>
                </a:lnTo>
                <a:lnTo>
                  <a:pt x="0" y="1271295"/>
                </a:lnTo>
                <a:cubicBezTo>
                  <a:pt x="37251" y="1243817"/>
                  <a:pt x="82955" y="1224793"/>
                  <a:pt x="127049" y="1244237"/>
                </a:cubicBezTo>
                <a:cubicBezTo>
                  <a:pt x="162188" y="1313869"/>
                  <a:pt x="234537" y="1361112"/>
                  <a:pt x="317921" y="1361112"/>
                </a:cubicBezTo>
                <a:cubicBezTo>
                  <a:pt x="437228" y="1361112"/>
                  <a:pt x="533945" y="1264395"/>
                  <a:pt x="533945" y="1145088"/>
                </a:cubicBezTo>
                <a:cubicBezTo>
                  <a:pt x="533945" y="1085434"/>
                  <a:pt x="509766" y="1031429"/>
                  <a:pt x="470673" y="992336"/>
                </a:cubicBezTo>
                <a:cubicBezTo>
                  <a:pt x="431581" y="953243"/>
                  <a:pt x="377575" y="929064"/>
                  <a:pt x="317921" y="929064"/>
                </a:cubicBezTo>
                <a:cubicBezTo>
                  <a:pt x="236461" y="929064"/>
                  <a:pt x="165532" y="974152"/>
                  <a:pt x="129610" y="1041221"/>
                </a:cubicBezTo>
                <a:cubicBezTo>
                  <a:pt x="83460" y="1063799"/>
                  <a:pt x="42490" y="1047421"/>
                  <a:pt x="0" y="1018884"/>
                </a:cubicBezTo>
                <a:lnTo>
                  <a:pt x="0" y="533020"/>
                </a:lnTo>
                <a:lnTo>
                  <a:pt x="486306" y="533020"/>
                </a:lnTo>
                <a:cubicBezTo>
                  <a:pt x="514616" y="490912"/>
                  <a:pt x="530629" y="450179"/>
                  <a:pt x="508201" y="404335"/>
                </a:cubicBezTo>
                <a:cubicBezTo>
                  <a:pt x="441132" y="368413"/>
                  <a:pt x="396044" y="297484"/>
                  <a:pt x="396044" y="216024"/>
                </a:cubicBezTo>
                <a:cubicBezTo>
                  <a:pt x="396044" y="156370"/>
                  <a:pt x="420223" y="102364"/>
                  <a:pt x="459316" y="63272"/>
                </a:cubicBezTo>
                <a:cubicBezTo>
                  <a:pt x="498409" y="24179"/>
                  <a:pt x="552414" y="0"/>
                  <a:pt x="612068" y="0"/>
                </a:cubicBezTo>
                <a:cubicBezTo>
                  <a:pt x="671722" y="0"/>
                  <a:pt x="725728" y="24180"/>
                  <a:pt x="764820" y="63272"/>
                </a:cubicBezTo>
                <a:close/>
              </a:path>
            </a:pathLst>
          </a:custGeom>
          <a:solidFill>
            <a:schemeClr val="tx2">
              <a:lumMod val="25000"/>
              <a:lumOff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latin typeface="Aptos" panose="020B0004020202020204" pitchFamily="34" charset="0"/>
            </a:endParaRPr>
          </a:p>
        </p:txBody>
      </p:sp>
      <p:sp>
        <p:nvSpPr>
          <p:cNvPr id="17" name="Oval 155">
            <a:extLst>
              <a:ext uri="{FF2B5EF4-FFF2-40B4-BE49-F238E27FC236}">
                <a16:creationId xmlns:a16="http://schemas.microsoft.com/office/drawing/2014/main" id="{15D9FEE2-E498-E48C-1881-2B83326F263D}"/>
              </a:ext>
            </a:extLst>
          </p:cNvPr>
          <p:cNvSpPr/>
          <p:nvPr/>
        </p:nvSpPr>
        <p:spPr>
          <a:xfrm rot="18900000">
            <a:off x="5756980" y="3534293"/>
            <a:ext cx="720000" cy="1404000"/>
          </a:xfrm>
          <a:custGeom>
            <a:avLst/>
            <a:gdLst/>
            <a:ahLst/>
            <a:cxnLst/>
            <a:rect l="l" t="t" r="r" b="b"/>
            <a:pathLst>
              <a:path w="1224136" h="2290177">
                <a:moveTo>
                  <a:pt x="764821" y="63272"/>
                </a:moveTo>
                <a:cubicBezTo>
                  <a:pt x="803914" y="102365"/>
                  <a:pt x="828093" y="156370"/>
                  <a:pt x="828093" y="216024"/>
                </a:cubicBezTo>
                <a:cubicBezTo>
                  <a:pt x="828093" y="299408"/>
                  <a:pt x="780850" y="371757"/>
                  <a:pt x="711218" y="406896"/>
                </a:cubicBezTo>
                <a:cubicBezTo>
                  <a:pt x="691918" y="450664"/>
                  <a:pt x="710519" y="496020"/>
                  <a:pt x="737804" y="533020"/>
                </a:cubicBezTo>
                <a:lnTo>
                  <a:pt x="1224136" y="533020"/>
                </a:lnTo>
                <a:lnTo>
                  <a:pt x="1224136" y="1019537"/>
                </a:lnTo>
                <a:cubicBezTo>
                  <a:pt x="1187233" y="1046745"/>
                  <a:pt x="1142014" y="1065183"/>
                  <a:pt x="1098373" y="1045938"/>
                </a:cubicBezTo>
                <a:cubicBezTo>
                  <a:pt x="1063233" y="976306"/>
                  <a:pt x="990884" y="929063"/>
                  <a:pt x="907500" y="929063"/>
                </a:cubicBezTo>
                <a:cubicBezTo>
                  <a:pt x="788193" y="929063"/>
                  <a:pt x="691476" y="1025780"/>
                  <a:pt x="691476" y="1145087"/>
                </a:cubicBezTo>
                <a:cubicBezTo>
                  <a:pt x="691476" y="1204741"/>
                  <a:pt x="715655" y="1258747"/>
                  <a:pt x="754748" y="1297839"/>
                </a:cubicBezTo>
                <a:cubicBezTo>
                  <a:pt x="793841" y="1336932"/>
                  <a:pt x="847846" y="1361111"/>
                  <a:pt x="907500" y="1361111"/>
                </a:cubicBezTo>
                <a:cubicBezTo>
                  <a:pt x="988961" y="1361111"/>
                  <a:pt x="1059890" y="1316024"/>
                  <a:pt x="1095811" y="1248954"/>
                </a:cubicBezTo>
                <a:cubicBezTo>
                  <a:pt x="1141537" y="1226584"/>
                  <a:pt x="1182177" y="1242456"/>
                  <a:pt x="1224136" y="1270677"/>
                </a:cubicBezTo>
                <a:lnTo>
                  <a:pt x="1224136" y="1757156"/>
                </a:lnTo>
                <a:lnTo>
                  <a:pt x="737831" y="1757156"/>
                </a:lnTo>
                <a:cubicBezTo>
                  <a:pt x="709521" y="1799265"/>
                  <a:pt x="693508" y="1839998"/>
                  <a:pt x="715937" y="1885842"/>
                </a:cubicBezTo>
                <a:cubicBezTo>
                  <a:pt x="783005" y="1921764"/>
                  <a:pt x="828094" y="1992693"/>
                  <a:pt x="828094" y="2074153"/>
                </a:cubicBezTo>
                <a:cubicBezTo>
                  <a:pt x="828093" y="2133807"/>
                  <a:pt x="803915" y="2187813"/>
                  <a:pt x="764821" y="2226905"/>
                </a:cubicBezTo>
                <a:cubicBezTo>
                  <a:pt x="725728" y="2265998"/>
                  <a:pt x="671723" y="2290177"/>
                  <a:pt x="612070" y="2290177"/>
                </a:cubicBezTo>
                <a:cubicBezTo>
                  <a:pt x="492762" y="2290177"/>
                  <a:pt x="396045" y="2193460"/>
                  <a:pt x="396045" y="2074153"/>
                </a:cubicBezTo>
                <a:cubicBezTo>
                  <a:pt x="396045" y="1990769"/>
                  <a:pt x="443288" y="1918420"/>
                  <a:pt x="512921" y="1883281"/>
                </a:cubicBezTo>
                <a:cubicBezTo>
                  <a:pt x="532220" y="1839513"/>
                  <a:pt x="513619" y="1794157"/>
                  <a:pt x="486333" y="1757155"/>
                </a:cubicBezTo>
                <a:lnTo>
                  <a:pt x="1" y="1757156"/>
                </a:lnTo>
                <a:lnTo>
                  <a:pt x="1" y="1271298"/>
                </a:lnTo>
                <a:cubicBezTo>
                  <a:pt x="37251" y="1243817"/>
                  <a:pt x="82956" y="1224794"/>
                  <a:pt x="127049" y="1244238"/>
                </a:cubicBezTo>
                <a:cubicBezTo>
                  <a:pt x="162189" y="1313869"/>
                  <a:pt x="234538" y="1361113"/>
                  <a:pt x="317921" y="1361113"/>
                </a:cubicBezTo>
                <a:cubicBezTo>
                  <a:pt x="437228" y="1361113"/>
                  <a:pt x="533945" y="1264396"/>
                  <a:pt x="533945" y="1145089"/>
                </a:cubicBezTo>
                <a:cubicBezTo>
                  <a:pt x="533945" y="1085435"/>
                  <a:pt x="509766" y="1031429"/>
                  <a:pt x="470673" y="992337"/>
                </a:cubicBezTo>
                <a:cubicBezTo>
                  <a:pt x="431581" y="953244"/>
                  <a:pt x="377575" y="929065"/>
                  <a:pt x="317921" y="929065"/>
                </a:cubicBezTo>
                <a:cubicBezTo>
                  <a:pt x="236461" y="929065"/>
                  <a:pt x="165532" y="974153"/>
                  <a:pt x="129610" y="1041222"/>
                </a:cubicBezTo>
                <a:cubicBezTo>
                  <a:pt x="83461" y="1063799"/>
                  <a:pt x="42491" y="1047422"/>
                  <a:pt x="0" y="1018884"/>
                </a:cubicBezTo>
                <a:lnTo>
                  <a:pt x="0" y="533020"/>
                </a:lnTo>
                <a:lnTo>
                  <a:pt x="486307" y="533020"/>
                </a:lnTo>
                <a:cubicBezTo>
                  <a:pt x="514617" y="490912"/>
                  <a:pt x="530630" y="450179"/>
                  <a:pt x="508202" y="404335"/>
                </a:cubicBezTo>
                <a:cubicBezTo>
                  <a:pt x="441133" y="368413"/>
                  <a:pt x="396045" y="297484"/>
                  <a:pt x="396045" y="216024"/>
                </a:cubicBezTo>
                <a:cubicBezTo>
                  <a:pt x="396045" y="156370"/>
                  <a:pt x="420224" y="102364"/>
                  <a:pt x="459317" y="63272"/>
                </a:cubicBezTo>
                <a:cubicBezTo>
                  <a:pt x="498410" y="24179"/>
                  <a:pt x="552415" y="0"/>
                  <a:pt x="612069" y="0"/>
                </a:cubicBezTo>
                <a:cubicBezTo>
                  <a:pt x="671723" y="0"/>
                  <a:pt x="725728" y="24179"/>
                  <a:pt x="764821" y="63272"/>
                </a:cubicBezTo>
                <a:close/>
              </a:path>
            </a:pathLst>
          </a:cu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latin typeface="Aptos" panose="020B0004020202020204" pitchFamily="34" charset="0"/>
            </a:endParaRPr>
          </a:p>
        </p:txBody>
      </p:sp>
      <p:sp>
        <p:nvSpPr>
          <p:cNvPr id="18" name="Rectangle 140">
            <a:extLst>
              <a:ext uri="{FF2B5EF4-FFF2-40B4-BE49-F238E27FC236}">
                <a16:creationId xmlns:a16="http://schemas.microsoft.com/office/drawing/2014/main" id="{B14CF2F5-1BB9-30D9-0AD3-3CBDBCAEBFE1}"/>
              </a:ext>
            </a:extLst>
          </p:cNvPr>
          <p:cNvSpPr/>
          <p:nvPr/>
        </p:nvSpPr>
        <p:spPr>
          <a:xfrm rot="2700000">
            <a:off x="6283222" y="4047986"/>
            <a:ext cx="684000" cy="1404000"/>
          </a:xfrm>
          <a:custGeom>
            <a:avLst/>
            <a:gdLst/>
            <a:ahLst/>
            <a:cxnLst/>
            <a:rect l="l" t="t" r="r" b="b"/>
            <a:pathLst>
              <a:path w="1224136" h="2290176">
                <a:moveTo>
                  <a:pt x="459315" y="63272"/>
                </a:moveTo>
                <a:cubicBezTo>
                  <a:pt x="498408" y="24178"/>
                  <a:pt x="552413" y="-1"/>
                  <a:pt x="612067" y="0"/>
                </a:cubicBezTo>
                <a:cubicBezTo>
                  <a:pt x="731374" y="-1"/>
                  <a:pt x="828091" y="96717"/>
                  <a:pt x="828091" y="216024"/>
                </a:cubicBezTo>
                <a:cubicBezTo>
                  <a:pt x="828091" y="299408"/>
                  <a:pt x="780848" y="371756"/>
                  <a:pt x="711216" y="406896"/>
                </a:cubicBezTo>
                <a:cubicBezTo>
                  <a:pt x="691916" y="450663"/>
                  <a:pt x="710517" y="496019"/>
                  <a:pt x="737802" y="533019"/>
                </a:cubicBezTo>
                <a:lnTo>
                  <a:pt x="1224136" y="533019"/>
                </a:lnTo>
                <a:lnTo>
                  <a:pt x="1224136" y="1022319"/>
                </a:lnTo>
                <a:cubicBezTo>
                  <a:pt x="1188699" y="1048297"/>
                  <a:pt x="1145539" y="1064335"/>
                  <a:pt x="1103821" y="1045939"/>
                </a:cubicBezTo>
                <a:cubicBezTo>
                  <a:pt x="1068681" y="976307"/>
                  <a:pt x="996332" y="929064"/>
                  <a:pt x="912948" y="929064"/>
                </a:cubicBezTo>
                <a:cubicBezTo>
                  <a:pt x="793641" y="929064"/>
                  <a:pt x="696924" y="1025781"/>
                  <a:pt x="696924" y="1145088"/>
                </a:cubicBezTo>
                <a:cubicBezTo>
                  <a:pt x="696924" y="1204742"/>
                  <a:pt x="721103" y="1258747"/>
                  <a:pt x="760196" y="1297840"/>
                </a:cubicBezTo>
                <a:cubicBezTo>
                  <a:pt x="799288" y="1336933"/>
                  <a:pt x="853295" y="1361112"/>
                  <a:pt x="912948" y="1361112"/>
                </a:cubicBezTo>
                <a:cubicBezTo>
                  <a:pt x="994408" y="1361112"/>
                  <a:pt x="1065338" y="1316024"/>
                  <a:pt x="1101259" y="1248955"/>
                </a:cubicBezTo>
                <a:cubicBezTo>
                  <a:pt x="1145166" y="1227475"/>
                  <a:pt x="1184384" y="1241255"/>
                  <a:pt x="1224136" y="1268072"/>
                </a:cubicBezTo>
                <a:lnTo>
                  <a:pt x="1224136" y="1757155"/>
                </a:lnTo>
                <a:lnTo>
                  <a:pt x="737830" y="1757155"/>
                </a:lnTo>
                <a:cubicBezTo>
                  <a:pt x="709519" y="1799263"/>
                  <a:pt x="693506" y="1839996"/>
                  <a:pt x="715934" y="1885841"/>
                </a:cubicBezTo>
                <a:cubicBezTo>
                  <a:pt x="783003" y="1921763"/>
                  <a:pt x="828091" y="1992692"/>
                  <a:pt x="828091" y="2074152"/>
                </a:cubicBezTo>
                <a:cubicBezTo>
                  <a:pt x="828091" y="2133806"/>
                  <a:pt x="803912" y="2187812"/>
                  <a:pt x="764819" y="2226904"/>
                </a:cubicBezTo>
                <a:cubicBezTo>
                  <a:pt x="725726" y="2265997"/>
                  <a:pt x="671721" y="2290176"/>
                  <a:pt x="612067" y="2290176"/>
                </a:cubicBezTo>
                <a:cubicBezTo>
                  <a:pt x="492760" y="2290176"/>
                  <a:pt x="396043" y="2193459"/>
                  <a:pt x="396043" y="2074152"/>
                </a:cubicBezTo>
                <a:cubicBezTo>
                  <a:pt x="396043" y="1990768"/>
                  <a:pt x="443286" y="1918419"/>
                  <a:pt x="512918" y="1883280"/>
                </a:cubicBezTo>
                <a:cubicBezTo>
                  <a:pt x="532219" y="1839511"/>
                  <a:pt x="513617" y="1794156"/>
                  <a:pt x="486332" y="1757155"/>
                </a:cubicBezTo>
                <a:lnTo>
                  <a:pt x="0" y="1757155"/>
                </a:lnTo>
                <a:lnTo>
                  <a:pt x="0" y="1270658"/>
                </a:lnTo>
                <a:cubicBezTo>
                  <a:pt x="36913" y="1243440"/>
                  <a:pt x="82146" y="1224987"/>
                  <a:pt x="125800" y="1244235"/>
                </a:cubicBezTo>
                <a:cubicBezTo>
                  <a:pt x="160938" y="1313868"/>
                  <a:pt x="233287" y="1361111"/>
                  <a:pt x="316671" y="1361111"/>
                </a:cubicBezTo>
                <a:cubicBezTo>
                  <a:pt x="435979" y="1361111"/>
                  <a:pt x="532696" y="1264394"/>
                  <a:pt x="532695" y="1145087"/>
                </a:cubicBezTo>
                <a:cubicBezTo>
                  <a:pt x="532696" y="1085433"/>
                  <a:pt x="508516" y="1031428"/>
                  <a:pt x="469423" y="992335"/>
                </a:cubicBezTo>
                <a:cubicBezTo>
                  <a:pt x="430331" y="953241"/>
                  <a:pt x="376325" y="929063"/>
                  <a:pt x="316671" y="929063"/>
                </a:cubicBezTo>
                <a:cubicBezTo>
                  <a:pt x="235212" y="929062"/>
                  <a:pt x="164282" y="974151"/>
                  <a:pt x="128360" y="1041219"/>
                </a:cubicBezTo>
                <a:cubicBezTo>
                  <a:pt x="82624" y="1063596"/>
                  <a:pt x="41974" y="1047710"/>
                  <a:pt x="0" y="1019480"/>
                </a:cubicBezTo>
                <a:lnTo>
                  <a:pt x="0" y="533019"/>
                </a:lnTo>
                <a:lnTo>
                  <a:pt x="486306" y="533019"/>
                </a:lnTo>
                <a:cubicBezTo>
                  <a:pt x="514616" y="490911"/>
                  <a:pt x="530629" y="450179"/>
                  <a:pt x="508200" y="404335"/>
                </a:cubicBezTo>
                <a:cubicBezTo>
                  <a:pt x="441131" y="368413"/>
                  <a:pt x="396043" y="297484"/>
                  <a:pt x="396043" y="216024"/>
                </a:cubicBezTo>
                <a:cubicBezTo>
                  <a:pt x="396043" y="156370"/>
                  <a:pt x="420223" y="102364"/>
                  <a:pt x="459315" y="63272"/>
                </a:cubicBezTo>
                <a:close/>
              </a:path>
            </a:pathLst>
          </a:custGeom>
          <a:solidFill>
            <a:srgbClr val="FFE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latin typeface="Aptos" panose="020B0004020202020204" pitchFamily="34" charset="0"/>
            </a:endParaRPr>
          </a:p>
        </p:txBody>
      </p:sp>
      <p:sp>
        <p:nvSpPr>
          <p:cNvPr id="19" name="Rectangle 18">
            <a:extLst>
              <a:ext uri="{FF2B5EF4-FFF2-40B4-BE49-F238E27FC236}">
                <a16:creationId xmlns:a16="http://schemas.microsoft.com/office/drawing/2014/main" id="{E06DFAB7-35BE-EE73-0DDF-EE905248A354}"/>
              </a:ext>
            </a:extLst>
          </p:cNvPr>
          <p:cNvSpPr/>
          <p:nvPr/>
        </p:nvSpPr>
        <p:spPr>
          <a:xfrm>
            <a:off x="8885422" y="2682076"/>
            <a:ext cx="2518513" cy="1292662"/>
          </a:xfrm>
          <a:prstGeom prst="rect">
            <a:avLst/>
          </a:prstGeom>
        </p:spPr>
        <p:txBody>
          <a:bodyPr wrap="square" lIns="0" tIns="0" rIns="0" bIns="0">
            <a:spAutoFit/>
          </a:bodyPr>
          <a:lstStyle/>
          <a:p>
            <a:r>
              <a:rPr lang="it-IT" sz="1400" b="1" dirty="0">
                <a:latin typeface="Aptos" panose="020B0004020202020204" pitchFamily="34" charset="0"/>
              </a:rPr>
              <a:t>Automazione dei processi</a:t>
            </a:r>
            <a:r>
              <a:rPr lang="it-IT" sz="1400" dirty="0">
                <a:latin typeface="Aptos" panose="020B0004020202020204" pitchFamily="34" charset="0"/>
              </a:rPr>
              <a:t>: Semplificazione delle attività ripetitive (es. screening delle offerte, gestione della documentazione relativa alle certificazioni, …)</a:t>
            </a:r>
          </a:p>
        </p:txBody>
      </p:sp>
      <p:sp>
        <p:nvSpPr>
          <p:cNvPr id="20" name="Rectangle 19">
            <a:extLst>
              <a:ext uri="{FF2B5EF4-FFF2-40B4-BE49-F238E27FC236}">
                <a16:creationId xmlns:a16="http://schemas.microsoft.com/office/drawing/2014/main" id="{D1B3579D-2A30-E14F-DF17-A99A90717394}"/>
              </a:ext>
            </a:extLst>
          </p:cNvPr>
          <p:cNvSpPr/>
          <p:nvPr/>
        </p:nvSpPr>
        <p:spPr>
          <a:xfrm>
            <a:off x="8727707" y="5069652"/>
            <a:ext cx="2757959" cy="861774"/>
          </a:xfrm>
          <a:prstGeom prst="rect">
            <a:avLst/>
          </a:prstGeom>
        </p:spPr>
        <p:txBody>
          <a:bodyPr wrap="square" lIns="0" tIns="0" rIns="0" bIns="0">
            <a:spAutoFit/>
          </a:bodyPr>
          <a:lstStyle/>
          <a:p>
            <a:r>
              <a:rPr lang="it-IT" sz="1400" b="1" dirty="0">
                <a:latin typeface="Aptos" panose="020B0004020202020204" pitchFamily="34" charset="0"/>
              </a:rPr>
              <a:t>Supporto alle decisioni</a:t>
            </a:r>
            <a:r>
              <a:rPr lang="it-IT" sz="1400" dirty="0">
                <a:latin typeface="Aptos" panose="020B0004020202020204" pitchFamily="34" charset="0"/>
              </a:rPr>
              <a:t>: AI per aiutare a identificare i fornitori più qualificati o le soluzioni più innovative per la gestione dei servizi</a:t>
            </a:r>
          </a:p>
        </p:txBody>
      </p:sp>
      <p:sp>
        <p:nvSpPr>
          <p:cNvPr id="21" name="Rectangle 20">
            <a:extLst>
              <a:ext uri="{FF2B5EF4-FFF2-40B4-BE49-F238E27FC236}">
                <a16:creationId xmlns:a16="http://schemas.microsoft.com/office/drawing/2014/main" id="{E7969B6A-F21B-3BB0-BB1F-8ED3D926E8A3}"/>
              </a:ext>
            </a:extLst>
          </p:cNvPr>
          <p:cNvSpPr/>
          <p:nvPr/>
        </p:nvSpPr>
        <p:spPr>
          <a:xfrm>
            <a:off x="2470986" y="2856347"/>
            <a:ext cx="1939829" cy="861774"/>
          </a:xfrm>
          <a:prstGeom prst="rect">
            <a:avLst/>
          </a:prstGeom>
        </p:spPr>
        <p:txBody>
          <a:bodyPr wrap="square" lIns="0" tIns="0" rIns="0" bIns="0">
            <a:spAutoFit/>
          </a:bodyPr>
          <a:lstStyle/>
          <a:p>
            <a:pPr algn="r"/>
            <a:r>
              <a:rPr lang="it-IT" sz="1400" b="1" dirty="0">
                <a:latin typeface="Aptos" panose="020B0004020202020204" pitchFamily="34" charset="0"/>
              </a:rPr>
              <a:t>Analisi predittiva dei fabbisogni</a:t>
            </a:r>
            <a:r>
              <a:rPr lang="it-IT" sz="1400" dirty="0">
                <a:latin typeface="Aptos" panose="020B0004020202020204" pitchFamily="34" charset="0"/>
              </a:rPr>
              <a:t>: Utilizzo dell'AI per anticipare le esigenze future degli enti</a:t>
            </a:r>
          </a:p>
        </p:txBody>
      </p:sp>
      <p:sp>
        <p:nvSpPr>
          <p:cNvPr id="22" name="Rectangle 21">
            <a:extLst>
              <a:ext uri="{FF2B5EF4-FFF2-40B4-BE49-F238E27FC236}">
                <a16:creationId xmlns:a16="http://schemas.microsoft.com/office/drawing/2014/main" id="{71A79CFF-49BE-5806-D182-40875C7DB7A0}"/>
              </a:ext>
            </a:extLst>
          </p:cNvPr>
          <p:cNvSpPr/>
          <p:nvPr/>
        </p:nvSpPr>
        <p:spPr>
          <a:xfrm>
            <a:off x="2522928" y="4804509"/>
            <a:ext cx="2255519" cy="1077218"/>
          </a:xfrm>
          <a:prstGeom prst="rect">
            <a:avLst/>
          </a:prstGeom>
        </p:spPr>
        <p:txBody>
          <a:bodyPr wrap="square" lIns="0" tIns="0" rIns="0" bIns="0">
            <a:spAutoFit/>
          </a:bodyPr>
          <a:lstStyle/>
          <a:p>
            <a:pPr algn="r"/>
            <a:r>
              <a:rPr lang="it-IT" sz="1400" b="1" dirty="0">
                <a:latin typeface="Aptos" panose="020B0004020202020204" pitchFamily="34" charset="0"/>
              </a:rPr>
              <a:t>Monitoraggio della qualità dei servizi</a:t>
            </a:r>
            <a:r>
              <a:rPr lang="it-IT" sz="1400" dirty="0">
                <a:latin typeface="Aptos" panose="020B0004020202020204" pitchFamily="34" charset="0"/>
              </a:rPr>
              <a:t>: AI per analizzare feedback degli utenti, immagini o dati da sensori per valutare le performance </a:t>
            </a:r>
          </a:p>
        </p:txBody>
      </p:sp>
      <p:sp>
        <p:nvSpPr>
          <p:cNvPr id="23" name="Freeform 41">
            <a:extLst>
              <a:ext uri="{FF2B5EF4-FFF2-40B4-BE49-F238E27FC236}">
                <a16:creationId xmlns:a16="http://schemas.microsoft.com/office/drawing/2014/main" id="{40B67E63-38F1-FEB7-7732-4B477C4640EE}"/>
              </a:ext>
            </a:extLst>
          </p:cNvPr>
          <p:cNvSpPr/>
          <p:nvPr/>
        </p:nvSpPr>
        <p:spPr bwMode="gray">
          <a:xfrm flipH="1">
            <a:off x="6652959" y="2735913"/>
            <a:ext cx="2133600" cy="464893"/>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chemeClr val="accent6"/>
            </a:solidFill>
            <a:miter lim="800000"/>
            <a:headEnd/>
            <a:tailEnd/>
          </a:ln>
        </p:spPr>
        <p:txBody>
          <a:bodyPr rtlCol="0" anchor="ctr"/>
          <a:lstStyle/>
          <a:p>
            <a:pPr algn="ctr"/>
            <a:endParaRPr lang="en-US" dirty="0">
              <a:solidFill>
                <a:schemeClr val="accent6"/>
              </a:solidFill>
              <a:latin typeface="Aptos" panose="020B0004020202020204" pitchFamily="34" charset="0"/>
            </a:endParaRPr>
          </a:p>
        </p:txBody>
      </p:sp>
      <p:sp>
        <p:nvSpPr>
          <p:cNvPr id="24" name="Freeform 42">
            <a:extLst>
              <a:ext uri="{FF2B5EF4-FFF2-40B4-BE49-F238E27FC236}">
                <a16:creationId xmlns:a16="http://schemas.microsoft.com/office/drawing/2014/main" id="{5B507148-0D40-2A0A-81B5-D251146A3B56}"/>
              </a:ext>
            </a:extLst>
          </p:cNvPr>
          <p:cNvSpPr/>
          <p:nvPr/>
        </p:nvSpPr>
        <p:spPr bwMode="gray">
          <a:xfrm>
            <a:off x="4543848" y="2838485"/>
            <a:ext cx="1188000" cy="809882"/>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D1D1D1"/>
            </a:solidFill>
            <a:miter lim="800000"/>
            <a:headEnd/>
            <a:tailEnd/>
          </a:ln>
        </p:spPr>
        <p:txBody>
          <a:bodyPr rtlCol="0" anchor="ctr"/>
          <a:lstStyle/>
          <a:p>
            <a:pPr algn="ctr"/>
            <a:endParaRPr lang="en-US" dirty="0">
              <a:solidFill>
                <a:schemeClr val="accent6"/>
              </a:solidFill>
              <a:latin typeface="Aptos" panose="020B0004020202020204" pitchFamily="34" charset="0"/>
            </a:endParaRPr>
          </a:p>
        </p:txBody>
      </p:sp>
      <p:sp>
        <p:nvSpPr>
          <p:cNvPr id="25" name="Freeform 43">
            <a:extLst>
              <a:ext uri="{FF2B5EF4-FFF2-40B4-BE49-F238E27FC236}">
                <a16:creationId xmlns:a16="http://schemas.microsoft.com/office/drawing/2014/main" id="{93199063-C83D-B4A1-EE67-E802D2CD20A3}"/>
              </a:ext>
            </a:extLst>
          </p:cNvPr>
          <p:cNvSpPr/>
          <p:nvPr/>
        </p:nvSpPr>
        <p:spPr bwMode="gray">
          <a:xfrm rot="10800000">
            <a:off x="7324723" y="4609776"/>
            <a:ext cx="1247775" cy="519567"/>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A6CAEC"/>
            </a:solidFill>
            <a:miter lim="800000"/>
            <a:headEnd/>
            <a:tailEnd/>
          </a:ln>
        </p:spPr>
        <p:txBody>
          <a:bodyPr rtlCol="0" anchor="ctr"/>
          <a:lstStyle/>
          <a:p>
            <a:pPr algn="ctr"/>
            <a:endParaRPr lang="en-US" dirty="0">
              <a:solidFill>
                <a:schemeClr val="accent6"/>
              </a:solidFill>
              <a:latin typeface="Aptos" panose="020B0004020202020204" pitchFamily="34" charset="0"/>
            </a:endParaRPr>
          </a:p>
        </p:txBody>
      </p:sp>
      <p:sp>
        <p:nvSpPr>
          <p:cNvPr id="26" name="Freeform 44">
            <a:extLst>
              <a:ext uri="{FF2B5EF4-FFF2-40B4-BE49-F238E27FC236}">
                <a16:creationId xmlns:a16="http://schemas.microsoft.com/office/drawing/2014/main" id="{F7D9330E-23B0-7384-4680-7D574DCB354F}"/>
              </a:ext>
            </a:extLst>
          </p:cNvPr>
          <p:cNvSpPr/>
          <p:nvPr/>
        </p:nvSpPr>
        <p:spPr bwMode="gray">
          <a:xfrm rot="16200000">
            <a:off x="5235779" y="4480750"/>
            <a:ext cx="528931" cy="1247774"/>
          </a:xfrm>
          <a:custGeom>
            <a:avLst/>
            <a:gdLst>
              <a:gd name="connsiteX0" fmla="*/ 1575303 w 1575303"/>
              <a:gd name="connsiteY0" fmla="*/ 1403288 h 1403288"/>
              <a:gd name="connsiteX1" fmla="*/ 1575303 w 1575303"/>
              <a:gd name="connsiteY1" fmla="*/ 0 h 1403288"/>
              <a:gd name="connsiteX2" fmla="*/ 0 w 1575303"/>
              <a:gd name="connsiteY2" fmla="*/ 0 h 1403288"/>
            </a:gdLst>
            <a:ahLst/>
            <a:cxnLst>
              <a:cxn ang="0">
                <a:pos x="connsiteX0" y="connsiteY0"/>
              </a:cxn>
              <a:cxn ang="0">
                <a:pos x="connsiteX1" y="connsiteY1"/>
              </a:cxn>
              <a:cxn ang="0">
                <a:pos x="connsiteX2" y="connsiteY2"/>
              </a:cxn>
            </a:cxnLst>
            <a:rect l="l" t="t" r="r" b="b"/>
            <a:pathLst>
              <a:path w="1575303" h="1403288">
                <a:moveTo>
                  <a:pt x="1575303" y="1403288"/>
                </a:moveTo>
                <a:lnTo>
                  <a:pt x="1575303" y="0"/>
                </a:lnTo>
                <a:lnTo>
                  <a:pt x="0" y="0"/>
                </a:lnTo>
              </a:path>
            </a:pathLst>
          </a:custGeom>
          <a:noFill/>
          <a:ln w="9525" algn="ctr">
            <a:solidFill>
              <a:srgbClr val="FFE181"/>
            </a:solidFill>
            <a:miter lim="800000"/>
            <a:headEnd/>
            <a:tailEnd/>
          </a:ln>
        </p:spPr>
        <p:txBody>
          <a:bodyPr rtlCol="0" anchor="ctr"/>
          <a:lstStyle/>
          <a:p>
            <a:pPr algn="ctr"/>
            <a:endParaRPr lang="en-US" dirty="0">
              <a:solidFill>
                <a:schemeClr val="accent6"/>
              </a:solidFill>
              <a:latin typeface="Aptos" panose="020B0004020202020204" pitchFamily="34" charset="0"/>
            </a:endParaRPr>
          </a:p>
        </p:txBody>
      </p:sp>
      <p:sp>
        <p:nvSpPr>
          <p:cNvPr id="27" name="Freeform 16">
            <a:extLst>
              <a:ext uri="{FF2B5EF4-FFF2-40B4-BE49-F238E27FC236}">
                <a16:creationId xmlns:a16="http://schemas.microsoft.com/office/drawing/2014/main" id="{877BE1D3-655D-6207-BB6B-32CFF1E7959A}"/>
              </a:ext>
            </a:extLst>
          </p:cNvPr>
          <p:cNvSpPr>
            <a:spLocks noChangeAspect="1"/>
          </p:cNvSpPr>
          <p:nvPr/>
        </p:nvSpPr>
        <p:spPr bwMode="auto">
          <a:xfrm rot="18900000">
            <a:off x="3706389" y="2036253"/>
            <a:ext cx="437695" cy="434745"/>
          </a:xfrm>
          <a:custGeom>
            <a:avLst/>
            <a:gdLst>
              <a:gd name="T0" fmla="*/ 212 w 212"/>
              <a:gd name="T1" fmla="*/ 105 h 210"/>
              <a:gd name="T2" fmla="*/ 212 w 212"/>
              <a:gd name="T3" fmla="*/ 105 h 210"/>
              <a:gd name="T4" fmla="*/ 212 w 212"/>
              <a:gd name="T5" fmla="*/ 105 h 210"/>
              <a:gd name="T6" fmla="*/ 212 w 212"/>
              <a:gd name="T7" fmla="*/ 105 h 210"/>
              <a:gd name="T8" fmla="*/ 198 w 212"/>
              <a:gd name="T9" fmla="*/ 97 h 210"/>
              <a:gd name="T10" fmla="*/ 153 w 212"/>
              <a:gd name="T11" fmla="*/ 93 h 210"/>
              <a:gd name="T12" fmla="*/ 140 w 212"/>
              <a:gd name="T13" fmla="*/ 77 h 210"/>
              <a:gd name="T14" fmla="*/ 146 w 212"/>
              <a:gd name="T15" fmla="*/ 70 h 210"/>
              <a:gd name="T16" fmla="*/ 140 w 212"/>
              <a:gd name="T17" fmla="*/ 64 h 210"/>
              <a:gd name="T18" fmla="*/ 139 w 212"/>
              <a:gd name="T19" fmla="*/ 64 h 210"/>
              <a:gd name="T20" fmla="*/ 139 w 212"/>
              <a:gd name="T21" fmla="*/ 64 h 210"/>
              <a:gd name="T22" fmla="*/ 131 w 212"/>
              <a:gd name="T23" fmla="*/ 64 h 210"/>
              <a:gd name="T24" fmla="*/ 117 w 212"/>
              <a:gd name="T25" fmla="*/ 45 h 210"/>
              <a:gd name="T26" fmla="*/ 117 w 212"/>
              <a:gd name="T27" fmla="*/ 45 h 210"/>
              <a:gd name="T28" fmla="*/ 123 w 212"/>
              <a:gd name="T29" fmla="*/ 39 h 210"/>
              <a:gd name="T30" fmla="*/ 118 w 212"/>
              <a:gd name="T31" fmla="*/ 33 h 210"/>
              <a:gd name="T32" fmla="*/ 118 w 212"/>
              <a:gd name="T33" fmla="*/ 33 h 210"/>
              <a:gd name="T34" fmla="*/ 108 w 212"/>
              <a:gd name="T35" fmla="*/ 33 h 210"/>
              <a:gd name="T36" fmla="*/ 101 w 212"/>
              <a:gd name="T37" fmla="*/ 24 h 210"/>
              <a:gd name="T38" fmla="*/ 89 w 212"/>
              <a:gd name="T39" fmla="*/ 7 h 210"/>
              <a:gd name="T40" fmla="*/ 77 w 212"/>
              <a:gd name="T41" fmla="*/ 0 h 210"/>
              <a:gd name="T42" fmla="*/ 67 w 212"/>
              <a:gd name="T43" fmla="*/ 0 h 210"/>
              <a:gd name="T44" fmla="*/ 86 w 212"/>
              <a:gd name="T45" fmla="*/ 45 h 210"/>
              <a:gd name="T46" fmla="*/ 94 w 212"/>
              <a:gd name="T47" fmla="*/ 64 h 210"/>
              <a:gd name="T48" fmla="*/ 98 w 212"/>
              <a:gd name="T49" fmla="*/ 85 h 210"/>
              <a:gd name="T50" fmla="*/ 80 w 212"/>
              <a:gd name="T51" fmla="*/ 95 h 210"/>
              <a:gd name="T52" fmla="*/ 36 w 212"/>
              <a:gd name="T53" fmla="*/ 97 h 210"/>
              <a:gd name="T54" fmla="*/ 14 w 212"/>
              <a:gd name="T55" fmla="*/ 69 h 210"/>
              <a:gd name="T56" fmla="*/ 0 w 212"/>
              <a:gd name="T57" fmla="*/ 67 h 210"/>
              <a:gd name="T58" fmla="*/ 9 w 212"/>
              <a:gd name="T59" fmla="*/ 101 h 210"/>
              <a:gd name="T60" fmla="*/ 8 w 212"/>
              <a:gd name="T61" fmla="*/ 101 h 210"/>
              <a:gd name="T62" fmla="*/ 4 w 212"/>
              <a:gd name="T63" fmla="*/ 105 h 210"/>
              <a:gd name="T64" fmla="*/ 8 w 212"/>
              <a:gd name="T65" fmla="*/ 110 h 210"/>
              <a:gd name="T66" fmla="*/ 9 w 212"/>
              <a:gd name="T67" fmla="*/ 110 h 210"/>
              <a:gd name="T68" fmla="*/ 0 w 212"/>
              <a:gd name="T69" fmla="*/ 143 h 210"/>
              <a:gd name="T70" fmla="*/ 14 w 212"/>
              <a:gd name="T71" fmla="*/ 141 h 210"/>
              <a:gd name="T72" fmla="*/ 36 w 212"/>
              <a:gd name="T73" fmla="*/ 112 h 210"/>
              <a:gd name="T74" fmla="*/ 80 w 212"/>
              <a:gd name="T75" fmla="*/ 114 h 210"/>
              <a:gd name="T76" fmla="*/ 98 w 212"/>
              <a:gd name="T77" fmla="*/ 124 h 210"/>
              <a:gd name="T78" fmla="*/ 94 w 212"/>
              <a:gd name="T79" fmla="*/ 145 h 210"/>
              <a:gd name="T80" fmla="*/ 86 w 212"/>
              <a:gd name="T81" fmla="*/ 165 h 210"/>
              <a:gd name="T82" fmla="*/ 67 w 212"/>
              <a:gd name="T83" fmla="*/ 210 h 210"/>
              <a:gd name="T84" fmla="*/ 77 w 212"/>
              <a:gd name="T85" fmla="*/ 210 h 210"/>
              <a:gd name="T86" fmla="*/ 89 w 212"/>
              <a:gd name="T87" fmla="*/ 202 h 210"/>
              <a:gd name="T88" fmla="*/ 101 w 212"/>
              <a:gd name="T89" fmla="*/ 186 h 210"/>
              <a:gd name="T90" fmla="*/ 108 w 212"/>
              <a:gd name="T91" fmla="*/ 177 h 210"/>
              <a:gd name="T92" fmla="*/ 118 w 212"/>
              <a:gd name="T93" fmla="*/ 177 h 210"/>
              <a:gd name="T94" fmla="*/ 118 w 212"/>
              <a:gd name="T95" fmla="*/ 177 h 210"/>
              <a:gd name="T96" fmla="*/ 123 w 212"/>
              <a:gd name="T97" fmla="*/ 171 h 210"/>
              <a:gd name="T98" fmla="*/ 117 w 212"/>
              <a:gd name="T99" fmla="*/ 165 h 210"/>
              <a:gd name="T100" fmla="*/ 117 w 212"/>
              <a:gd name="T101" fmla="*/ 165 h 210"/>
              <a:gd name="T102" fmla="*/ 131 w 212"/>
              <a:gd name="T103" fmla="*/ 145 h 210"/>
              <a:gd name="T104" fmla="*/ 141 w 212"/>
              <a:gd name="T105" fmla="*/ 145 h 210"/>
              <a:gd name="T106" fmla="*/ 141 w 212"/>
              <a:gd name="T107" fmla="*/ 145 h 210"/>
              <a:gd name="T108" fmla="*/ 146 w 212"/>
              <a:gd name="T109" fmla="*/ 139 h 210"/>
              <a:gd name="T110" fmla="*/ 140 w 212"/>
              <a:gd name="T111" fmla="*/ 133 h 210"/>
              <a:gd name="T112" fmla="*/ 153 w 212"/>
              <a:gd name="T113" fmla="*/ 116 h 210"/>
              <a:gd name="T114" fmla="*/ 198 w 212"/>
              <a:gd name="T115" fmla="*/ 112 h 210"/>
              <a:gd name="T116" fmla="*/ 212 w 212"/>
              <a:gd name="T1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 h="210">
                <a:moveTo>
                  <a:pt x="212" y="105"/>
                </a:moveTo>
                <a:cubicBezTo>
                  <a:pt x="212" y="105"/>
                  <a:pt x="212" y="105"/>
                  <a:pt x="212" y="105"/>
                </a:cubicBezTo>
                <a:cubicBezTo>
                  <a:pt x="212" y="105"/>
                  <a:pt x="212" y="105"/>
                  <a:pt x="212" y="105"/>
                </a:cubicBezTo>
                <a:cubicBezTo>
                  <a:pt x="212" y="105"/>
                  <a:pt x="212" y="105"/>
                  <a:pt x="212" y="105"/>
                </a:cubicBezTo>
                <a:cubicBezTo>
                  <a:pt x="212" y="102"/>
                  <a:pt x="207" y="99"/>
                  <a:pt x="198" y="97"/>
                </a:cubicBezTo>
                <a:cubicBezTo>
                  <a:pt x="189" y="95"/>
                  <a:pt x="174" y="94"/>
                  <a:pt x="153" y="93"/>
                </a:cubicBezTo>
                <a:cubicBezTo>
                  <a:pt x="149" y="89"/>
                  <a:pt x="145" y="83"/>
                  <a:pt x="140" y="77"/>
                </a:cubicBezTo>
                <a:cubicBezTo>
                  <a:pt x="143" y="76"/>
                  <a:pt x="146" y="74"/>
                  <a:pt x="146" y="70"/>
                </a:cubicBezTo>
                <a:cubicBezTo>
                  <a:pt x="146" y="67"/>
                  <a:pt x="143" y="64"/>
                  <a:pt x="140" y="64"/>
                </a:cubicBezTo>
                <a:cubicBezTo>
                  <a:pt x="140" y="64"/>
                  <a:pt x="139" y="64"/>
                  <a:pt x="139" y="64"/>
                </a:cubicBezTo>
                <a:cubicBezTo>
                  <a:pt x="139" y="64"/>
                  <a:pt x="139" y="64"/>
                  <a:pt x="139" y="64"/>
                </a:cubicBezTo>
                <a:cubicBezTo>
                  <a:pt x="131" y="64"/>
                  <a:pt x="131" y="64"/>
                  <a:pt x="131" y="64"/>
                </a:cubicBezTo>
                <a:cubicBezTo>
                  <a:pt x="117" y="45"/>
                  <a:pt x="117" y="45"/>
                  <a:pt x="117" y="45"/>
                </a:cubicBezTo>
                <a:cubicBezTo>
                  <a:pt x="117" y="45"/>
                  <a:pt x="117" y="45"/>
                  <a:pt x="117" y="45"/>
                </a:cubicBezTo>
                <a:cubicBezTo>
                  <a:pt x="121" y="45"/>
                  <a:pt x="123" y="42"/>
                  <a:pt x="123" y="39"/>
                </a:cubicBezTo>
                <a:cubicBezTo>
                  <a:pt x="123" y="36"/>
                  <a:pt x="121" y="33"/>
                  <a:pt x="118" y="33"/>
                </a:cubicBezTo>
                <a:cubicBezTo>
                  <a:pt x="118" y="33"/>
                  <a:pt x="118" y="33"/>
                  <a:pt x="118" y="33"/>
                </a:cubicBezTo>
                <a:cubicBezTo>
                  <a:pt x="108" y="33"/>
                  <a:pt x="108" y="33"/>
                  <a:pt x="108" y="33"/>
                </a:cubicBezTo>
                <a:cubicBezTo>
                  <a:pt x="101" y="24"/>
                  <a:pt x="101" y="24"/>
                  <a:pt x="101" y="24"/>
                </a:cubicBezTo>
                <a:cubicBezTo>
                  <a:pt x="97" y="18"/>
                  <a:pt x="93" y="13"/>
                  <a:pt x="89" y="7"/>
                </a:cubicBezTo>
                <a:cubicBezTo>
                  <a:pt x="85" y="2"/>
                  <a:pt x="81" y="0"/>
                  <a:pt x="77" y="0"/>
                </a:cubicBezTo>
                <a:cubicBezTo>
                  <a:pt x="67" y="0"/>
                  <a:pt x="67" y="0"/>
                  <a:pt x="67" y="0"/>
                </a:cubicBezTo>
                <a:cubicBezTo>
                  <a:pt x="72" y="13"/>
                  <a:pt x="79" y="28"/>
                  <a:pt x="86" y="45"/>
                </a:cubicBezTo>
                <a:cubicBezTo>
                  <a:pt x="88" y="51"/>
                  <a:pt x="91" y="58"/>
                  <a:pt x="94" y="64"/>
                </a:cubicBezTo>
                <a:cubicBezTo>
                  <a:pt x="97" y="73"/>
                  <a:pt x="98" y="80"/>
                  <a:pt x="98" y="85"/>
                </a:cubicBezTo>
                <a:cubicBezTo>
                  <a:pt x="98" y="92"/>
                  <a:pt x="92" y="95"/>
                  <a:pt x="80" y="95"/>
                </a:cubicBezTo>
                <a:cubicBezTo>
                  <a:pt x="36" y="97"/>
                  <a:pt x="36" y="97"/>
                  <a:pt x="36" y="97"/>
                </a:cubicBezTo>
                <a:cubicBezTo>
                  <a:pt x="14" y="69"/>
                  <a:pt x="14" y="69"/>
                  <a:pt x="14" y="69"/>
                </a:cubicBezTo>
                <a:cubicBezTo>
                  <a:pt x="12" y="69"/>
                  <a:pt x="8" y="68"/>
                  <a:pt x="0" y="67"/>
                </a:cubicBezTo>
                <a:cubicBezTo>
                  <a:pt x="9" y="101"/>
                  <a:pt x="9" y="101"/>
                  <a:pt x="9" y="101"/>
                </a:cubicBezTo>
                <a:cubicBezTo>
                  <a:pt x="9" y="101"/>
                  <a:pt x="8" y="101"/>
                  <a:pt x="8" y="101"/>
                </a:cubicBezTo>
                <a:cubicBezTo>
                  <a:pt x="6" y="101"/>
                  <a:pt x="4" y="103"/>
                  <a:pt x="4" y="105"/>
                </a:cubicBezTo>
                <a:cubicBezTo>
                  <a:pt x="4" y="108"/>
                  <a:pt x="6" y="110"/>
                  <a:pt x="8" y="110"/>
                </a:cubicBezTo>
                <a:cubicBezTo>
                  <a:pt x="8" y="110"/>
                  <a:pt x="8" y="110"/>
                  <a:pt x="9" y="110"/>
                </a:cubicBezTo>
                <a:cubicBezTo>
                  <a:pt x="0" y="143"/>
                  <a:pt x="0" y="143"/>
                  <a:pt x="0" y="143"/>
                </a:cubicBezTo>
                <a:cubicBezTo>
                  <a:pt x="8" y="142"/>
                  <a:pt x="12" y="141"/>
                  <a:pt x="14" y="141"/>
                </a:cubicBezTo>
                <a:cubicBezTo>
                  <a:pt x="36" y="112"/>
                  <a:pt x="36" y="112"/>
                  <a:pt x="36" y="112"/>
                </a:cubicBezTo>
                <a:cubicBezTo>
                  <a:pt x="80" y="114"/>
                  <a:pt x="80" y="114"/>
                  <a:pt x="80" y="114"/>
                </a:cubicBezTo>
                <a:cubicBezTo>
                  <a:pt x="92" y="114"/>
                  <a:pt x="98" y="118"/>
                  <a:pt x="98" y="124"/>
                </a:cubicBezTo>
                <a:cubicBezTo>
                  <a:pt x="98" y="130"/>
                  <a:pt x="97" y="137"/>
                  <a:pt x="94" y="145"/>
                </a:cubicBezTo>
                <a:cubicBezTo>
                  <a:pt x="91" y="152"/>
                  <a:pt x="88" y="158"/>
                  <a:pt x="86" y="165"/>
                </a:cubicBezTo>
                <a:cubicBezTo>
                  <a:pt x="79" y="182"/>
                  <a:pt x="72" y="197"/>
                  <a:pt x="67" y="210"/>
                </a:cubicBezTo>
                <a:cubicBezTo>
                  <a:pt x="77" y="210"/>
                  <a:pt x="77" y="210"/>
                  <a:pt x="77" y="210"/>
                </a:cubicBezTo>
                <a:cubicBezTo>
                  <a:pt x="81" y="210"/>
                  <a:pt x="85" y="207"/>
                  <a:pt x="89" y="202"/>
                </a:cubicBezTo>
                <a:cubicBezTo>
                  <a:pt x="93" y="197"/>
                  <a:pt x="97" y="192"/>
                  <a:pt x="101" y="186"/>
                </a:cubicBezTo>
                <a:cubicBezTo>
                  <a:pt x="108" y="177"/>
                  <a:pt x="108" y="177"/>
                  <a:pt x="108" y="177"/>
                </a:cubicBezTo>
                <a:cubicBezTo>
                  <a:pt x="118" y="177"/>
                  <a:pt x="118" y="177"/>
                  <a:pt x="118" y="177"/>
                </a:cubicBezTo>
                <a:cubicBezTo>
                  <a:pt x="118" y="177"/>
                  <a:pt x="118" y="177"/>
                  <a:pt x="118" y="177"/>
                </a:cubicBezTo>
                <a:cubicBezTo>
                  <a:pt x="121" y="177"/>
                  <a:pt x="123" y="174"/>
                  <a:pt x="123" y="171"/>
                </a:cubicBezTo>
                <a:cubicBezTo>
                  <a:pt x="123" y="167"/>
                  <a:pt x="121" y="165"/>
                  <a:pt x="117" y="165"/>
                </a:cubicBezTo>
                <a:cubicBezTo>
                  <a:pt x="117" y="165"/>
                  <a:pt x="117" y="165"/>
                  <a:pt x="117" y="165"/>
                </a:cubicBezTo>
                <a:cubicBezTo>
                  <a:pt x="131" y="145"/>
                  <a:pt x="131" y="145"/>
                  <a:pt x="131" y="145"/>
                </a:cubicBezTo>
                <a:cubicBezTo>
                  <a:pt x="141" y="145"/>
                  <a:pt x="141" y="145"/>
                  <a:pt x="141" y="145"/>
                </a:cubicBezTo>
                <a:cubicBezTo>
                  <a:pt x="141" y="145"/>
                  <a:pt x="141" y="145"/>
                  <a:pt x="141" y="145"/>
                </a:cubicBezTo>
                <a:cubicBezTo>
                  <a:pt x="144" y="145"/>
                  <a:pt x="146" y="142"/>
                  <a:pt x="146" y="139"/>
                </a:cubicBezTo>
                <a:cubicBezTo>
                  <a:pt x="146" y="136"/>
                  <a:pt x="143" y="133"/>
                  <a:pt x="140" y="133"/>
                </a:cubicBezTo>
                <a:cubicBezTo>
                  <a:pt x="145" y="127"/>
                  <a:pt x="149" y="121"/>
                  <a:pt x="153" y="116"/>
                </a:cubicBezTo>
                <a:cubicBezTo>
                  <a:pt x="174" y="116"/>
                  <a:pt x="189" y="115"/>
                  <a:pt x="198" y="112"/>
                </a:cubicBezTo>
                <a:cubicBezTo>
                  <a:pt x="207" y="110"/>
                  <a:pt x="212" y="108"/>
                  <a:pt x="212" y="1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ptos" panose="020B0004020202020204" pitchFamily="34" charset="0"/>
            </a:endParaRPr>
          </a:p>
        </p:txBody>
      </p:sp>
      <p:sp>
        <p:nvSpPr>
          <p:cNvPr id="28" name="Freeform 31">
            <a:extLst>
              <a:ext uri="{FF2B5EF4-FFF2-40B4-BE49-F238E27FC236}">
                <a16:creationId xmlns:a16="http://schemas.microsoft.com/office/drawing/2014/main" id="{CD609747-0A00-520B-714D-8DB3AEAEC6B2}"/>
              </a:ext>
            </a:extLst>
          </p:cNvPr>
          <p:cNvSpPr>
            <a:spLocks noChangeAspect="1" noEditPoints="1"/>
          </p:cNvSpPr>
          <p:nvPr/>
        </p:nvSpPr>
        <p:spPr bwMode="auto">
          <a:xfrm>
            <a:off x="8098982" y="2079707"/>
            <a:ext cx="306956" cy="395540"/>
          </a:xfrm>
          <a:custGeom>
            <a:avLst/>
            <a:gdLst>
              <a:gd name="T0" fmla="*/ 12 w 140"/>
              <a:gd name="T1" fmla="*/ 35 h 180"/>
              <a:gd name="T2" fmla="*/ 35 w 140"/>
              <a:gd name="T3" fmla="*/ 12 h 180"/>
              <a:gd name="T4" fmla="*/ 34 w 140"/>
              <a:gd name="T5" fmla="*/ 5 h 180"/>
              <a:gd name="T6" fmla="*/ 32 w 140"/>
              <a:gd name="T7" fmla="*/ 2 h 180"/>
              <a:gd name="T8" fmla="*/ 25 w 140"/>
              <a:gd name="T9" fmla="*/ 2 h 180"/>
              <a:gd name="T10" fmla="*/ 2 w 140"/>
              <a:gd name="T11" fmla="*/ 26 h 180"/>
              <a:gd name="T12" fmla="*/ 2 w 140"/>
              <a:gd name="T13" fmla="*/ 33 h 180"/>
              <a:gd name="T14" fmla="*/ 5 w 140"/>
              <a:gd name="T15" fmla="*/ 35 h 180"/>
              <a:gd name="T16" fmla="*/ 12 w 140"/>
              <a:gd name="T17" fmla="*/ 35 h 180"/>
              <a:gd name="T18" fmla="*/ 134 w 140"/>
              <a:gd name="T19" fmla="*/ 1 h 180"/>
              <a:gd name="T20" fmla="*/ 62 w 140"/>
              <a:gd name="T21" fmla="*/ 1 h 180"/>
              <a:gd name="T22" fmla="*/ 51 w 140"/>
              <a:gd name="T23" fmla="*/ 5 h 180"/>
              <a:gd name="T24" fmla="*/ 11 w 140"/>
              <a:gd name="T25" fmla="*/ 47 h 180"/>
              <a:gd name="T26" fmla="*/ 6 w 140"/>
              <a:gd name="T27" fmla="*/ 58 h 180"/>
              <a:gd name="T28" fmla="*/ 6 w 140"/>
              <a:gd name="T29" fmla="*/ 174 h 180"/>
              <a:gd name="T30" fmla="*/ 12 w 140"/>
              <a:gd name="T31" fmla="*/ 180 h 180"/>
              <a:gd name="T32" fmla="*/ 134 w 140"/>
              <a:gd name="T33" fmla="*/ 180 h 180"/>
              <a:gd name="T34" fmla="*/ 140 w 140"/>
              <a:gd name="T35" fmla="*/ 174 h 180"/>
              <a:gd name="T36" fmla="*/ 140 w 140"/>
              <a:gd name="T37" fmla="*/ 7 h 180"/>
              <a:gd name="T38" fmla="*/ 134 w 140"/>
              <a:gd name="T39" fmla="*/ 1 h 180"/>
              <a:gd name="T40" fmla="*/ 74 w 140"/>
              <a:gd name="T41" fmla="*/ 147 h 180"/>
              <a:gd name="T42" fmla="*/ 53 w 140"/>
              <a:gd name="T43" fmla="*/ 126 h 180"/>
              <a:gd name="T44" fmla="*/ 54 w 140"/>
              <a:gd name="T45" fmla="*/ 119 h 180"/>
              <a:gd name="T46" fmla="*/ 54 w 140"/>
              <a:gd name="T47" fmla="*/ 119 h 180"/>
              <a:gd name="T48" fmla="*/ 59 w 140"/>
              <a:gd name="T49" fmla="*/ 105 h 180"/>
              <a:gd name="T50" fmla="*/ 74 w 140"/>
              <a:gd name="T51" fmla="*/ 80 h 180"/>
              <a:gd name="T52" fmla="*/ 89 w 140"/>
              <a:gd name="T53" fmla="*/ 105 h 180"/>
              <a:gd name="T54" fmla="*/ 94 w 140"/>
              <a:gd name="T55" fmla="*/ 119 h 180"/>
              <a:gd name="T56" fmla="*/ 94 w 140"/>
              <a:gd name="T57" fmla="*/ 119 h 180"/>
              <a:gd name="T58" fmla="*/ 96 w 140"/>
              <a:gd name="T59" fmla="*/ 126 h 180"/>
              <a:gd name="T60" fmla="*/ 74 w 140"/>
              <a:gd name="T61" fmla="*/ 147 h 180"/>
              <a:gd name="T62" fmla="*/ 124 w 140"/>
              <a:gd name="T63" fmla="*/ 30 h 180"/>
              <a:gd name="T64" fmla="*/ 118 w 140"/>
              <a:gd name="T65" fmla="*/ 37 h 180"/>
              <a:gd name="T66" fmla="*/ 72 w 140"/>
              <a:gd name="T67" fmla="*/ 37 h 180"/>
              <a:gd name="T68" fmla="*/ 65 w 140"/>
              <a:gd name="T69" fmla="*/ 30 h 180"/>
              <a:gd name="T70" fmla="*/ 65 w 140"/>
              <a:gd name="T71" fmla="*/ 22 h 180"/>
              <a:gd name="T72" fmla="*/ 72 w 140"/>
              <a:gd name="T73" fmla="*/ 16 h 180"/>
              <a:gd name="T74" fmla="*/ 118 w 140"/>
              <a:gd name="T75" fmla="*/ 16 h 180"/>
              <a:gd name="T76" fmla="*/ 124 w 140"/>
              <a:gd name="T77" fmla="*/ 22 h 180"/>
              <a:gd name="T78" fmla="*/ 124 w 140"/>
              <a:gd name="T79" fmla="*/ 30 h 180"/>
              <a:gd name="T80" fmla="*/ 85 w 140"/>
              <a:gd name="T81" fmla="*/ 116 h 180"/>
              <a:gd name="T82" fmla="*/ 80 w 140"/>
              <a:gd name="T83" fmla="*/ 126 h 180"/>
              <a:gd name="T84" fmla="*/ 85 w 140"/>
              <a:gd name="T85" fmla="*/ 136 h 180"/>
              <a:gd name="T86" fmla="*/ 89 w 140"/>
              <a:gd name="T87" fmla="*/ 126 h 180"/>
              <a:gd name="T88" fmla="*/ 85 w 140"/>
              <a:gd name="T89" fmla="*/ 11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80">
                <a:moveTo>
                  <a:pt x="12" y="35"/>
                </a:moveTo>
                <a:cubicBezTo>
                  <a:pt x="35" y="12"/>
                  <a:pt x="35" y="12"/>
                  <a:pt x="35" y="12"/>
                </a:cubicBezTo>
                <a:cubicBezTo>
                  <a:pt x="36" y="10"/>
                  <a:pt x="36" y="7"/>
                  <a:pt x="34" y="5"/>
                </a:cubicBezTo>
                <a:cubicBezTo>
                  <a:pt x="32" y="2"/>
                  <a:pt x="32" y="2"/>
                  <a:pt x="32" y="2"/>
                </a:cubicBezTo>
                <a:cubicBezTo>
                  <a:pt x="30" y="0"/>
                  <a:pt x="27" y="0"/>
                  <a:pt x="25" y="2"/>
                </a:cubicBezTo>
                <a:cubicBezTo>
                  <a:pt x="2" y="26"/>
                  <a:pt x="2" y="26"/>
                  <a:pt x="2" y="26"/>
                </a:cubicBezTo>
                <a:cubicBezTo>
                  <a:pt x="0" y="28"/>
                  <a:pt x="0" y="31"/>
                  <a:pt x="2" y="33"/>
                </a:cubicBezTo>
                <a:cubicBezTo>
                  <a:pt x="5" y="35"/>
                  <a:pt x="5" y="35"/>
                  <a:pt x="5" y="35"/>
                </a:cubicBezTo>
                <a:cubicBezTo>
                  <a:pt x="7" y="37"/>
                  <a:pt x="10" y="37"/>
                  <a:pt x="12" y="35"/>
                </a:cubicBezTo>
                <a:close/>
                <a:moveTo>
                  <a:pt x="134" y="1"/>
                </a:moveTo>
                <a:cubicBezTo>
                  <a:pt x="62" y="1"/>
                  <a:pt x="62" y="1"/>
                  <a:pt x="62" y="1"/>
                </a:cubicBezTo>
                <a:cubicBezTo>
                  <a:pt x="58" y="1"/>
                  <a:pt x="54" y="3"/>
                  <a:pt x="51" y="5"/>
                </a:cubicBezTo>
                <a:cubicBezTo>
                  <a:pt x="11" y="47"/>
                  <a:pt x="11" y="47"/>
                  <a:pt x="11" y="47"/>
                </a:cubicBezTo>
                <a:cubicBezTo>
                  <a:pt x="8" y="50"/>
                  <a:pt x="6" y="54"/>
                  <a:pt x="6" y="58"/>
                </a:cubicBezTo>
                <a:cubicBezTo>
                  <a:pt x="6" y="174"/>
                  <a:pt x="6" y="174"/>
                  <a:pt x="6" y="174"/>
                </a:cubicBezTo>
                <a:cubicBezTo>
                  <a:pt x="6" y="177"/>
                  <a:pt x="9" y="180"/>
                  <a:pt x="12" y="180"/>
                </a:cubicBezTo>
                <a:cubicBezTo>
                  <a:pt x="134" y="180"/>
                  <a:pt x="134" y="180"/>
                  <a:pt x="134" y="180"/>
                </a:cubicBezTo>
                <a:cubicBezTo>
                  <a:pt x="137" y="180"/>
                  <a:pt x="140" y="177"/>
                  <a:pt x="140" y="174"/>
                </a:cubicBezTo>
                <a:cubicBezTo>
                  <a:pt x="140" y="7"/>
                  <a:pt x="140" y="7"/>
                  <a:pt x="140" y="7"/>
                </a:cubicBezTo>
                <a:cubicBezTo>
                  <a:pt x="140" y="4"/>
                  <a:pt x="137" y="1"/>
                  <a:pt x="134" y="1"/>
                </a:cubicBezTo>
                <a:close/>
                <a:moveTo>
                  <a:pt x="74" y="147"/>
                </a:moveTo>
                <a:cubicBezTo>
                  <a:pt x="62" y="147"/>
                  <a:pt x="53" y="137"/>
                  <a:pt x="53" y="126"/>
                </a:cubicBezTo>
                <a:cubicBezTo>
                  <a:pt x="53" y="123"/>
                  <a:pt x="53" y="121"/>
                  <a:pt x="54" y="119"/>
                </a:cubicBezTo>
                <a:cubicBezTo>
                  <a:pt x="54" y="119"/>
                  <a:pt x="54" y="119"/>
                  <a:pt x="54" y="119"/>
                </a:cubicBezTo>
                <a:cubicBezTo>
                  <a:pt x="55" y="114"/>
                  <a:pt x="57" y="110"/>
                  <a:pt x="59" y="105"/>
                </a:cubicBezTo>
                <a:cubicBezTo>
                  <a:pt x="64" y="94"/>
                  <a:pt x="69" y="86"/>
                  <a:pt x="74" y="80"/>
                </a:cubicBezTo>
                <a:cubicBezTo>
                  <a:pt x="79" y="86"/>
                  <a:pt x="84" y="94"/>
                  <a:pt x="89" y="105"/>
                </a:cubicBezTo>
                <a:cubicBezTo>
                  <a:pt x="91" y="110"/>
                  <a:pt x="93" y="114"/>
                  <a:pt x="94" y="119"/>
                </a:cubicBezTo>
                <a:cubicBezTo>
                  <a:pt x="94" y="119"/>
                  <a:pt x="94" y="119"/>
                  <a:pt x="94" y="119"/>
                </a:cubicBezTo>
                <a:cubicBezTo>
                  <a:pt x="95" y="121"/>
                  <a:pt x="96" y="123"/>
                  <a:pt x="96" y="126"/>
                </a:cubicBezTo>
                <a:cubicBezTo>
                  <a:pt x="96" y="137"/>
                  <a:pt x="86" y="147"/>
                  <a:pt x="74" y="147"/>
                </a:cubicBezTo>
                <a:close/>
                <a:moveTo>
                  <a:pt x="124" y="30"/>
                </a:moveTo>
                <a:cubicBezTo>
                  <a:pt x="124" y="34"/>
                  <a:pt x="122" y="37"/>
                  <a:pt x="118" y="37"/>
                </a:cubicBezTo>
                <a:cubicBezTo>
                  <a:pt x="72" y="37"/>
                  <a:pt x="72" y="37"/>
                  <a:pt x="72" y="37"/>
                </a:cubicBezTo>
                <a:cubicBezTo>
                  <a:pt x="68" y="37"/>
                  <a:pt x="65" y="34"/>
                  <a:pt x="65" y="30"/>
                </a:cubicBezTo>
                <a:cubicBezTo>
                  <a:pt x="65" y="22"/>
                  <a:pt x="65" y="22"/>
                  <a:pt x="65" y="22"/>
                </a:cubicBezTo>
                <a:cubicBezTo>
                  <a:pt x="65" y="19"/>
                  <a:pt x="68" y="16"/>
                  <a:pt x="72" y="16"/>
                </a:cubicBezTo>
                <a:cubicBezTo>
                  <a:pt x="118" y="16"/>
                  <a:pt x="118" y="16"/>
                  <a:pt x="118" y="16"/>
                </a:cubicBezTo>
                <a:cubicBezTo>
                  <a:pt x="122" y="16"/>
                  <a:pt x="124" y="19"/>
                  <a:pt x="124" y="22"/>
                </a:cubicBezTo>
                <a:lnTo>
                  <a:pt x="124" y="30"/>
                </a:lnTo>
                <a:close/>
                <a:moveTo>
                  <a:pt x="85" y="116"/>
                </a:moveTo>
                <a:cubicBezTo>
                  <a:pt x="82" y="116"/>
                  <a:pt x="80" y="120"/>
                  <a:pt x="80" y="126"/>
                </a:cubicBezTo>
                <a:cubicBezTo>
                  <a:pt x="80" y="131"/>
                  <a:pt x="82" y="136"/>
                  <a:pt x="85" y="136"/>
                </a:cubicBezTo>
                <a:cubicBezTo>
                  <a:pt x="87" y="136"/>
                  <a:pt x="89" y="131"/>
                  <a:pt x="89" y="126"/>
                </a:cubicBezTo>
                <a:cubicBezTo>
                  <a:pt x="89" y="120"/>
                  <a:pt x="87" y="116"/>
                  <a:pt x="85"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ptos" panose="020B0004020202020204" pitchFamily="34" charset="0"/>
            </a:endParaRPr>
          </a:p>
        </p:txBody>
      </p:sp>
      <p:sp>
        <p:nvSpPr>
          <p:cNvPr id="29" name="Freeform 62">
            <a:extLst>
              <a:ext uri="{FF2B5EF4-FFF2-40B4-BE49-F238E27FC236}">
                <a16:creationId xmlns:a16="http://schemas.microsoft.com/office/drawing/2014/main" id="{094287F9-91F1-C59A-9EAA-A6C0617B9486}"/>
              </a:ext>
            </a:extLst>
          </p:cNvPr>
          <p:cNvSpPr>
            <a:spLocks noChangeAspect="1" noEditPoints="1"/>
          </p:cNvSpPr>
          <p:nvPr/>
        </p:nvSpPr>
        <p:spPr bwMode="auto">
          <a:xfrm>
            <a:off x="8045335" y="5382610"/>
            <a:ext cx="414250" cy="382929"/>
          </a:xfrm>
          <a:custGeom>
            <a:avLst/>
            <a:gdLst>
              <a:gd name="T0" fmla="*/ 33 w 195"/>
              <a:gd name="T1" fmla="*/ 62 h 180"/>
              <a:gd name="T2" fmla="*/ 74 w 195"/>
              <a:gd name="T3" fmla="*/ 18 h 180"/>
              <a:gd name="T4" fmla="*/ 102 w 195"/>
              <a:gd name="T5" fmla="*/ 45 h 180"/>
              <a:gd name="T6" fmla="*/ 61 w 195"/>
              <a:gd name="T7" fmla="*/ 88 h 180"/>
              <a:gd name="T8" fmla="*/ 33 w 195"/>
              <a:gd name="T9" fmla="*/ 62 h 180"/>
              <a:gd name="T10" fmla="*/ 107 w 195"/>
              <a:gd name="T11" fmla="*/ 41 h 180"/>
              <a:gd name="T12" fmla="*/ 114 w 195"/>
              <a:gd name="T13" fmla="*/ 41 h 180"/>
              <a:gd name="T14" fmla="*/ 117 w 195"/>
              <a:gd name="T15" fmla="*/ 38 h 180"/>
              <a:gd name="T16" fmla="*/ 117 w 195"/>
              <a:gd name="T17" fmla="*/ 30 h 180"/>
              <a:gd name="T18" fmla="*/ 87 w 195"/>
              <a:gd name="T19" fmla="*/ 2 h 180"/>
              <a:gd name="T20" fmla="*/ 80 w 195"/>
              <a:gd name="T21" fmla="*/ 3 h 180"/>
              <a:gd name="T22" fmla="*/ 77 w 195"/>
              <a:gd name="T23" fmla="*/ 6 h 180"/>
              <a:gd name="T24" fmla="*/ 77 w 195"/>
              <a:gd name="T25" fmla="*/ 13 h 180"/>
              <a:gd name="T26" fmla="*/ 107 w 195"/>
              <a:gd name="T27" fmla="*/ 41 h 180"/>
              <a:gd name="T28" fmla="*/ 47 w 195"/>
              <a:gd name="T29" fmla="*/ 104 h 180"/>
              <a:gd name="T30" fmla="*/ 55 w 195"/>
              <a:gd name="T31" fmla="*/ 104 h 180"/>
              <a:gd name="T32" fmla="*/ 58 w 195"/>
              <a:gd name="T33" fmla="*/ 101 h 180"/>
              <a:gd name="T34" fmla="*/ 57 w 195"/>
              <a:gd name="T35" fmla="*/ 93 h 180"/>
              <a:gd name="T36" fmla="*/ 28 w 195"/>
              <a:gd name="T37" fmla="*/ 65 h 180"/>
              <a:gd name="T38" fmla="*/ 20 w 195"/>
              <a:gd name="T39" fmla="*/ 66 h 180"/>
              <a:gd name="T40" fmla="*/ 17 w 195"/>
              <a:gd name="T41" fmla="*/ 69 h 180"/>
              <a:gd name="T42" fmla="*/ 18 w 195"/>
              <a:gd name="T43" fmla="*/ 76 h 180"/>
              <a:gd name="T44" fmla="*/ 47 w 195"/>
              <a:gd name="T45" fmla="*/ 104 h 180"/>
              <a:gd name="T46" fmla="*/ 80 w 195"/>
              <a:gd name="T47" fmla="*/ 77 h 180"/>
              <a:gd name="T48" fmla="*/ 177 w 195"/>
              <a:gd name="T49" fmla="*/ 169 h 180"/>
              <a:gd name="T50" fmla="*/ 189 w 195"/>
              <a:gd name="T51" fmla="*/ 171 h 180"/>
              <a:gd name="T52" fmla="*/ 193 w 195"/>
              <a:gd name="T53" fmla="*/ 167 h 180"/>
              <a:gd name="T54" fmla="*/ 190 w 195"/>
              <a:gd name="T55" fmla="*/ 156 h 180"/>
              <a:gd name="T56" fmla="*/ 92 w 195"/>
              <a:gd name="T57" fmla="*/ 64 h 180"/>
              <a:gd name="T58" fmla="*/ 80 w 195"/>
              <a:gd name="T59" fmla="*/ 77 h 180"/>
              <a:gd name="T60" fmla="*/ 113 w 195"/>
              <a:gd name="T61" fmla="*/ 168 h 180"/>
              <a:gd name="T62" fmla="*/ 111 w 195"/>
              <a:gd name="T63" fmla="*/ 166 h 180"/>
              <a:gd name="T64" fmla="*/ 3 w 195"/>
              <a:gd name="T65" fmla="*/ 166 h 180"/>
              <a:gd name="T66" fmla="*/ 0 w 195"/>
              <a:gd name="T67" fmla="*/ 168 h 180"/>
              <a:gd name="T68" fmla="*/ 0 w 195"/>
              <a:gd name="T69" fmla="*/ 178 h 180"/>
              <a:gd name="T70" fmla="*/ 3 w 195"/>
              <a:gd name="T71" fmla="*/ 180 h 180"/>
              <a:gd name="T72" fmla="*/ 111 w 195"/>
              <a:gd name="T73" fmla="*/ 180 h 180"/>
              <a:gd name="T74" fmla="*/ 113 w 195"/>
              <a:gd name="T75" fmla="*/ 178 h 180"/>
              <a:gd name="T76" fmla="*/ 113 w 195"/>
              <a:gd name="T77" fmla="*/ 168 h 180"/>
              <a:gd name="T78" fmla="*/ 25 w 195"/>
              <a:gd name="T79" fmla="*/ 148 h 180"/>
              <a:gd name="T80" fmla="*/ 89 w 195"/>
              <a:gd name="T81" fmla="*/ 148 h 180"/>
              <a:gd name="T82" fmla="*/ 96 w 195"/>
              <a:gd name="T83" fmla="*/ 154 h 180"/>
              <a:gd name="T84" fmla="*/ 96 w 195"/>
              <a:gd name="T85" fmla="*/ 160 h 180"/>
              <a:gd name="T86" fmla="*/ 17 w 195"/>
              <a:gd name="T87" fmla="*/ 160 h 180"/>
              <a:gd name="T88" fmla="*/ 17 w 195"/>
              <a:gd name="T89" fmla="*/ 154 h 180"/>
              <a:gd name="T90" fmla="*/ 25 w 195"/>
              <a:gd name="T91"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180">
                <a:moveTo>
                  <a:pt x="33" y="62"/>
                </a:moveTo>
                <a:cubicBezTo>
                  <a:pt x="74" y="18"/>
                  <a:pt x="74" y="18"/>
                  <a:pt x="74" y="18"/>
                </a:cubicBezTo>
                <a:cubicBezTo>
                  <a:pt x="102" y="45"/>
                  <a:pt x="102" y="45"/>
                  <a:pt x="102" y="45"/>
                </a:cubicBezTo>
                <a:cubicBezTo>
                  <a:pt x="61" y="88"/>
                  <a:pt x="61" y="88"/>
                  <a:pt x="61" y="88"/>
                </a:cubicBezTo>
                <a:lnTo>
                  <a:pt x="33" y="62"/>
                </a:lnTo>
                <a:close/>
                <a:moveTo>
                  <a:pt x="107" y="41"/>
                </a:moveTo>
                <a:cubicBezTo>
                  <a:pt x="109" y="43"/>
                  <a:pt x="112" y="43"/>
                  <a:pt x="114" y="41"/>
                </a:cubicBezTo>
                <a:cubicBezTo>
                  <a:pt x="117" y="38"/>
                  <a:pt x="117" y="38"/>
                  <a:pt x="117" y="38"/>
                </a:cubicBezTo>
                <a:cubicBezTo>
                  <a:pt x="119" y="35"/>
                  <a:pt x="119" y="32"/>
                  <a:pt x="117" y="30"/>
                </a:cubicBezTo>
                <a:cubicBezTo>
                  <a:pt x="87" y="2"/>
                  <a:pt x="87" y="2"/>
                  <a:pt x="87" y="2"/>
                </a:cubicBezTo>
                <a:cubicBezTo>
                  <a:pt x="85" y="0"/>
                  <a:pt x="82" y="0"/>
                  <a:pt x="80" y="3"/>
                </a:cubicBezTo>
                <a:cubicBezTo>
                  <a:pt x="77" y="6"/>
                  <a:pt x="77" y="6"/>
                  <a:pt x="77" y="6"/>
                </a:cubicBezTo>
                <a:cubicBezTo>
                  <a:pt x="75" y="8"/>
                  <a:pt x="75" y="11"/>
                  <a:pt x="77" y="13"/>
                </a:cubicBezTo>
                <a:lnTo>
                  <a:pt x="107" y="41"/>
                </a:lnTo>
                <a:close/>
                <a:moveTo>
                  <a:pt x="47" y="104"/>
                </a:moveTo>
                <a:cubicBezTo>
                  <a:pt x="49" y="106"/>
                  <a:pt x="53" y="106"/>
                  <a:pt x="55" y="104"/>
                </a:cubicBezTo>
                <a:cubicBezTo>
                  <a:pt x="58" y="101"/>
                  <a:pt x="58" y="101"/>
                  <a:pt x="58" y="101"/>
                </a:cubicBezTo>
                <a:cubicBezTo>
                  <a:pt x="60" y="99"/>
                  <a:pt x="60" y="95"/>
                  <a:pt x="57" y="93"/>
                </a:cubicBezTo>
                <a:cubicBezTo>
                  <a:pt x="28" y="65"/>
                  <a:pt x="28" y="65"/>
                  <a:pt x="28" y="65"/>
                </a:cubicBezTo>
                <a:cubicBezTo>
                  <a:pt x="26" y="63"/>
                  <a:pt x="22" y="64"/>
                  <a:pt x="20" y="66"/>
                </a:cubicBezTo>
                <a:cubicBezTo>
                  <a:pt x="17" y="69"/>
                  <a:pt x="17" y="69"/>
                  <a:pt x="17" y="69"/>
                </a:cubicBezTo>
                <a:cubicBezTo>
                  <a:pt x="15" y="71"/>
                  <a:pt x="15" y="74"/>
                  <a:pt x="18" y="76"/>
                </a:cubicBezTo>
                <a:lnTo>
                  <a:pt x="47" y="104"/>
                </a:lnTo>
                <a:close/>
                <a:moveTo>
                  <a:pt x="80" y="77"/>
                </a:moveTo>
                <a:cubicBezTo>
                  <a:pt x="177" y="169"/>
                  <a:pt x="177" y="169"/>
                  <a:pt x="177" y="169"/>
                </a:cubicBezTo>
                <a:cubicBezTo>
                  <a:pt x="181" y="172"/>
                  <a:pt x="186" y="174"/>
                  <a:pt x="189" y="171"/>
                </a:cubicBezTo>
                <a:cubicBezTo>
                  <a:pt x="193" y="167"/>
                  <a:pt x="193" y="167"/>
                  <a:pt x="193" y="167"/>
                </a:cubicBezTo>
                <a:cubicBezTo>
                  <a:pt x="195" y="164"/>
                  <a:pt x="194" y="159"/>
                  <a:pt x="190" y="156"/>
                </a:cubicBezTo>
                <a:cubicBezTo>
                  <a:pt x="92" y="64"/>
                  <a:pt x="92" y="64"/>
                  <a:pt x="92" y="64"/>
                </a:cubicBezTo>
                <a:lnTo>
                  <a:pt x="80" y="77"/>
                </a:lnTo>
                <a:close/>
                <a:moveTo>
                  <a:pt x="113" y="168"/>
                </a:moveTo>
                <a:cubicBezTo>
                  <a:pt x="113" y="167"/>
                  <a:pt x="112" y="166"/>
                  <a:pt x="111" y="166"/>
                </a:cubicBezTo>
                <a:cubicBezTo>
                  <a:pt x="3" y="166"/>
                  <a:pt x="3" y="166"/>
                  <a:pt x="3" y="166"/>
                </a:cubicBezTo>
                <a:cubicBezTo>
                  <a:pt x="1" y="166"/>
                  <a:pt x="0" y="167"/>
                  <a:pt x="0" y="168"/>
                </a:cubicBezTo>
                <a:cubicBezTo>
                  <a:pt x="0" y="178"/>
                  <a:pt x="0" y="178"/>
                  <a:pt x="0" y="178"/>
                </a:cubicBezTo>
                <a:cubicBezTo>
                  <a:pt x="0" y="179"/>
                  <a:pt x="1" y="180"/>
                  <a:pt x="3" y="180"/>
                </a:cubicBezTo>
                <a:cubicBezTo>
                  <a:pt x="111" y="180"/>
                  <a:pt x="111" y="180"/>
                  <a:pt x="111" y="180"/>
                </a:cubicBezTo>
                <a:cubicBezTo>
                  <a:pt x="112" y="180"/>
                  <a:pt x="113" y="179"/>
                  <a:pt x="113" y="178"/>
                </a:cubicBezTo>
                <a:lnTo>
                  <a:pt x="113" y="168"/>
                </a:lnTo>
                <a:close/>
                <a:moveTo>
                  <a:pt x="25" y="148"/>
                </a:moveTo>
                <a:cubicBezTo>
                  <a:pt x="89" y="148"/>
                  <a:pt x="89" y="148"/>
                  <a:pt x="89" y="148"/>
                </a:cubicBezTo>
                <a:cubicBezTo>
                  <a:pt x="92" y="148"/>
                  <a:pt x="95" y="151"/>
                  <a:pt x="96" y="154"/>
                </a:cubicBezTo>
                <a:cubicBezTo>
                  <a:pt x="96" y="160"/>
                  <a:pt x="96" y="160"/>
                  <a:pt x="96" y="160"/>
                </a:cubicBezTo>
                <a:cubicBezTo>
                  <a:pt x="17" y="160"/>
                  <a:pt x="17" y="160"/>
                  <a:pt x="17" y="160"/>
                </a:cubicBezTo>
                <a:cubicBezTo>
                  <a:pt x="17" y="154"/>
                  <a:pt x="17" y="154"/>
                  <a:pt x="17" y="154"/>
                </a:cubicBezTo>
                <a:cubicBezTo>
                  <a:pt x="18" y="151"/>
                  <a:pt x="21" y="148"/>
                  <a:pt x="25" y="1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atin typeface="Aptos" panose="020B0004020202020204" pitchFamily="34" charset="0"/>
            </a:endParaRPr>
          </a:p>
        </p:txBody>
      </p:sp>
      <p:sp>
        <p:nvSpPr>
          <p:cNvPr id="36" name="Freeform 138">
            <a:extLst>
              <a:ext uri="{FF2B5EF4-FFF2-40B4-BE49-F238E27FC236}">
                <a16:creationId xmlns:a16="http://schemas.microsoft.com/office/drawing/2014/main" id="{A63CAB53-5B28-40B8-7B66-E85503B358C9}"/>
              </a:ext>
            </a:extLst>
          </p:cNvPr>
          <p:cNvSpPr>
            <a:spLocks noEditPoints="1"/>
          </p:cNvSpPr>
          <p:nvPr/>
        </p:nvSpPr>
        <p:spPr bwMode="auto">
          <a:xfrm>
            <a:off x="4547922" y="2927351"/>
            <a:ext cx="706366" cy="70636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bg2">
              <a:lumMod val="75000"/>
            </a:schemeClr>
          </a:solid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ptos" panose="020B0004020202020204" pitchFamily="34" charset="0"/>
            </a:endParaRPr>
          </a:p>
        </p:txBody>
      </p:sp>
      <p:sp>
        <p:nvSpPr>
          <p:cNvPr id="41" name="Freeform 287">
            <a:extLst>
              <a:ext uri="{FF2B5EF4-FFF2-40B4-BE49-F238E27FC236}">
                <a16:creationId xmlns:a16="http://schemas.microsoft.com/office/drawing/2014/main" id="{E5ACCD99-72BC-87DB-24B7-E02E430545A4}"/>
              </a:ext>
            </a:extLst>
          </p:cNvPr>
          <p:cNvSpPr>
            <a:spLocks noEditPoints="1"/>
          </p:cNvSpPr>
          <p:nvPr/>
        </p:nvSpPr>
        <p:spPr bwMode="auto">
          <a:xfrm>
            <a:off x="7834727" y="5224444"/>
            <a:ext cx="713529" cy="711437"/>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A6CAEC"/>
          </a:solidFill>
          <a:ln>
            <a:solidFill>
              <a:srgbClr val="A6CAEC"/>
            </a:solid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ptos" panose="020B0004020202020204" pitchFamily="34" charset="0"/>
            </a:endParaRPr>
          </a:p>
        </p:txBody>
      </p:sp>
      <p:sp>
        <p:nvSpPr>
          <p:cNvPr id="44" name="Freeform 571">
            <a:extLst>
              <a:ext uri="{FF2B5EF4-FFF2-40B4-BE49-F238E27FC236}">
                <a16:creationId xmlns:a16="http://schemas.microsoft.com/office/drawing/2014/main" id="{F9BD0923-F464-8051-5D1F-DA4CA16FFB29}"/>
              </a:ext>
            </a:extLst>
          </p:cNvPr>
          <p:cNvSpPr>
            <a:spLocks noEditPoints="1"/>
          </p:cNvSpPr>
          <p:nvPr/>
        </p:nvSpPr>
        <p:spPr bwMode="auto">
          <a:xfrm>
            <a:off x="4943858" y="4926990"/>
            <a:ext cx="707502" cy="70750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FFE181"/>
          </a:solidFill>
          <a:ln>
            <a:solidFill>
              <a:srgbClr val="FFE181"/>
            </a:solid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ptos" panose="020B0004020202020204" pitchFamily="34" charset="0"/>
            </a:endParaRPr>
          </a:p>
        </p:txBody>
      </p:sp>
      <p:pic>
        <p:nvPicPr>
          <p:cNvPr id="50" name="Graphic 49" descr="Statistics with solid fill">
            <a:extLst>
              <a:ext uri="{FF2B5EF4-FFF2-40B4-BE49-F238E27FC236}">
                <a16:creationId xmlns:a16="http://schemas.microsoft.com/office/drawing/2014/main" id="{2DB1723E-2734-2EF1-3F37-8F18DEDBB4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3114" y="3045225"/>
            <a:ext cx="470618" cy="470618"/>
          </a:xfrm>
          <a:prstGeom prst="rect">
            <a:avLst/>
          </a:prstGeom>
        </p:spPr>
      </p:pic>
      <p:pic>
        <p:nvPicPr>
          <p:cNvPr id="52" name="Graphic 51" descr="Clipboard Badge with solid fill">
            <a:extLst>
              <a:ext uri="{FF2B5EF4-FFF2-40B4-BE49-F238E27FC236}">
                <a16:creationId xmlns:a16="http://schemas.microsoft.com/office/drawing/2014/main" id="{67C1F034-0300-80AE-C109-929054D335A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69377" y="5021921"/>
            <a:ext cx="456463" cy="456463"/>
          </a:xfrm>
          <a:prstGeom prst="rect">
            <a:avLst/>
          </a:prstGeom>
        </p:spPr>
      </p:pic>
      <p:pic>
        <p:nvPicPr>
          <p:cNvPr id="54" name="Graphic 53" descr="Decision chart with solid fill">
            <a:extLst>
              <a:ext uri="{FF2B5EF4-FFF2-40B4-BE49-F238E27FC236}">
                <a16:creationId xmlns:a16="http://schemas.microsoft.com/office/drawing/2014/main" id="{DADAEC0E-022F-4E2A-79A3-88947A9995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35374" y="5316202"/>
            <a:ext cx="515744" cy="515744"/>
          </a:xfrm>
          <a:prstGeom prst="rect">
            <a:avLst/>
          </a:prstGeom>
        </p:spPr>
      </p:pic>
      <p:sp>
        <p:nvSpPr>
          <p:cNvPr id="55" name="Freeform 138">
            <a:extLst>
              <a:ext uri="{FF2B5EF4-FFF2-40B4-BE49-F238E27FC236}">
                <a16:creationId xmlns:a16="http://schemas.microsoft.com/office/drawing/2014/main" id="{C721CEBE-A6EF-3004-DB01-3CF2365F5298}"/>
              </a:ext>
            </a:extLst>
          </p:cNvPr>
          <p:cNvSpPr>
            <a:spLocks noEditPoints="1"/>
          </p:cNvSpPr>
          <p:nvPr/>
        </p:nvSpPr>
        <p:spPr bwMode="auto">
          <a:xfrm>
            <a:off x="7977624" y="2810461"/>
            <a:ext cx="706366" cy="70636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rgbClr val="196B24"/>
          </a:solid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Aptos" panose="020B0004020202020204" pitchFamily="34" charset="0"/>
            </a:endParaRPr>
          </a:p>
        </p:txBody>
      </p:sp>
      <p:pic>
        <p:nvPicPr>
          <p:cNvPr id="57" name="Graphic 56" descr="Robot Hand with solid fill">
            <a:extLst>
              <a:ext uri="{FF2B5EF4-FFF2-40B4-BE49-F238E27FC236}">
                <a16:creationId xmlns:a16="http://schemas.microsoft.com/office/drawing/2014/main" id="{D5DC7151-7889-0C98-BC72-1A0052CEF5E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49430" y="2861892"/>
            <a:ext cx="562754" cy="562754"/>
          </a:xfrm>
          <a:prstGeom prst="rect">
            <a:avLst/>
          </a:prstGeom>
        </p:spPr>
      </p:pic>
      <p:sp>
        <p:nvSpPr>
          <p:cNvPr id="58" name="Titolo 1">
            <a:extLst>
              <a:ext uri="{FF2B5EF4-FFF2-40B4-BE49-F238E27FC236}">
                <a16:creationId xmlns:a16="http://schemas.microsoft.com/office/drawing/2014/main" id="{9231F596-1814-EABD-BDD4-6D662DDBFC65}"/>
              </a:ext>
            </a:extLst>
          </p:cNvPr>
          <p:cNvSpPr>
            <a:spLocks noGrp="1"/>
          </p:cNvSpPr>
          <p:nvPr>
            <p:ph type="ctrTitle"/>
          </p:nvPr>
        </p:nvSpPr>
        <p:spPr>
          <a:xfrm>
            <a:off x="67950" y="157303"/>
            <a:ext cx="10363200" cy="584776"/>
          </a:xfrm>
        </p:spPr>
        <p:txBody>
          <a:bodyPr>
            <a:normAutofit/>
          </a:bodyPr>
          <a:lstStyle/>
          <a:p>
            <a:r>
              <a:rPr lang="it-IT" dirty="0"/>
              <a:t>Innovazione: Intelligenza Artificiale</a:t>
            </a:r>
          </a:p>
        </p:txBody>
      </p:sp>
    </p:spTree>
    <p:extLst>
      <p:ext uri="{BB962C8B-B14F-4D97-AF65-F5344CB8AC3E}">
        <p14:creationId xmlns:p14="http://schemas.microsoft.com/office/powerpoint/2010/main" val="2556198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Artificial Intelligence with solid fill">
            <a:extLst>
              <a:ext uri="{FF2B5EF4-FFF2-40B4-BE49-F238E27FC236}">
                <a16:creationId xmlns:a16="http://schemas.microsoft.com/office/drawing/2014/main" id="{B9F97B60-15D8-C920-A5E5-B6206450C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5691" y="429279"/>
            <a:ext cx="405637" cy="405637"/>
          </a:xfrm>
          <a:prstGeom prst="rect">
            <a:avLst/>
          </a:prstGeom>
        </p:spPr>
      </p:pic>
      <p:pic>
        <p:nvPicPr>
          <p:cNvPr id="3" name="Graphic 2" descr="Open hand with plant with solid fill">
            <a:extLst>
              <a:ext uri="{FF2B5EF4-FFF2-40B4-BE49-F238E27FC236}">
                <a16:creationId xmlns:a16="http://schemas.microsoft.com/office/drawing/2014/main" id="{EE47AB7B-9E8C-B54B-3A32-36CEECD526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6358" y="652569"/>
            <a:ext cx="327578" cy="327578"/>
          </a:xfrm>
          <a:prstGeom prst="rect">
            <a:avLst/>
          </a:prstGeom>
        </p:spPr>
      </p:pic>
      <p:sp>
        <p:nvSpPr>
          <p:cNvPr id="5" name="Rectangle 4">
            <a:extLst>
              <a:ext uri="{FF2B5EF4-FFF2-40B4-BE49-F238E27FC236}">
                <a16:creationId xmlns:a16="http://schemas.microsoft.com/office/drawing/2014/main" id="{4EE21867-C85D-5716-8965-E8F17C5EA46F}"/>
              </a:ext>
            </a:extLst>
          </p:cNvPr>
          <p:cNvSpPr/>
          <p:nvPr/>
        </p:nvSpPr>
        <p:spPr>
          <a:xfrm>
            <a:off x="609599" y="1340286"/>
            <a:ext cx="10944000" cy="762165"/>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6" name="Segnaposto contenuto 9">
            <a:extLst>
              <a:ext uri="{FF2B5EF4-FFF2-40B4-BE49-F238E27FC236}">
                <a16:creationId xmlns:a16="http://schemas.microsoft.com/office/drawing/2014/main" id="{6FC53F7E-47A0-B247-AE37-4AA5C5C2BE31}"/>
              </a:ext>
            </a:extLst>
          </p:cNvPr>
          <p:cNvSpPr txBox="1">
            <a:spLocks/>
          </p:cNvSpPr>
          <p:nvPr/>
        </p:nvSpPr>
        <p:spPr>
          <a:xfrm>
            <a:off x="1816274" y="1420936"/>
            <a:ext cx="9587662" cy="612000"/>
          </a:xfrm>
          <a:prstGeom prst="rect">
            <a:avLst/>
          </a:prstGeom>
          <a:solidFill>
            <a:srgbClr val="FFFFFF">
              <a:lumMod val="95000"/>
            </a:srgbClr>
          </a:solidFill>
          <a:ln>
            <a:noFill/>
          </a:ln>
        </p:spPr>
        <p:txBody>
          <a:bodyPr vert="horz" lIns="0" tIns="0" rIns="91440" bIns="0" rtlCol="0" anchor="ctr">
            <a:normAutofit/>
          </a:bodyPr>
          <a:lstStyle>
            <a:lvl1pPr marL="180970" indent="-180970"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1pPr>
            <a:lvl2pPr marL="538149" indent="-182558" algn="l" defTabSz="457189" rtl="0" eaLnBrk="1" latinLnBrk="0" hangingPunct="1">
              <a:lnSpc>
                <a:spcPct val="110000"/>
              </a:lnSpc>
              <a:spcBef>
                <a:spcPct val="20000"/>
              </a:spcBef>
              <a:buClr>
                <a:schemeClr val="bg2"/>
              </a:buClr>
              <a:buFont typeface="Arial"/>
              <a:buChar char="–"/>
              <a:tabLst/>
              <a:defRPr sz="1400" kern="1200">
                <a:solidFill>
                  <a:schemeClr val="tx1"/>
                </a:solidFill>
                <a:latin typeface="Arial"/>
                <a:ea typeface="+mn-ea"/>
                <a:cs typeface="Arial"/>
              </a:defRPr>
            </a:lvl2pPr>
            <a:lvl3pPr marL="893740" indent="-180970"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3pPr>
            <a:lvl4pPr marL="1244569"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4pPr>
            <a:lvl5pPr marL="1601748" indent="-174621" algn="l" defTabSz="457189" rtl="0" eaLnBrk="1" latinLnBrk="0" hangingPunct="1">
              <a:lnSpc>
                <a:spcPct val="110000"/>
              </a:lnSpc>
              <a:spcBef>
                <a:spcPct val="20000"/>
              </a:spcBef>
              <a:buClr>
                <a:schemeClr val="bg2"/>
              </a:buClr>
              <a:buFont typeface="Arial"/>
              <a:buChar char="»"/>
              <a:tabLst/>
              <a:defRPr sz="12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10000"/>
              </a:lnSpc>
              <a:spcBef>
                <a:spcPts val="800"/>
              </a:spcBef>
              <a:spcAft>
                <a:spcPts val="0"/>
              </a:spcAft>
              <a:buClr>
                <a:srgbClr val="FFFFFF"/>
              </a:buClr>
              <a:buSzTx/>
              <a:buFont typeface="Arial"/>
              <a:buNone/>
              <a:tabLst/>
              <a:defRPr/>
            </a:pPr>
            <a:r>
              <a:rPr kumimoji="0" lang="it-IT" sz="1200" b="0"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La sostenibilità esprime un concetto fondamentale nel procurement, influenzando profondamente le decisioni di acquisto di beni, servizi e lavori. La relazione tra sostenibilità e procurement si basa sul principio di fare acquisti che tengano anche conto degli </a:t>
            </a:r>
            <a:r>
              <a:rPr kumimoji="0" lang="it-IT" sz="1200" b="1"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impatti ambientali</a:t>
            </a:r>
            <a:r>
              <a:rPr kumimoji="0" lang="it-IT" sz="1200" b="0"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 </a:t>
            </a:r>
            <a:r>
              <a:rPr kumimoji="0" lang="it-IT" sz="1200" b="1"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sociali</a:t>
            </a:r>
            <a:r>
              <a:rPr kumimoji="0" lang="it-IT" sz="1200" b="0"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 ed </a:t>
            </a:r>
            <a:r>
              <a:rPr kumimoji="0" lang="it-IT" sz="1200" b="1"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economici</a:t>
            </a:r>
            <a:r>
              <a:rPr kumimoji="0" lang="it-IT" sz="1200" b="0" i="0" u="none" strike="noStrike" kern="1200" cap="none" spc="0" normalizeH="0" baseline="0" noProof="0">
                <a:ln>
                  <a:noFill/>
                </a:ln>
                <a:solidFill>
                  <a:srgbClr val="3C3C3B"/>
                </a:solidFill>
                <a:effectLst/>
                <a:uLnTx/>
                <a:uFillTx/>
                <a:latin typeface="Arial" panose="020B0604020202020204"/>
                <a:ea typeface="Calibri" panose="020F0502020204030204" pitchFamily="34" charset="0"/>
                <a:cs typeface="Calibri" panose="020F0502020204030204" pitchFamily="34" charset="0"/>
              </a:rPr>
              <a:t> nel lungo periodo.</a:t>
            </a:r>
            <a:endParaRPr kumimoji="0" lang="it-IT" sz="1200" b="0" i="0" u="none" strike="noStrike" kern="1200" cap="none" spc="0" normalizeH="0" baseline="0" noProof="0" dirty="0">
              <a:ln>
                <a:noFill/>
              </a:ln>
              <a:solidFill>
                <a:srgbClr val="3C3C3B"/>
              </a:solidFill>
              <a:effectLst/>
              <a:uLnTx/>
              <a:uFillTx/>
              <a:latin typeface="Arial" panose="020B0604020202020204"/>
              <a:ea typeface="Calibri" panose="020F0502020204030204" pitchFamily="34" charset="0"/>
              <a:cs typeface="Calibri" panose="020F0502020204030204" pitchFamily="34" charset="0"/>
            </a:endParaRPr>
          </a:p>
        </p:txBody>
      </p:sp>
      <p:pic>
        <p:nvPicPr>
          <p:cNvPr id="7" name="Graphic 6" descr="Teacher with solid fill">
            <a:extLst>
              <a:ext uri="{FF2B5EF4-FFF2-40B4-BE49-F238E27FC236}">
                <a16:creationId xmlns:a16="http://schemas.microsoft.com/office/drawing/2014/main" id="{038675BD-52EC-5413-8516-DFCFD59B21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064" y="1404096"/>
            <a:ext cx="754986" cy="754986"/>
          </a:xfrm>
          <a:prstGeom prst="rect">
            <a:avLst/>
          </a:prstGeom>
        </p:spPr>
      </p:pic>
      <p:sp>
        <p:nvSpPr>
          <p:cNvPr id="8" name="TextBox 7">
            <a:extLst>
              <a:ext uri="{FF2B5EF4-FFF2-40B4-BE49-F238E27FC236}">
                <a16:creationId xmlns:a16="http://schemas.microsoft.com/office/drawing/2014/main" id="{9359A1F3-9528-F0AA-D3B4-78DE49890011}"/>
              </a:ext>
            </a:extLst>
          </p:cNvPr>
          <p:cNvSpPr txBox="1"/>
          <p:nvPr/>
        </p:nvSpPr>
        <p:spPr>
          <a:xfrm>
            <a:off x="728548" y="1201786"/>
            <a:ext cx="1087725" cy="307777"/>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Arial" panose="020B0604020202020204"/>
              </a:rPr>
              <a:t>OGGETTO</a:t>
            </a:r>
            <a:endParaRPr kumimoji="0" lang="en-US" sz="2000" b="1" i="0" u="none" strike="noStrike" kern="0" cap="none" spc="0" normalizeH="0" baseline="0" noProof="0" dirty="0" err="1">
              <a:ln>
                <a:noFill/>
              </a:ln>
              <a:solidFill>
                <a:srgbClr val="047835"/>
              </a:solidFill>
              <a:effectLst/>
              <a:uLnTx/>
              <a:uFillTx/>
              <a:latin typeface="Arial" panose="020B0604020202020204"/>
            </a:endParaRPr>
          </a:p>
        </p:txBody>
      </p:sp>
      <p:sp>
        <p:nvSpPr>
          <p:cNvPr id="9" name="TextBox 8">
            <a:extLst>
              <a:ext uri="{FF2B5EF4-FFF2-40B4-BE49-F238E27FC236}">
                <a16:creationId xmlns:a16="http://schemas.microsoft.com/office/drawing/2014/main" id="{3A5DB6F5-ECDC-3FEE-B0C9-61A0A272F103}"/>
              </a:ext>
            </a:extLst>
          </p:cNvPr>
          <p:cNvSpPr txBox="1"/>
          <p:nvPr/>
        </p:nvSpPr>
        <p:spPr>
          <a:xfrm>
            <a:off x="879366" y="2699083"/>
            <a:ext cx="3587531" cy="523220"/>
          </a:xfrm>
          <a:prstGeom prst="rect">
            <a:avLst/>
          </a:prstGeom>
          <a:noFill/>
        </p:spPr>
        <p:txBody>
          <a:bodyPr wrap="square" rtlCol="0">
            <a:spAutoFit/>
          </a:bodyPr>
          <a:lstStyle/>
          <a:p>
            <a:pPr algn="ctr"/>
            <a:r>
              <a:rPr lang="it-IT" sz="1400" b="1" dirty="0">
                <a:solidFill>
                  <a:srgbClr val="047835"/>
                </a:solidFill>
                <a:latin typeface="Arial" panose="020B0604020202020204"/>
              </a:rPr>
              <a:t>SOLUZIONI PER PROMUOVERE LA  SOSTENIBILIT</a:t>
            </a:r>
            <a:r>
              <a:rPr lang="it-IT" sz="1400" b="1" dirty="0">
                <a:solidFill>
                  <a:srgbClr val="047835"/>
                </a:solidFill>
                <a:latin typeface="Arial" panose="020B0604020202020204"/>
                <a:ea typeface="Calibri" panose="020F0502020204030204" pitchFamily="34" charset="0"/>
                <a:cs typeface="Calibri" panose="020F0502020204030204" pitchFamily="34" charset="0"/>
              </a:rPr>
              <a:t>À NEL PROCUREMENT</a:t>
            </a:r>
            <a:endParaRPr lang="en-US" sz="1400" b="1" dirty="0" err="1">
              <a:solidFill>
                <a:srgbClr val="047835"/>
              </a:solidFill>
              <a:latin typeface="Arial" panose="020B0604020202020204"/>
            </a:endParaRPr>
          </a:p>
        </p:txBody>
      </p:sp>
      <p:pic>
        <p:nvPicPr>
          <p:cNvPr id="10" name="Picture 9" descr="A robot hand holding a plant&#10;&#10;AI-generated content may be incorrect.">
            <a:extLst>
              <a:ext uri="{FF2B5EF4-FFF2-40B4-BE49-F238E27FC236}">
                <a16:creationId xmlns:a16="http://schemas.microsoft.com/office/drawing/2014/main" id="{82F32741-A8F8-5898-7287-977296CF2D68}"/>
              </a:ext>
            </a:extLst>
          </p:cNvPr>
          <p:cNvPicPr>
            <a:picLocks noChangeAspect="1"/>
          </p:cNvPicPr>
          <p:nvPr/>
        </p:nvPicPr>
        <p:blipFill>
          <a:blip r:embed="rId9">
            <a:alphaModFix amt="70000"/>
            <a:extLst>
              <a:ext uri="{28A0092B-C50C-407E-A947-70E740481C1C}">
                <a14:useLocalDpi xmlns:a14="http://schemas.microsoft.com/office/drawing/2010/main" val="0"/>
              </a:ext>
            </a:extLst>
          </a:blip>
          <a:stretch>
            <a:fillRect/>
          </a:stretch>
        </p:blipFill>
        <p:spPr>
          <a:xfrm>
            <a:off x="728548" y="3714750"/>
            <a:ext cx="4004653" cy="2222762"/>
          </a:xfrm>
          <a:prstGeom prst="rect">
            <a:avLst/>
          </a:prstGeom>
        </p:spPr>
      </p:pic>
      <p:sp>
        <p:nvSpPr>
          <p:cNvPr id="11" name="Rectangle 10">
            <a:extLst>
              <a:ext uri="{FF2B5EF4-FFF2-40B4-BE49-F238E27FC236}">
                <a16:creationId xmlns:a16="http://schemas.microsoft.com/office/drawing/2014/main" id="{B19E53EC-5D52-D78E-6FCB-E343F8649680}"/>
              </a:ext>
            </a:extLst>
          </p:cNvPr>
          <p:cNvSpPr/>
          <p:nvPr/>
        </p:nvSpPr>
        <p:spPr>
          <a:xfrm>
            <a:off x="5295215" y="2699083"/>
            <a:ext cx="6287185" cy="3238429"/>
          </a:xfrm>
          <a:prstGeom prst="rect">
            <a:avLst/>
          </a:prstGeom>
          <a:solidFill>
            <a:schemeClr val="bg1">
              <a:lumMod val="95000"/>
            </a:schemeClr>
          </a:solidFill>
          <a:ln w="9525" cap="flat" cmpd="sng" algn="ctr">
            <a:noFill/>
            <a:prstDash val="solid"/>
          </a:ln>
          <a:effectLst/>
        </p:spPr>
        <p:txBody>
          <a:bodyPr rtlCol="0" anchor="ctr"/>
          <a:lstStyle/>
          <a:p>
            <a:r>
              <a:rPr lang="it-IT" sz="1400" b="1" dirty="0">
                <a:solidFill>
                  <a:schemeClr val="tx2">
                    <a:lumMod val="75000"/>
                    <a:lumOff val="25000"/>
                  </a:schemeClr>
                </a:solidFill>
              </a:rPr>
              <a:t>Sostenibilità nel procurement: </a:t>
            </a:r>
            <a:r>
              <a:rPr lang="it-IT" sz="1400" dirty="0">
                <a:solidFill>
                  <a:schemeClr val="tx2">
                    <a:lumMod val="75000"/>
                    <a:lumOff val="25000"/>
                  </a:schemeClr>
                </a:solidFill>
              </a:rPr>
              <a:t>come integrare criteri ambientali, sociali nelle gare e monitorarli nei contratti:</a:t>
            </a:r>
          </a:p>
          <a:p>
            <a:pPr marL="285750" indent="-285750">
              <a:buFont typeface="Arial" panose="020B0604020202020204" pitchFamily="34" charset="0"/>
              <a:buChar char="•"/>
            </a:pPr>
            <a:r>
              <a:rPr lang="it-IT" sz="1400" b="1" dirty="0">
                <a:solidFill>
                  <a:schemeClr val="tx2">
                    <a:lumMod val="75000"/>
                    <a:lumOff val="25000"/>
                  </a:schemeClr>
                </a:solidFill>
              </a:rPr>
              <a:t>Criteri di sostenibilità nei bandi: </a:t>
            </a:r>
            <a:r>
              <a:rPr lang="it-IT" sz="1400" dirty="0">
                <a:solidFill>
                  <a:schemeClr val="tx2">
                    <a:lumMod val="75000"/>
                    <a:lumOff val="25000"/>
                  </a:schemeClr>
                </a:solidFill>
              </a:rPr>
              <a:t>requisiti legati all'impatto ambientale (es. prodotti di pulizia ecologici, veicoli a basse emissioni per la logistica, riduzione degli sprechi nella ristorazione), all'etica del lavoro (es. clausole sociali, regolarità contributiva), all'inclusione sociale (es. inserimento lavorativo di categorie svantaggiate)</a:t>
            </a:r>
          </a:p>
          <a:p>
            <a:pPr marL="285750" indent="-285750">
              <a:buFont typeface="Arial" panose="020B0604020202020204" pitchFamily="34" charset="0"/>
              <a:buChar char="•"/>
            </a:pPr>
            <a:r>
              <a:rPr lang="it-IT" sz="1400" b="1" dirty="0">
                <a:solidFill>
                  <a:schemeClr val="tx2">
                    <a:lumMod val="75000"/>
                    <a:lumOff val="25000"/>
                  </a:schemeClr>
                </a:solidFill>
              </a:rPr>
              <a:t>Il ruolo degli operatori: </a:t>
            </a:r>
            <a:r>
              <a:rPr lang="it-IT" sz="1400" dirty="0">
                <a:solidFill>
                  <a:schemeClr val="tx2">
                    <a:lumMod val="75000"/>
                    <a:lumOff val="25000"/>
                  </a:schemeClr>
                </a:solidFill>
              </a:rPr>
              <a:t>molte imprese che operano nei servizi siano intrinsecamente allineate ai principi </a:t>
            </a:r>
            <a:r>
              <a:rPr lang="it-IT" sz="1400">
                <a:solidFill>
                  <a:schemeClr val="tx2">
                    <a:lumMod val="75000"/>
                    <a:lumOff val="25000"/>
                  </a:schemeClr>
                </a:solidFill>
              </a:rPr>
              <a:t>di sostenibilità </a:t>
            </a:r>
            <a:r>
              <a:rPr lang="it-IT" sz="1400" dirty="0">
                <a:solidFill>
                  <a:schemeClr val="tx2">
                    <a:lumMod val="75000"/>
                    <a:lumOff val="25000"/>
                  </a:schemeClr>
                </a:solidFill>
              </a:rPr>
              <a:t>e possano essere attori chiave nella fornitura di servizi e prodotti sostenibili</a:t>
            </a:r>
          </a:p>
          <a:p>
            <a:pPr marL="285750" indent="-285750">
              <a:buFont typeface="Arial" panose="020B0604020202020204" pitchFamily="34" charset="0"/>
              <a:buChar char="•"/>
            </a:pPr>
            <a:r>
              <a:rPr lang="it-IT" sz="1400" b="1" dirty="0">
                <a:solidFill>
                  <a:schemeClr val="tx2">
                    <a:lumMod val="75000"/>
                    <a:lumOff val="25000"/>
                  </a:schemeClr>
                </a:solidFill>
              </a:rPr>
              <a:t>Misurazione e rendicontazione: </a:t>
            </a:r>
            <a:r>
              <a:rPr lang="it-IT" sz="1400" dirty="0">
                <a:solidFill>
                  <a:schemeClr val="tx2">
                    <a:lumMod val="75000"/>
                    <a:lumOff val="25000"/>
                  </a:schemeClr>
                </a:solidFill>
              </a:rPr>
              <a:t>come monitorare e comunicare l'impatto della sostenibilità negli acquisti pubblici di servizi</a:t>
            </a:r>
          </a:p>
        </p:txBody>
      </p:sp>
      <p:sp>
        <p:nvSpPr>
          <p:cNvPr id="12" name="Arrow: Right 11">
            <a:extLst>
              <a:ext uri="{FF2B5EF4-FFF2-40B4-BE49-F238E27FC236}">
                <a16:creationId xmlns:a16="http://schemas.microsoft.com/office/drawing/2014/main" id="{5629759B-AC5D-B77F-B93B-3789875E7FBE}"/>
              </a:ext>
            </a:extLst>
          </p:cNvPr>
          <p:cNvSpPr/>
          <p:nvPr/>
        </p:nvSpPr>
        <p:spPr>
          <a:xfrm>
            <a:off x="4566899" y="2720018"/>
            <a:ext cx="462012" cy="471638"/>
          </a:xfrm>
          <a:prstGeom prst="rightArrow">
            <a:avLst/>
          </a:prstGeom>
          <a:solidFill>
            <a:srgbClr val="047835"/>
          </a:solidFill>
          <a:ln w="9525" cap="flat" cmpd="sng" algn="ctr">
            <a:solidFill>
              <a:srgbClr val="297A38">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Title 12">
            <a:extLst>
              <a:ext uri="{FF2B5EF4-FFF2-40B4-BE49-F238E27FC236}">
                <a16:creationId xmlns:a16="http://schemas.microsoft.com/office/drawing/2014/main" id="{9E175511-42C6-5070-6297-41EFF4B2AB82}"/>
              </a:ext>
            </a:extLst>
          </p:cNvPr>
          <p:cNvSpPr>
            <a:spLocks noGrp="1"/>
          </p:cNvSpPr>
          <p:nvPr>
            <p:ph type="ctrTitle"/>
          </p:nvPr>
        </p:nvSpPr>
        <p:spPr/>
        <p:txBody>
          <a:bodyPr>
            <a:normAutofit/>
          </a:bodyPr>
          <a:lstStyle/>
          <a:p>
            <a:r>
              <a:rPr lang="it-IT" sz="2400" b="1" dirty="0">
                <a:solidFill>
                  <a:srgbClr val="017936"/>
                </a:solidFill>
                <a:latin typeface="Arial" panose="020B0604020202020204" pitchFamily="34" charset="0"/>
                <a:ea typeface="+mn-ea"/>
                <a:cs typeface="Arial" panose="020B0604020202020204" pitchFamily="34" charset="0"/>
              </a:rPr>
              <a:t>Sostenibilità</a:t>
            </a:r>
            <a:endParaRPr lang="it-IT" dirty="0"/>
          </a:p>
        </p:txBody>
      </p:sp>
      <p:sp>
        <p:nvSpPr>
          <p:cNvPr id="4" name="Slide Number Placeholder 3">
            <a:extLst>
              <a:ext uri="{FF2B5EF4-FFF2-40B4-BE49-F238E27FC236}">
                <a16:creationId xmlns:a16="http://schemas.microsoft.com/office/drawing/2014/main" id="{61547FEE-F207-4C4D-6B6D-334B2FAE1377}"/>
              </a:ext>
            </a:extLst>
          </p:cNvPr>
          <p:cNvSpPr>
            <a:spLocks noGrp="1"/>
          </p:cNvSpPr>
          <p:nvPr>
            <p:ph type="sldNum" sz="quarter" idx="10"/>
          </p:nvPr>
        </p:nvSpPr>
        <p:spPr/>
        <p:txBody>
          <a:bodyPr/>
          <a:lstStyle/>
          <a:p>
            <a:pPr>
              <a:defRPr/>
            </a:pPr>
            <a:fld id="{7180326F-E721-41DD-ABF0-E30673304D32}" type="slidenum">
              <a:rPr lang="it-IT" altLang="it-IT" smtClean="0"/>
              <a:pPr>
                <a:defRPr/>
              </a:pPr>
              <a:t>47</a:t>
            </a:fld>
            <a:endParaRPr lang="it-IT" altLang="it-IT"/>
          </a:p>
        </p:txBody>
      </p:sp>
    </p:spTree>
    <p:extLst>
      <p:ext uri="{BB962C8B-B14F-4D97-AF65-F5344CB8AC3E}">
        <p14:creationId xmlns:p14="http://schemas.microsoft.com/office/powerpoint/2010/main" val="2165584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57E4582-71B4-477C-BBE8-862AF447B9A2}"/>
              </a:ext>
            </a:extLst>
          </p:cNvPr>
          <p:cNvSpPr>
            <a:spLocks noGrp="1"/>
          </p:cNvSpPr>
          <p:nvPr>
            <p:ph type="title"/>
          </p:nvPr>
        </p:nvSpPr>
        <p:spPr>
          <a:xfrm>
            <a:off x="842480" y="1307939"/>
            <a:ext cx="10541285" cy="1782501"/>
          </a:xfrm>
        </p:spPr>
        <p:txBody>
          <a:bodyPr vert="horz" lIns="91437" tIns="45719" rIns="91437" bIns="45719" rtlCol="0" anchor="ctr">
            <a:noAutofit/>
          </a:bodyPr>
          <a:lstStyle/>
          <a:p>
            <a:pPr algn="ctr">
              <a:lnSpc>
                <a:spcPct val="150000"/>
              </a:lnSpc>
            </a:pPr>
            <a:r>
              <a:rPr lang="it-IT" sz="4800" dirty="0">
                <a:solidFill>
                  <a:srgbClr val="2B952B"/>
                </a:solidFill>
                <a:latin typeface="+mj-lt"/>
              </a:rPr>
              <a:t>GRAZIE PER L’ATTENZIONE</a:t>
            </a:r>
            <a:endParaRPr lang="it-IT" sz="4800" dirty="0">
              <a:solidFill>
                <a:srgbClr val="008000"/>
              </a:solidFill>
              <a:latin typeface="+mj-lt"/>
            </a:endParaRPr>
          </a:p>
        </p:txBody>
      </p:sp>
    </p:spTree>
    <p:extLst>
      <p:ext uri="{BB962C8B-B14F-4D97-AF65-F5344CB8AC3E}">
        <p14:creationId xmlns:p14="http://schemas.microsoft.com/office/powerpoint/2010/main" val="313148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7936"/>
        </a:solidFill>
        <a:effectLst/>
      </p:bgPr>
    </p:bg>
    <p:spTree>
      <p:nvGrpSpPr>
        <p:cNvPr id="1" name=""/>
        <p:cNvGrpSpPr/>
        <p:nvPr/>
      </p:nvGrpSpPr>
      <p:grpSpPr>
        <a:xfrm>
          <a:off x="0" y="0"/>
          <a:ext cx="0" cy="0"/>
          <a:chOff x="0" y="0"/>
          <a:chExt cx="0" cy="0"/>
        </a:xfrm>
      </p:grpSpPr>
      <p:sp>
        <p:nvSpPr>
          <p:cNvPr id="2" name="Arrow: Chevron 1">
            <a:extLst>
              <a:ext uri="{FF2B5EF4-FFF2-40B4-BE49-F238E27FC236}">
                <a16:creationId xmlns:a16="http://schemas.microsoft.com/office/drawing/2014/main" id="{75BC3CFC-CDE6-0233-0986-0393B1E910A6}"/>
              </a:ext>
            </a:extLst>
          </p:cNvPr>
          <p:cNvSpPr/>
          <p:nvPr/>
        </p:nvSpPr>
        <p:spPr>
          <a:xfrm>
            <a:off x="2328953" y="-4598"/>
            <a:ext cx="4578533" cy="6858000"/>
          </a:xfrm>
          <a:prstGeom prst="chevron">
            <a:avLst>
              <a:gd name="adj" fmla="val 37213"/>
            </a:avLst>
          </a:prstGeom>
          <a:blipFill dpi="0" rotWithShape="1">
            <a:blip r:embed="rId3">
              <a:lum bright="70000" contrast="-70000"/>
              <a:extLst>
                <a:ext uri="{28A0092B-C50C-407E-A947-70E740481C1C}">
                  <a14:useLocalDpi xmlns:a14="http://schemas.microsoft.com/office/drawing/2010/main" val="0"/>
                </a:ext>
              </a:extLst>
            </a:blip>
            <a:srcRect/>
            <a:stretch>
              <a:fillRect/>
            </a:stretch>
          </a:bli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 name="Titolo 1">
            <a:extLst>
              <a:ext uri="{FF2B5EF4-FFF2-40B4-BE49-F238E27FC236}">
                <a16:creationId xmlns:a16="http://schemas.microsoft.com/office/drawing/2014/main" id="{BEAAB83C-A546-B432-65C7-0F1EB99937BB}"/>
              </a:ext>
            </a:extLst>
          </p:cNvPr>
          <p:cNvSpPr txBox="1">
            <a:spLocks/>
          </p:cNvSpPr>
          <p:nvPr/>
        </p:nvSpPr>
        <p:spPr>
          <a:xfrm>
            <a:off x="7261161" y="2240662"/>
            <a:ext cx="5467478" cy="2876083"/>
          </a:xfrm>
          <a:prstGeom prst="rect">
            <a:avLst/>
          </a:prstGeom>
          <a:noFill/>
        </p:spPr>
        <p:txBody>
          <a:bodyPr vert="horz" lIns="0" tIns="45720" rIns="91440" bIns="45720" rtlCol="0" anchor="ctr">
            <a:normAutofit/>
          </a:bodyPr>
          <a:lstStyle>
            <a:lvl1pPr algn="l" defTabSz="457189" rtl="0" eaLnBrk="1" latinLnBrk="0" hangingPunct="1">
              <a:spcBef>
                <a:spcPct val="0"/>
              </a:spcBef>
              <a:buNone/>
              <a:defRPr sz="2667" b="1" kern="1200">
                <a:solidFill>
                  <a:schemeClr val="tx1"/>
                </a:solidFill>
                <a:latin typeface="Arial"/>
                <a:ea typeface="+mj-ea"/>
                <a:cs typeface="Arial"/>
              </a:defRPr>
            </a:lvl1pPr>
          </a:lstStyle>
          <a:p>
            <a:pPr marL="1466"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it-IT" sz="2800" b="1" i="0" u="none" strike="noStrike" kern="1200" cap="none" spc="0" normalizeH="0" baseline="0" noProof="0" dirty="0">
                <a:ln>
                  <a:noFill/>
                </a:ln>
                <a:solidFill>
                  <a:srgbClr val="FFFFFF"/>
                </a:solidFill>
                <a:effectLst/>
                <a:uLnTx/>
                <a:uFillTx/>
                <a:latin typeface="Arial" panose="020B0604020202020204"/>
                <a:ea typeface="+mj-ea"/>
                <a:cs typeface="Aharoni" panose="02010803020104030203" pitchFamily="2" charset="-79"/>
              </a:rPr>
              <a:t>PROGRAMMAZIONE DELLE PROCEDURE DI GARA</a:t>
            </a:r>
          </a:p>
          <a:p>
            <a:pPr marL="0" marR="0" lvl="0" indent="0" algn="l" defTabSz="457189" rtl="0" eaLnBrk="1" fontAlgn="auto" latinLnBrk="0" hangingPunct="1">
              <a:lnSpc>
                <a:spcPct val="100000"/>
              </a:lnSpc>
              <a:spcBef>
                <a:spcPct val="0"/>
              </a:spcBef>
              <a:spcAft>
                <a:spcPts val="0"/>
              </a:spcAft>
              <a:buClrTx/>
              <a:buSzTx/>
              <a:buFontTx/>
              <a:buNone/>
              <a:tabLst/>
              <a:defRPr/>
            </a:pPr>
            <a:endParaRPr kumimoji="0" lang="it-IT" sz="2800" b="1" i="0" u="none" strike="noStrike" kern="1200" cap="none" spc="0" normalizeH="0" baseline="0" noProof="0" dirty="0">
              <a:ln>
                <a:noFill/>
              </a:ln>
              <a:solidFill>
                <a:srgbClr val="FFFFFF"/>
              </a:solidFill>
              <a:effectLst/>
              <a:uLnTx/>
              <a:uFillTx/>
              <a:latin typeface="Arial"/>
              <a:ea typeface="+mj-ea"/>
              <a:cs typeface="Arial"/>
            </a:endParaRPr>
          </a:p>
        </p:txBody>
      </p:sp>
      <p:pic>
        <p:nvPicPr>
          <p:cNvPr id="9" name="Graphic 8" descr="Clipboard Checked with solid fill">
            <a:extLst>
              <a:ext uri="{FF2B5EF4-FFF2-40B4-BE49-F238E27FC236}">
                <a16:creationId xmlns:a16="http://schemas.microsoft.com/office/drawing/2014/main" id="{7E1BE990-F331-1CA8-C93B-9E4D250C98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2303568"/>
            <a:ext cx="2474949" cy="2250865"/>
          </a:xfrm>
          <a:prstGeom prst="rect">
            <a:avLst/>
          </a:prstGeom>
        </p:spPr>
      </p:pic>
      <p:sp>
        <p:nvSpPr>
          <p:cNvPr id="4" name="Slide Number Placeholder 3">
            <a:extLst>
              <a:ext uri="{FF2B5EF4-FFF2-40B4-BE49-F238E27FC236}">
                <a16:creationId xmlns:a16="http://schemas.microsoft.com/office/drawing/2014/main" id="{A7F2D622-FC66-8ECA-EDF4-D332DCC4EF4D}"/>
              </a:ext>
            </a:extLst>
          </p:cNvPr>
          <p:cNvSpPr>
            <a:spLocks noGrp="1"/>
          </p:cNvSpPr>
          <p:nvPr>
            <p:ph type="sldNum" sz="quarter" idx="10"/>
          </p:nvPr>
        </p:nvSpPr>
        <p:spPr/>
        <p:txBody>
          <a:bodyPr/>
          <a:lstStyle/>
          <a:p>
            <a:pPr>
              <a:defRPr/>
            </a:pPr>
            <a:fld id="{7180326F-E721-41DD-ABF0-E30673304D32}" type="slidenum">
              <a:rPr lang="it-IT" altLang="it-IT" smtClean="0"/>
              <a:pPr>
                <a:defRPr/>
              </a:pPr>
              <a:t>5</a:t>
            </a:fld>
            <a:endParaRPr lang="it-IT" altLang="it-IT"/>
          </a:p>
        </p:txBody>
      </p:sp>
    </p:spTree>
    <p:extLst>
      <p:ext uri="{BB962C8B-B14F-4D97-AF65-F5344CB8AC3E}">
        <p14:creationId xmlns:p14="http://schemas.microsoft.com/office/powerpoint/2010/main" val="391313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a:extLst>
              <a:ext uri="{FF2B5EF4-FFF2-40B4-BE49-F238E27FC236}">
                <a16:creationId xmlns:a16="http://schemas.microsoft.com/office/drawing/2014/main" id="{EA9AEB05-5A42-BEA0-9D8D-A7F69FE96421}"/>
              </a:ext>
            </a:extLst>
          </p:cNvPr>
          <p:cNvSpPr/>
          <p:nvPr/>
        </p:nvSpPr>
        <p:spPr bwMode="gray">
          <a:xfrm>
            <a:off x="501651" y="1263107"/>
            <a:ext cx="4871646" cy="4871646"/>
          </a:xfrm>
          <a:prstGeom prst="ellipse">
            <a:avLst/>
          </a:prstGeom>
          <a:solidFill>
            <a:srgbClr val="F2F8F2"/>
          </a:solidFill>
          <a:ln>
            <a:solidFill>
              <a:schemeClr val="bg1">
                <a:lumMod val="50000"/>
              </a:schemeClr>
            </a:solidFill>
            <a:prstDash val="dash"/>
          </a:ln>
          <a:effectLst/>
        </p:spPr>
        <p:txBody>
          <a:bodyPr rtlCol="0" anchor="ctr"/>
          <a:lstStyle/>
          <a:p>
            <a:pPr algn="ctr"/>
            <a:endParaRPr lang="en-US" sz="2400" kern="0">
              <a:solidFill>
                <a:srgbClr val="E0E721"/>
              </a:solidFill>
              <a:latin typeface="Arial" panose="020B0604020202020204"/>
            </a:endParaRPr>
          </a:p>
        </p:txBody>
      </p:sp>
      <p:cxnSp>
        <p:nvCxnSpPr>
          <p:cNvPr id="68" name="Straight Connector 67">
            <a:extLst>
              <a:ext uri="{FF2B5EF4-FFF2-40B4-BE49-F238E27FC236}">
                <a16:creationId xmlns:a16="http://schemas.microsoft.com/office/drawing/2014/main" id="{472A177B-511E-D087-5CB7-C49FDE56B232}"/>
              </a:ext>
            </a:extLst>
          </p:cNvPr>
          <p:cNvCxnSpPr>
            <a:stCxn id="69" idx="6"/>
          </p:cNvCxnSpPr>
          <p:nvPr/>
        </p:nvCxnSpPr>
        <p:spPr>
          <a:xfrm flipV="1">
            <a:off x="5511641" y="3604733"/>
            <a:ext cx="211738" cy="2439"/>
          </a:xfrm>
          <a:prstGeom prst="line">
            <a:avLst/>
          </a:prstGeom>
          <a:noFill/>
          <a:ln>
            <a:solidFill>
              <a:schemeClr val="bg1">
                <a:lumMod val="50000"/>
              </a:schemeClr>
            </a:solidFill>
            <a:prstDash val="dash"/>
          </a:ln>
          <a:effectLst/>
        </p:spPr>
      </p:cxnSp>
      <p:sp>
        <p:nvSpPr>
          <p:cNvPr id="69" name="Oval 68">
            <a:extLst>
              <a:ext uri="{FF2B5EF4-FFF2-40B4-BE49-F238E27FC236}">
                <a16:creationId xmlns:a16="http://schemas.microsoft.com/office/drawing/2014/main" id="{4A6FFB40-7707-7463-E007-26A98D055937}"/>
              </a:ext>
            </a:extLst>
          </p:cNvPr>
          <p:cNvSpPr/>
          <p:nvPr/>
        </p:nvSpPr>
        <p:spPr bwMode="gray">
          <a:xfrm>
            <a:off x="5326826" y="3514764"/>
            <a:ext cx="184815" cy="184815"/>
          </a:xfrm>
          <a:prstGeom prst="ellipse">
            <a:avLst/>
          </a:prstGeom>
          <a:solidFill>
            <a:schemeClr val="bg1"/>
          </a:solidFill>
          <a:ln w="34925" algn="ctr">
            <a:solidFill>
              <a:srgbClr val="046A38"/>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70" name="Oval 69">
            <a:extLst>
              <a:ext uri="{FF2B5EF4-FFF2-40B4-BE49-F238E27FC236}">
                <a16:creationId xmlns:a16="http://schemas.microsoft.com/office/drawing/2014/main" id="{FAD00038-A805-A4F0-0959-D3E062BE1D60}"/>
              </a:ext>
            </a:extLst>
          </p:cNvPr>
          <p:cNvSpPr/>
          <p:nvPr/>
        </p:nvSpPr>
        <p:spPr bwMode="gray">
          <a:xfrm>
            <a:off x="5723378" y="3209793"/>
            <a:ext cx="789880" cy="789880"/>
          </a:xfrm>
          <a:prstGeom prst="ellipse">
            <a:avLst/>
          </a:prstGeom>
          <a:noFill/>
          <a:ln>
            <a:solidFill>
              <a:schemeClr val="bg1">
                <a:lumMod val="50000"/>
              </a:schemeClr>
            </a:solidFill>
            <a:prstDash val="dash"/>
          </a:ln>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cxnSp>
        <p:nvCxnSpPr>
          <p:cNvPr id="77" name="Straight Connector 76">
            <a:extLst>
              <a:ext uri="{FF2B5EF4-FFF2-40B4-BE49-F238E27FC236}">
                <a16:creationId xmlns:a16="http://schemas.microsoft.com/office/drawing/2014/main" id="{DA3A5766-ED17-637B-9F9D-69A332D69E36}"/>
              </a:ext>
            </a:extLst>
          </p:cNvPr>
          <p:cNvCxnSpPr/>
          <p:nvPr/>
        </p:nvCxnSpPr>
        <p:spPr>
          <a:xfrm>
            <a:off x="4336252" y="5679205"/>
            <a:ext cx="1248784" cy="0"/>
          </a:xfrm>
          <a:prstGeom prst="line">
            <a:avLst/>
          </a:prstGeom>
          <a:noFill/>
          <a:ln>
            <a:solidFill>
              <a:srgbClr val="047835"/>
            </a:solidFill>
            <a:prstDash val="dash"/>
          </a:ln>
          <a:effectLst/>
        </p:spPr>
      </p:cxnSp>
      <p:sp>
        <p:nvSpPr>
          <p:cNvPr id="78" name="Oval 77">
            <a:extLst>
              <a:ext uri="{FF2B5EF4-FFF2-40B4-BE49-F238E27FC236}">
                <a16:creationId xmlns:a16="http://schemas.microsoft.com/office/drawing/2014/main" id="{3CD74153-00AF-D250-2C16-1E3C046D8636}"/>
              </a:ext>
            </a:extLst>
          </p:cNvPr>
          <p:cNvSpPr/>
          <p:nvPr/>
        </p:nvSpPr>
        <p:spPr bwMode="gray">
          <a:xfrm>
            <a:off x="4264695" y="5592495"/>
            <a:ext cx="184815" cy="184815"/>
          </a:xfrm>
          <a:prstGeom prst="ellipse">
            <a:avLst/>
          </a:prstGeom>
          <a:solidFill>
            <a:schemeClr val="bg1"/>
          </a:solidFill>
          <a:ln w="34925" algn="ctr">
            <a:solidFill>
              <a:schemeClr val="tx2">
                <a:lumMod val="50000"/>
                <a:lumOff val="50000"/>
              </a:schemeClr>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79" name="Oval 78">
            <a:extLst>
              <a:ext uri="{FF2B5EF4-FFF2-40B4-BE49-F238E27FC236}">
                <a16:creationId xmlns:a16="http://schemas.microsoft.com/office/drawing/2014/main" id="{A7B16F9C-266B-5A5E-BF5E-3D45A5F82633}"/>
              </a:ext>
            </a:extLst>
          </p:cNvPr>
          <p:cNvSpPr/>
          <p:nvPr/>
        </p:nvSpPr>
        <p:spPr bwMode="gray">
          <a:xfrm>
            <a:off x="5588920" y="5286404"/>
            <a:ext cx="789051" cy="789051"/>
          </a:xfrm>
          <a:prstGeom prst="ellipse">
            <a:avLst/>
          </a:prstGeom>
          <a:noFill/>
          <a:ln>
            <a:solidFill>
              <a:schemeClr val="bg1">
                <a:lumMod val="50000"/>
              </a:schemeClr>
            </a:solidFill>
            <a:prstDash val="dash"/>
          </a:ln>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descr="Title for the first activity:&#10;        - Must be in bold&#10;        - Should be 2-4 words&#10;        - Must be clear and descriptive &#10;&#10;Example: &quot;**GenAI Center of Excellence**&quot;">
            <a:extLst>
              <a:ext uri="{FF2B5EF4-FFF2-40B4-BE49-F238E27FC236}">
                <a16:creationId xmlns:a16="http://schemas.microsoft.com/office/drawing/2014/main" id="{DA173B96-AC60-1F3E-B2BA-F8F3D368CFF0}"/>
              </a:ext>
            </a:extLst>
          </p:cNvPr>
          <p:cNvSpPr txBox="1"/>
          <p:nvPr/>
        </p:nvSpPr>
        <p:spPr>
          <a:xfrm>
            <a:off x="6541231" y="1272721"/>
            <a:ext cx="4140000" cy="307777"/>
          </a:xfrm>
          <a:prstGeom prst="rect">
            <a:avLst/>
          </a:prstGeom>
          <a:noFill/>
          <a:ln/>
        </p:spPr>
        <p:txBody>
          <a:bodyPr wrap="square">
            <a:noAutofit/>
          </a:body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600" b="1" dirty="0">
                <a:solidFill>
                  <a:schemeClr val="accent6"/>
                </a:solidFill>
                <a:latin typeface="Aptos"/>
              </a:rPr>
              <a:t>PROCESSO STRATEGICO</a:t>
            </a:r>
          </a:p>
        </p:txBody>
      </p:sp>
      <p:sp>
        <p:nvSpPr>
          <p:cNvPr id="85" name="Text Placeholder 5" descr="Subtitle for the first section (top-left):&#10;        - Must be in capital letters&#10;        - Should be 1-2 words&#10;        - Must be in **bold** markdown format&#10;        - Should clearly describe the first component&#10;        - Examples: &quot;**OBJECTIVES**&quot;, &quot;**MAIN GOALS**&quot;, &quot;**PURPOSE**&quot;">
            <a:extLst>
              <a:ext uri="{FF2B5EF4-FFF2-40B4-BE49-F238E27FC236}">
                <a16:creationId xmlns:a16="http://schemas.microsoft.com/office/drawing/2014/main" id="{3260EFCA-C68A-DA44-10A8-735A38F56AED}"/>
              </a:ext>
            </a:extLst>
          </p:cNvPr>
          <p:cNvSpPr txBox="1">
            <a:spLocks/>
          </p:cNvSpPr>
          <p:nvPr/>
        </p:nvSpPr>
        <p:spPr>
          <a:xfrm>
            <a:off x="1441511" y="2324972"/>
            <a:ext cx="2945455" cy="630233"/>
          </a:xfrm>
          <a:prstGeom prst="rect">
            <a:avLst/>
          </a:prstGeom>
          <a:noFill/>
          <a:ln/>
        </p:spPr>
        <p:txBody>
          <a:bodyPr vert="horz" lIns="0" tIns="0" rIns="0" bIns="0" rtlCol="0" anchor="ctr">
            <a:normAutofit/>
          </a:bodyPr>
          <a:lstStyle>
            <a:lvl1pPr indent="0" algn="r">
              <a:spcBef>
                <a:spcPts val="0"/>
              </a:spcBef>
              <a:spcAft>
                <a:spcPts val="1000"/>
              </a:spcAft>
              <a:buSzPct val="100000"/>
              <a:buFont typeface="Arial" panose="020B0604020202020204" pitchFamily="34" charset="0"/>
              <a:buNone/>
              <a:defRPr sz="1400" b="1">
                <a:solidFill>
                  <a:srgbClr val="86BC25"/>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47835"/>
                </a:solidFill>
                <a:effectLst/>
                <a:uLnTx/>
                <a:uFillTx/>
                <a:latin typeface="Aptos Display" panose="02110004020202020204"/>
                <a:ea typeface="+mn-ea"/>
                <a:cs typeface="+mn-cs"/>
              </a:rPr>
              <a:t>COS'È LA PROGRAMMAZIONE DEGLI ACQUISTI?</a:t>
            </a:r>
            <a:endParaRPr kumimoji="0" lang="en-US" sz="2400" b="1" i="0" u="none" strike="noStrike" kern="1200" cap="none" spc="0" normalizeH="0" baseline="0" noProof="0" dirty="0" err="1">
              <a:ln>
                <a:noFill/>
              </a:ln>
              <a:solidFill>
                <a:srgbClr val="047835"/>
              </a:solidFill>
              <a:effectLst/>
              <a:uLnTx/>
              <a:uFillTx/>
              <a:latin typeface="Aptos Display" panose="02110004020202020204"/>
              <a:ea typeface="+mn-ea"/>
              <a:cs typeface="+mn-cs"/>
            </a:endParaRPr>
          </a:p>
        </p:txBody>
      </p:sp>
      <p:sp>
        <p:nvSpPr>
          <p:cNvPr id="86" name="Text Placeholder 27" descr="Text content for first box:&#10;        - Must be key concepts in bullet points between 30-4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2BB0D542-C8ED-C208-9191-C60D7FA0CEBE}"/>
              </a:ext>
            </a:extLst>
          </p:cNvPr>
          <p:cNvSpPr txBox="1">
            <a:spLocks/>
          </p:cNvSpPr>
          <p:nvPr/>
        </p:nvSpPr>
        <p:spPr>
          <a:xfrm>
            <a:off x="965106" y="2998359"/>
            <a:ext cx="3898265" cy="2050817"/>
          </a:xfrm>
          <a:prstGeom prst="rect">
            <a:avLst/>
          </a:prstGeom>
          <a:noFill/>
          <a:ln/>
        </p:spPr>
        <p:txBody>
          <a:bodyPr vert="horz" lIns="144000" tIns="36000" rIns="144000" bIns="36000" rtlCol="0">
            <a:norm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marL="0" indent="0" algn="ctr">
              <a:spcBef>
                <a:spcPts val="800"/>
              </a:spcBef>
              <a:buNone/>
            </a:pPr>
            <a:r>
              <a:rPr lang="it-IT" sz="1600" dirty="0">
                <a:latin typeface="+mj-lt"/>
                <a:ea typeface="Calibri" panose="020F0502020204030204" pitchFamily="34" charset="0"/>
                <a:cs typeface="Calibri" panose="020F0502020204030204" pitchFamily="34" charset="0"/>
              </a:rPr>
              <a:t>La </a:t>
            </a:r>
            <a:r>
              <a:rPr lang="it-IT" sz="1600" b="1" dirty="0">
                <a:latin typeface="+mj-lt"/>
                <a:ea typeface="Calibri" panose="020F0502020204030204" pitchFamily="34" charset="0"/>
                <a:cs typeface="Calibri" panose="020F0502020204030204" pitchFamily="34" charset="0"/>
              </a:rPr>
              <a:t>programmazione degli acquisti </a:t>
            </a:r>
            <a:r>
              <a:rPr lang="it-IT" sz="1600" dirty="0">
                <a:latin typeface="+mj-lt"/>
                <a:ea typeface="Calibri" panose="020F0502020204030204" pitchFamily="34" charset="0"/>
                <a:cs typeface="Calibri" panose="020F0502020204030204" pitchFamily="34" charset="0"/>
              </a:rPr>
              <a:t>rappresenta il processo che consente di </a:t>
            </a:r>
            <a:r>
              <a:rPr lang="it-IT" sz="1600" b="1" dirty="0">
                <a:latin typeface="+mj-lt"/>
                <a:ea typeface="Calibri" panose="020F0502020204030204" pitchFamily="34" charset="0"/>
                <a:cs typeface="Calibri" panose="020F0502020204030204" pitchFamily="34" charset="0"/>
              </a:rPr>
              <a:t>programmare il processo di acquisto in modo da comprare la «cosa giusta» al «momento giusto»</a:t>
            </a:r>
            <a:endParaRPr lang="it-IT" sz="1600" dirty="0">
              <a:latin typeface="+mj-lt"/>
              <a:ea typeface="Calibri" panose="020F0502020204030204" pitchFamily="34" charset="0"/>
              <a:cs typeface="Calibri" panose="020F0502020204030204" pitchFamily="34" charset="0"/>
            </a:endParaRPr>
          </a:p>
        </p:txBody>
      </p:sp>
      <p:sp>
        <p:nvSpPr>
          <p:cNvPr id="87" name="Text Placeholder 27" descr="Text content for first box:&#10;        - Must be key concepts in bullet points between 30-4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637F0F34-FFD9-76AD-8AAC-DA6E612B9AEE}"/>
              </a:ext>
            </a:extLst>
          </p:cNvPr>
          <p:cNvSpPr txBox="1">
            <a:spLocks/>
          </p:cNvSpPr>
          <p:nvPr/>
        </p:nvSpPr>
        <p:spPr>
          <a:xfrm>
            <a:off x="6537914" y="1553640"/>
            <a:ext cx="4680000" cy="775617"/>
          </a:xfrm>
          <a:prstGeom prst="rect">
            <a:avLst/>
          </a:prstGeom>
          <a:noFill/>
          <a:ln/>
        </p:spPr>
        <p:txBody>
          <a:bodyPr vert="horz" lIns="144000" tIns="36000" rIns="144000" bIns="36000" rtlCol="0">
            <a:no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a:spcAft>
                <a:spcPts val="300"/>
              </a:spcAft>
            </a:pPr>
            <a:r>
              <a:rPr lang="it-IT" sz="1400" dirty="0">
                <a:latin typeface="Aptos"/>
              </a:rPr>
              <a:t>La programmazione degli acquisti è un </a:t>
            </a:r>
            <a:r>
              <a:rPr lang="it-IT" sz="1400" b="1" dirty="0">
                <a:latin typeface="Aptos"/>
              </a:rPr>
              <a:t>processo strategico </a:t>
            </a:r>
            <a:r>
              <a:rPr lang="it-IT" sz="1400" dirty="0">
                <a:latin typeface="Aptos"/>
              </a:rPr>
              <a:t>che anticipa le esigenze, definisce le priorità e alloca le risorse in modo efficiente, andando oltre la semplice schedulazione temporale</a:t>
            </a:r>
          </a:p>
        </p:txBody>
      </p:sp>
      <p:sp>
        <p:nvSpPr>
          <p:cNvPr id="90" name="TextBox 89" descr="Title for the third activity:&#10;        - Must be in bold&#10;        - Should be 2-4 words&#10;        - Must be clear and descriptive &#10;&#10;Example: &quot;**GenAI Center of Excellence**&quot;">
            <a:extLst>
              <a:ext uri="{FF2B5EF4-FFF2-40B4-BE49-F238E27FC236}">
                <a16:creationId xmlns:a16="http://schemas.microsoft.com/office/drawing/2014/main" id="{798610C9-A0E9-7074-2625-EBD70646D1F5}"/>
              </a:ext>
            </a:extLst>
          </p:cNvPr>
          <p:cNvSpPr txBox="1"/>
          <p:nvPr/>
        </p:nvSpPr>
        <p:spPr>
          <a:xfrm>
            <a:off x="6679574" y="3148081"/>
            <a:ext cx="4140000" cy="307777"/>
          </a:xfrm>
          <a:prstGeom prst="rect">
            <a:avLst/>
          </a:prstGeom>
          <a:noFill/>
          <a:ln/>
        </p:spPr>
        <p:txBody>
          <a:bodyPr wrap="square">
            <a:noAutofit/>
          </a:body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600" b="1" dirty="0">
                <a:solidFill>
                  <a:srgbClr val="017936"/>
                </a:solidFill>
                <a:latin typeface="Aptos"/>
              </a:rPr>
              <a:t>PIANIFICAZIONE E GESTIONE</a:t>
            </a:r>
          </a:p>
        </p:txBody>
      </p:sp>
      <p:sp>
        <p:nvSpPr>
          <p:cNvPr id="91" name="Text Placeholder 27" descr="Text content for third box:&#10;        - Must be key concepts in bullet points between 30-4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E9AFCB9D-092B-AE45-AF7E-F8C25E342B72}"/>
              </a:ext>
            </a:extLst>
          </p:cNvPr>
          <p:cNvSpPr txBox="1">
            <a:spLocks/>
          </p:cNvSpPr>
          <p:nvPr/>
        </p:nvSpPr>
        <p:spPr>
          <a:xfrm>
            <a:off x="6676257" y="3429000"/>
            <a:ext cx="4680000" cy="967372"/>
          </a:xfrm>
          <a:prstGeom prst="rect">
            <a:avLst/>
          </a:prstGeom>
          <a:noFill/>
          <a:ln/>
        </p:spPr>
        <p:txBody>
          <a:bodyPr vert="horz" lIns="144000" tIns="36000" rIns="144000" bIns="36000" rtlCol="0">
            <a:no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a:spcAft>
                <a:spcPts val="300"/>
              </a:spcAft>
            </a:pPr>
            <a:r>
              <a:rPr lang="it-IT" sz="1400">
                <a:latin typeface="Aptos"/>
              </a:rPr>
              <a:t>Coinvolge la </a:t>
            </a:r>
            <a:r>
              <a:rPr lang="it-IT" sz="1400" b="1">
                <a:latin typeface="Aptos"/>
              </a:rPr>
              <a:t>pianificazione, il coordinamento e la gestione</a:t>
            </a:r>
            <a:r>
              <a:rPr lang="it-IT" sz="1400">
                <a:latin typeface="Aptos"/>
              </a:rPr>
              <a:t> dell'intero </a:t>
            </a:r>
            <a:r>
              <a:rPr lang="it-IT" sz="1400" b="1">
                <a:latin typeface="Aptos"/>
              </a:rPr>
              <a:t>ciclo di vita degli acquisti</a:t>
            </a:r>
            <a:r>
              <a:rPr lang="it-IT" sz="1400">
                <a:latin typeface="Aptos"/>
              </a:rPr>
              <a:t>, coprendo l'ampio spettro degli appalti pubblici: </a:t>
            </a:r>
            <a:r>
              <a:rPr lang="it-IT" sz="1400" b="1">
                <a:latin typeface="Aptos"/>
              </a:rPr>
              <a:t>beni, servizi e lavori</a:t>
            </a:r>
            <a:r>
              <a:rPr lang="it-IT" sz="1400">
                <a:latin typeface="Aptos"/>
              </a:rPr>
              <a:t>, dalle forniture ordinarie alle grandi opere.</a:t>
            </a:r>
          </a:p>
        </p:txBody>
      </p:sp>
      <p:sp>
        <p:nvSpPr>
          <p:cNvPr id="92" name="TextBox 91" descr="Title for the fourth activity:&#10;        - Must be in bold&#10;        - Should be 2-4 words&#10;        - Must be clear and descriptive &#10;&#10;Example: &quot;**GenAI Center of Excellence**&quot;">
            <a:extLst>
              <a:ext uri="{FF2B5EF4-FFF2-40B4-BE49-F238E27FC236}">
                <a16:creationId xmlns:a16="http://schemas.microsoft.com/office/drawing/2014/main" id="{A14904B3-EA11-9003-45F4-9F7FECE7952B}"/>
              </a:ext>
            </a:extLst>
          </p:cNvPr>
          <p:cNvSpPr txBox="1"/>
          <p:nvPr/>
        </p:nvSpPr>
        <p:spPr>
          <a:xfrm>
            <a:off x="6545762" y="5291319"/>
            <a:ext cx="4140000" cy="307777"/>
          </a:xfrm>
          <a:prstGeom prst="rect">
            <a:avLst/>
          </a:prstGeom>
          <a:noFill/>
          <a:ln/>
        </p:spPr>
        <p:txBody>
          <a:bodyPr wrap="square">
            <a:normAutofit fontScale="92500" lnSpcReduction="10000"/>
          </a:body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lang="it-IT" sz="1600" b="1" dirty="0">
                <a:solidFill>
                  <a:srgbClr val="0070C0"/>
                </a:solidFill>
                <a:latin typeface="Aptos"/>
              </a:rPr>
              <a:t>ATTORI PRINCIPALI</a:t>
            </a:r>
          </a:p>
        </p:txBody>
      </p:sp>
      <p:sp>
        <p:nvSpPr>
          <p:cNvPr id="93" name="Text Placeholder 27" descr="Text content for fourth box:&#10;        - Must be key concepts in bullet points between 30-4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A8C9558D-1F6E-60A0-AB63-91F54F68CA45}"/>
              </a:ext>
            </a:extLst>
          </p:cNvPr>
          <p:cNvSpPr txBox="1">
            <a:spLocks/>
          </p:cNvSpPr>
          <p:nvPr/>
        </p:nvSpPr>
        <p:spPr>
          <a:xfrm>
            <a:off x="6490082" y="5533120"/>
            <a:ext cx="4680000" cy="775617"/>
          </a:xfrm>
          <a:prstGeom prst="rect">
            <a:avLst/>
          </a:prstGeom>
          <a:noFill/>
          <a:ln/>
        </p:spPr>
        <p:txBody>
          <a:bodyPr vert="horz" lIns="144000" tIns="36000" rIns="144000" bIns="36000" rtlCol="0">
            <a:no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a:spcAft>
                <a:spcPts val="300"/>
              </a:spcAft>
            </a:pPr>
            <a:r>
              <a:rPr lang="it-IT" sz="1400" dirty="0">
                <a:latin typeface="Aptos"/>
              </a:rPr>
              <a:t>I </a:t>
            </a:r>
            <a:r>
              <a:rPr lang="it-IT" sz="1400" b="1" dirty="0">
                <a:latin typeface="Aptos"/>
              </a:rPr>
              <a:t>Soggetti Aggregatori</a:t>
            </a:r>
            <a:r>
              <a:rPr lang="it-IT" sz="1400" dirty="0">
                <a:latin typeface="Aptos"/>
              </a:rPr>
              <a:t> supportano le </a:t>
            </a:r>
            <a:r>
              <a:rPr lang="it-IT" sz="1400" b="1" dirty="0">
                <a:latin typeface="Aptos"/>
              </a:rPr>
              <a:t>amministrazioni pubbliche</a:t>
            </a:r>
            <a:r>
              <a:rPr lang="it-IT" sz="1400" dirty="0">
                <a:latin typeface="Aptos"/>
              </a:rPr>
              <a:t>, anche le più piccole, attraverso l'</a:t>
            </a:r>
            <a:r>
              <a:rPr lang="it-IT" sz="1400" b="1" dirty="0">
                <a:latin typeface="Aptos"/>
              </a:rPr>
              <a:t>aggregazione della domanda</a:t>
            </a:r>
            <a:r>
              <a:rPr sz="1400" dirty="0">
                <a:latin typeface="Aptos"/>
              </a:rPr>
              <a:t>, </a:t>
            </a:r>
            <a:r>
              <a:rPr lang="it-IT" sz="1400" dirty="0">
                <a:latin typeface="Aptos"/>
              </a:rPr>
              <a:t>massimizzando</a:t>
            </a:r>
            <a:r>
              <a:rPr sz="1400" dirty="0">
                <a:latin typeface="Aptos"/>
              </a:rPr>
              <a:t> </a:t>
            </a:r>
            <a:r>
              <a:rPr sz="1400" dirty="0" err="1">
                <a:latin typeface="Aptos"/>
              </a:rPr>
              <a:t>i</a:t>
            </a:r>
            <a:r>
              <a:rPr sz="1400" dirty="0">
                <a:latin typeface="Aptos"/>
              </a:rPr>
              <a:t> </a:t>
            </a:r>
            <a:r>
              <a:rPr sz="1400" dirty="0" err="1">
                <a:latin typeface="Aptos"/>
              </a:rPr>
              <a:t>benefici</a:t>
            </a:r>
            <a:r>
              <a:rPr sz="1400" dirty="0">
                <a:latin typeface="Aptos"/>
              </a:rPr>
              <a:t> e </a:t>
            </a:r>
            <a:r>
              <a:rPr sz="1400" dirty="0" err="1">
                <a:latin typeface="Aptos"/>
              </a:rPr>
              <a:t>aumentando</a:t>
            </a:r>
            <a:r>
              <a:rPr sz="1400" dirty="0">
                <a:latin typeface="Aptos"/>
              </a:rPr>
              <a:t> il </a:t>
            </a:r>
            <a:r>
              <a:rPr sz="1400" dirty="0" err="1">
                <a:latin typeface="Aptos"/>
              </a:rPr>
              <a:t>potere</a:t>
            </a:r>
            <a:r>
              <a:rPr sz="1400" dirty="0">
                <a:latin typeface="Aptos"/>
              </a:rPr>
              <a:t> </a:t>
            </a:r>
            <a:r>
              <a:rPr sz="1400" dirty="0" err="1">
                <a:latin typeface="Aptos"/>
              </a:rPr>
              <a:t>negoziale</a:t>
            </a:r>
            <a:endParaRPr sz="1400" dirty="0">
              <a:latin typeface="Aptos"/>
            </a:endParaRPr>
          </a:p>
        </p:txBody>
      </p:sp>
      <p:sp>
        <p:nvSpPr>
          <p:cNvPr id="94" name="Oval 93">
            <a:extLst>
              <a:ext uri="{FF2B5EF4-FFF2-40B4-BE49-F238E27FC236}">
                <a16:creationId xmlns:a16="http://schemas.microsoft.com/office/drawing/2014/main" id="{2B961C41-DC1F-DD78-D12D-D585E52DFC1D}"/>
              </a:ext>
            </a:extLst>
          </p:cNvPr>
          <p:cNvSpPr/>
          <p:nvPr/>
        </p:nvSpPr>
        <p:spPr bwMode="gray">
          <a:xfrm>
            <a:off x="5587531" y="1206939"/>
            <a:ext cx="783023" cy="783023"/>
          </a:xfrm>
          <a:prstGeom prst="ellipse">
            <a:avLst/>
          </a:prstGeom>
          <a:noFill/>
          <a:ln>
            <a:solidFill>
              <a:schemeClr val="bg1">
                <a:lumMod val="50000"/>
              </a:schemeClr>
            </a:solidFill>
            <a:prstDash val="dash"/>
          </a:ln>
          <a:effectLst/>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cxnSp>
        <p:nvCxnSpPr>
          <p:cNvPr id="95" name="Straight Connector 94">
            <a:extLst>
              <a:ext uri="{FF2B5EF4-FFF2-40B4-BE49-F238E27FC236}">
                <a16:creationId xmlns:a16="http://schemas.microsoft.com/office/drawing/2014/main" id="{67C06C01-DF24-E220-2E23-BC5BB7FC1DBC}"/>
              </a:ext>
            </a:extLst>
          </p:cNvPr>
          <p:cNvCxnSpPr>
            <a:stCxn id="96" idx="6"/>
          </p:cNvCxnSpPr>
          <p:nvPr/>
        </p:nvCxnSpPr>
        <p:spPr>
          <a:xfrm>
            <a:off x="4246410" y="1600956"/>
            <a:ext cx="1341121" cy="0"/>
          </a:xfrm>
          <a:prstGeom prst="line">
            <a:avLst/>
          </a:prstGeom>
          <a:noFill/>
          <a:ln>
            <a:solidFill>
              <a:schemeClr val="bg1">
                <a:lumMod val="50000"/>
              </a:schemeClr>
            </a:solidFill>
            <a:prstDash val="dash"/>
          </a:ln>
          <a:effectLst/>
        </p:spPr>
      </p:cxnSp>
      <p:sp>
        <p:nvSpPr>
          <p:cNvPr id="96" name="Oval 95">
            <a:extLst>
              <a:ext uri="{FF2B5EF4-FFF2-40B4-BE49-F238E27FC236}">
                <a16:creationId xmlns:a16="http://schemas.microsoft.com/office/drawing/2014/main" id="{119DE19A-77C0-CD1B-6DB2-F1BD6267FCEB}"/>
              </a:ext>
            </a:extLst>
          </p:cNvPr>
          <p:cNvSpPr/>
          <p:nvPr/>
        </p:nvSpPr>
        <p:spPr bwMode="gray">
          <a:xfrm>
            <a:off x="4061595" y="1508548"/>
            <a:ext cx="184815" cy="184815"/>
          </a:xfrm>
          <a:prstGeom prst="ellipse">
            <a:avLst/>
          </a:prstGeom>
          <a:solidFill>
            <a:schemeClr val="bg1"/>
          </a:solidFill>
          <a:ln w="34925" algn="ctr">
            <a:solidFill>
              <a:schemeClr val="accent6"/>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97" name="Rectangle 96">
            <a:extLst>
              <a:ext uri="{FF2B5EF4-FFF2-40B4-BE49-F238E27FC236}">
                <a16:creationId xmlns:a16="http://schemas.microsoft.com/office/drawing/2014/main" id="{70576173-3F53-8F6E-979E-1CE1D656456C}"/>
              </a:ext>
            </a:extLst>
          </p:cNvPr>
          <p:cNvSpPr/>
          <p:nvPr/>
        </p:nvSpPr>
        <p:spPr>
          <a:xfrm>
            <a:off x="6542850" y="1260152"/>
            <a:ext cx="4138538" cy="369332"/>
          </a:xfrm>
          <a:prstGeom prst="rect">
            <a:avLst/>
          </a:prstGeom>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92D050"/>
              </a:solidFill>
              <a:effectLst/>
              <a:uLnTx/>
              <a:uFillTx/>
              <a:latin typeface="Calibri"/>
              <a:ea typeface="+mn-ea"/>
              <a:cs typeface="+mn-cs"/>
            </a:endParaRPr>
          </a:p>
        </p:txBody>
      </p:sp>
      <p:pic>
        <p:nvPicPr>
          <p:cNvPr id="98" name="Picture 97" descr="image.png"/>
          <p:cNvPicPr>
            <a:picLocks noChangeAspect="1"/>
          </p:cNvPicPr>
          <p:nvPr/>
        </p:nvPicPr>
        <p:blipFill>
          <a:blip r:embed="rId3">
            <a:duotone>
              <a:schemeClr val="accent6">
                <a:shade val="45000"/>
                <a:satMod val="135000"/>
              </a:schemeClr>
              <a:prstClr val="white"/>
            </a:duotone>
          </a:blip>
          <a:stretch>
            <a:fillRect/>
          </a:stretch>
        </p:blipFill>
        <p:spPr>
          <a:xfrm>
            <a:off x="5707059" y="1335771"/>
            <a:ext cx="518400" cy="518400"/>
          </a:xfrm>
          <a:prstGeom prst="rect">
            <a:avLst/>
          </a:prstGeom>
        </p:spPr>
      </p:pic>
      <p:pic>
        <p:nvPicPr>
          <p:cNvPr id="100" name="Picture 99" descr="image.png"/>
          <p:cNvPicPr>
            <a:picLocks noChangeAspect="1"/>
          </p:cNvPicPr>
          <p:nvPr/>
        </p:nvPicPr>
        <p:blipFill>
          <a:blip r:embed="rId4">
            <a:duotone>
              <a:schemeClr val="accent3">
                <a:shade val="45000"/>
                <a:satMod val="135000"/>
              </a:schemeClr>
              <a:prstClr val="white"/>
            </a:duotone>
          </a:blip>
          <a:stretch>
            <a:fillRect/>
          </a:stretch>
        </p:blipFill>
        <p:spPr>
          <a:xfrm>
            <a:off x="5858997" y="3342239"/>
            <a:ext cx="518400" cy="518400"/>
          </a:xfrm>
          <a:prstGeom prst="rect">
            <a:avLst/>
          </a:prstGeom>
        </p:spPr>
      </p:pic>
      <p:sp>
        <p:nvSpPr>
          <p:cNvPr id="2" name="Title 1">
            <a:extLst>
              <a:ext uri="{FF2B5EF4-FFF2-40B4-BE49-F238E27FC236}">
                <a16:creationId xmlns:a16="http://schemas.microsoft.com/office/drawing/2014/main" id="{C9AF0241-6DA3-9E9A-257C-91FAAD1FE709}"/>
              </a:ext>
            </a:extLst>
          </p:cNvPr>
          <p:cNvSpPr>
            <a:spLocks noGrp="1"/>
          </p:cNvSpPr>
          <p:nvPr>
            <p:ph type="ctrTitle"/>
          </p:nvPr>
        </p:nvSpPr>
        <p:spPr/>
        <p:txBody>
          <a:bodyPr>
            <a:normAutofit/>
          </a:bodyPr>
          <a:lstStyle/>
          <a:p>
            <a:r>
              <a:rPr lang="it-IT" dirty="0"/>
              <a:t>Introduzione alla Programmazione degli Acquisti</a:t>
            </a:r>
          </a:p>
        </p:txBody>
      </p:sp>
      <p:pic>
        <p:nvPicPr>
          <p:cNvPr id="4" name="Picture 3" descr="image.png">
            <a:extLst>
              <a:ext uri="{FF2B5EF4-FFF2-40B4-BE49-F238E27FC236}">
                <a16:creationId xmlns:a16="http://schemas.microsoft.com/office/drawing/2014/main" id="{61795CF5-8548-8889-167E-EB07736B017E}"/>
              </a:ext>
            </a:extLst>
          </p:cNvPr>
          <p:cNvPicPr>
            <a:picLocks noChangeAspect="1"/>
          </p:cNvPicPr>
          <p:nvPr/>
        </p:nvPicPr>
        <p:blipFill>
          <a:blip r:embed="rId5">
            <a:duotone>
              <a:schemeClr val="accent1">
                <a:shade val="45000"/>
                <a:satMod val="135000"/>
              </a:schemeClr>
              <a:prstClr val="white"/>
            </a:duotone>
          </a:blip>
          <a:stretch>
            <a:fillRect/>
          </a:stretch>
        </p:blipFill>
        <p:spPr>
          <a:xfrm>
            <a:off x="5768220" y="5435061"/>
            <a:ext cx="432000" cy="432000"/>
          </a:xfrm>
          <a:prstGeom prst="rect">
            <a:avLst/>
          </a:prstGeom>
        </p:spPr>
      </p:pic>
      <p:pic>
        <p:nvPicPr>
          <p:cNvPr id="5" name="Picture 4">
            <a:extLst>
              <a:ext uri="{FF2B5EF4-FFF2-40B4-BE49-F238E27FC236}">
                <a16:creationId xmlns:a16="http://schemas.microsoft.com/office/drawing/2014/main" id="{D4FC17E5-E54A-8AD7-E387-C48D3B26F722}"/>
              </a:ext>
            </a:extLst>
          </p:cNvPr>
          <p:cNvPicPr>
            <a:picLocks noChangeAspect="1"/>
          </p:cNvPicPr>
          <p:nvPr/>
        </p:nvPicPr>
        <p:blipFill>
          <a:blip r:embed="rId6"/>
          <a:stretch>
            <a:fillRect/>
          </a:stretch>
        </p:blipFill>
        <p:spPr>
          <a:xfrm>
            <a:off x="10789864" y="286509"/>
            <a:ext cx="792536" cy="811406"/>
          </a:xfrm>
          <a:prstGeom prst="rect">
            <a:avLst/>
          </a:prstGeom>
        </p:spPr>
      </p:pic>
      <p:pic>
        <p:nvPicPr>
          <p:cNvPr id="6" name="Picture 5">
            <a:extLst>
              <a:ext uri="{FF2B5EF4-FFF2-40B4-BE49-F238E27FC236}">
                <a16:creationId xmlns:a16="http://schemas.microsoft.com/office/drawing/2014/main" id="{74D52279-FC89-5362-1E57-664ADF8C97B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8" name="Slide Number Placeholder 7">
            <a:extLst>
              <a:ext uri="{FF2B5EF4-FFF2-40B4-BE49-F238E27FC236}">
                <a16:creationId xmlns:a16="http://schemas.microsoft.com/office/drawing/2014/main" id="{F7CE27DA-3A87-393B-CCAB-F3E4423D725D}"/>
              </a:ext>
            </a:extLst>
          </p:cNvPr>
          <p:cNvSpPr>
            <a:spLocks noGrp="1"/>
          </p:cNvSpPr>
          <p:nvPr>
            <p:ph type="sldNum" sz="quarter" idx="10"/>
          </p:nvPr>
        </p:nvSpPr>
        <p:spPr/>
        <p:txBody>
          <a:bodyPr/>
          <a:lstStyle/>
          <a:p>
            <a:pPr>
              <a:defRPr/>
            </a:pPr>
            <a:fld id="{7180326F-E721-41DD-ABF0-E30673304D32}" type="slidenum">
              <a:rPr lang="it-IT" altLang="it-IT" smtClean="0"/>
              <a:pPr>
                <a:defRPr/>
              </a:pPr>
              <a:t>6</a:t>
            </a:fld>
            <a:endParaRPr lang="it-IT" alt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Approccio metodologico alla Programmazione per i Soggetti Aggregatori</a:t>
            </a:r>
          </a:p>
        </p:txBody>
      </p:sp>
      <p:cxnSp>
        <p:nvCxnSpPr>
          <p:cNvPr id="36" name="Straight Connector 35">
            <a:extLst>
              <a:ext uri="{FF2B5EF4-FFF2-40B4-BE49-F238E27FC236}">
                <a16:creationId xmlns:a16="http://schemas.microsoft.com/office/drawing/2014/main" id="{32A7D44A-8155-976D-DE0F-3F0FDE7D5BE0}"/>
              </a:ext>
            </a:extLst>
          </p:cNvPr>
          <p:cNvCxnSpPr>
            <a:cxnSpLocks/>
          </p:cNvCxnSpPr>
          <p:nvPr/>
        </p:nvCxnSpPr>
        <p:spPr>
          <a:xfrm flipH="1">
            <a:off x="1984310" y="1219708"/>
            <a:ext cx="17227" cy="540000"/>
          </a:xfrm>
          <a:prstGeom prst="line">
            <a:avLst/>
          </a:prstGeom>
          <a:ln>
            <a:noFill/>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3B0603A1-4DAD-4317-9464-2A7DD2E1729F}"/>
              </a:ext>
            </a:extLst>
          </p:cNvPr>
          <p:cNvPicPr>
            <a:picLocks noChangeAspect="1"/>
          </p:cNvPicPr>
          <p:nvPr/>
        </p:nvPicPr>
        <p:blipFill>
          <a:blip r:embed="rId3"/>
          <a:stretch>
            <a:fillRect/>
          </a:stretch>
        </p:blipFill>
        <p:spPr>
          <a:xfrm>
            <a:off x="10789864" y="286509"/>
            <a:ext cx="792536" cy="811406"/>
          </a:xfrm>
          <a:prstGeom prst="rect">
            <a:avLst/>
          </a:prstGeom>
        </p:spPr>
      </p:pic>
      <p:pic>
        <p:nvPicPr>
          <p:cNvPr id="28" name="Picture 27">
            <a:extLst>
              <a:ext uri="{FF2B5EF4-FFF2-40B4-BE49-F238E27FC236}">
                <a16:creationId xmlns:a16="http://schemas.microsoft.com/office/drawing/2014/main" id="{D742899D-F78D-D74A-4CE5-F49AD812E11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58" name="Rectangle 57">
            <a:extLst>
              <a:ext uri="{FF2B5EF4-FFF2-40B4-BE49-F238E27FC236}">
                <a16:creationId xmlns:a16="http://schemas.microsoft.com/office/drawing/2014/main" id="{203612FB-CA16-91FF-79F9-C9F130E3D233}"/>
              </a:ext>
            </a:extLst>
          </p:cNvPr>
          <p:cNvSpPr/>
          <p:nvPr/>
        </p:nvSpPr>
        <p:spPr>
          <a:xfrm>
            <a:off x="782729" y="1583624"/>
            <a:ext cx="10675388" cy="2407888"/>
          </a:xfrm>
          <a:prstGeom prst="rect">
            <a:avLst/>
          </a:prstGeom>
          <a:solidFill>
            <a:srgbClr val="FBFC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0" name="Rectangle 59">
            <a:extLst>
              <a:ext uri="{FF2B5EF4-FFF2-40B4-BE49-F238E27FC236}">
                <a16:creationId xmlns:a16="http://schemas.microsoft.com/office/drawing/2014/main" id="{A2F75595-13EB-137F-C9C4-84B60359555B}"/>
              </a:ext>
            </a:extLst>
          </p:cNvPr>
          <p:cNvSpPr/>
          <p:nvPr/>
        </p:nvSpPr>
        <p:spPr>
          <a:xfrm>
            <a:off x="334907" y="1429806"/>
            <a:ext cx="11247493" cy="4655110"/>
          </a:xfrm>
          <a:prstGeom prst="rect">
            <a:avLst/>
          </a:prstGeom>
          <a:noFill/>
          <a:ln>
            <a:solidFill>
              <a:srgbClr val="047835"/>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400" b="0" i="0" u="none" strike="noStrike" kern="0" cap="none" spc="0" normalizeH="0" baseline="0" noProof="0">
              <a:ln>
                <a:noFill/>
              </a:ln>
              <a:solidFill>
                <a:srgbClr val="E0E721"/>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ECFFB807-1B6C-AF4B-01CB-15FDBD0FAC91}"/>
              </a:ext>
            </a:extLst>
          </p:cNvPr>
          <p:cNvSpPr txBox="1"/>
          <p:nvPr/>
        </p:nvSpPr>
        <p:spPr>
          <a:xfrm>
            <a:off x="513371" y="1199311"/>
            <a:ext cx="3282449" cy="338554"/>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srgbClr val="047835"/>
                </a:solidFill>
                <a:effectLst/>
                <a:uLnTx/>
                <a:uFillTx/>
                <a:latin typeface="+mj-lt"/>
              </a:rPr>
              <a:t>APPROCCIO METODOLOGICO</a:t>
            </a:r>
            <a:endParaRPr kumimoji="0" lang="en-US" sz="2400" b="1" i="0" u="none" strike="noStrike" kern="0" cap="none" spc="0" normalizeH="0" baseline="0" noProof="0" dirty="0" err="1">
              <a:ln>
                <a:noFill/>
              </a:ln>
              <a:solidFill>
                <a:srgbClr val="047835"/>
              </a:solidFill>
              <a:effectLst/>
              <a:uLnTx/>
              <a:uFillTx/>
              <a:latin typeface="+mj-lt"/>
            </a:endParaRPr>
          </a:p>
        </p:txBody>
      </p:sp>
      <p:cxnSp>
        <p:nvCxnSpPr>
          <p:cNvPr id="65" name="Straight Connector 64">
            <a:extLst>
              <a:ext uri="{FF2B5EF4-FFF2-40B4-BE49-F238E27FC236}">
                <a16:creationId xmlns:a16="http://schemas.microsoft.com/office/drawing/2014/main" id="{19246024-025A-EE00-D91E-89006D165BF0}"/>
              </a:ext>
            </a:extLst>
          </p:cNvPr>
          <p:cNvCxnSpPr>
            <a:cxnSpLocks/>
          </p:cNvCxnSpPr>
          <p:nvPr/>
        </p:nvCxnSpPr>
        <p:spPr>
          <a:xfrm flipH="1">
            <a:off x="1984310" y="1219708"/>
            <a:ext cx="17227" cy="540000"/>
          </a:xfrm>
          <a:prstGeom prst="line">
            <a:avLst/>
          </a:prstGeom>
          <a:noFill/>
          <a:ln w="25400" cap="flat" cmpd="sng" algn="ctr">
            <a:noFill/>
            <a:prstDash val="solid"/>
          </a:ln>
          <a:effectLst>
            <a:outerShdw blurRad="40000" dist="20000" dir="5400000" rotWithShape="0">
              <a:srgbClr val="000000">
                <a:alpha val="38000"/>
              </a:srgbClr>
            </a:outerShdw>
          </a:effectLst>
        </p:spPr>
      </p:cxnSp>
      <p:cxnSp>
        <p:nvCxnSpPr>
          <p:cNvPr id="66" name="Straight Connector 65">
            <a:extLst>
              <a:ext uri="{FF2B5EF4-FFF2-40B4-BE49-F238E27FC236}">
                <a16:creationId xmlns:a16="http://schemas.microsoft.com/office/drawing/2014/main" id="{6F882012-6FE8-8232-B03F-524D2ECCCD78}"/>
              </a:ext>
            </a:extLst>
          </p:cNvPr>
          <p:cNvCxnSpPr>
            <a:cxnSpLocks/>
          </p:cNvCxnSpPr>
          <p:nvPr/>
        </p:nvCxnSpPr>
        <p:spPr>
          <a:xfrm>
            <a:off x="1003353" y="2809085"/>
            <a:ext cx="10234141" cy="0"/>
          </a:xfrm>
          <a:prstGeom prst="line">
            <a:avLst/>
          </a:prstGeom>
          <a:noFill/>
          <a:ln w="25400" cap="flat" cmpd="sng" algn="ctr">
            <a:solidFill>
              <a:srgbClr val="FFFFFF">
                <a:lumMod val="50000"/>
              </a:srgbClr>
            </a:solidFill>
            <a:prstDash val="solid"/>
          </a:ln>
          <a:effectLst>
            <a:outerShdw blurRad="40000" dist="20000" dir="5400000" rotWithShape="0">
              <a:srgbClr val="000000">
                <a:alpha val="38000"/>
              </a:srgbClr>
            </a:outerShdw>
          </a:effectLst>
        </p:spPr>
      </p:cxnSp>
      <p:grpSp>
        <p:nvGrpSpPr>
          <p:cNvPr id="67" name="Group 66">
            <a:extLst>
              <a:ext uri="{FF2B5EF4-FFF2-40B4-BE49-F238E27FC236}">
                <a16:creationId xmlns:a16="http://schemas.microsoft.com/office/drawing/2014/main" id="{EE7AD940-3CD3-DEFB-8AEF-5C96BF5F883A}"/>
              </a:ext>
            </a:extLst>
          </p:cNvPr>
          <p:cNvGrpSpPr/>
          <p:nvPr/>
        </p:nvGrpSpPr>
        <p:grpSpPr>
          <a:xfrm>
            <a:off x="8855361" y="1701794"/>
            <a:ext cx="2096139" cy="1764000"/>
            <a:chOff x="8676938" y="2601595"/>
            <a:chExt cx="2096139" cy="1764000"/>
          </a:xfrm>
        </p:grpSpPr>
        <p:pic>
          <p:nvPicPr>
            <p:cNvPr id="72" name="Graphic 71" descr="Daily calendar with solid fill">
              <a:extLst>
                <a:ext uri="{FF2B5EF4-FFF2-40B4-BE49-F238E27FC236}">
                  <a16:creationId xmlns:a16="http://schemas.microsoft.com/office/drawing/2014/main" id="{AD7B9318-9132-8208-C9B3-F7A2D23C0E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6586" y="2928370"/>
              <a:ext cx="504000" cy="504000"/>
            </a:xfrm>
            <a:prstGeom prst="rect">
              <a:avLst/>
            </a:prstGeom>
          </p:spPr>
        </p:pic>
        <p:sp>
          <p:nvSpPr>
            <p:cNvPr id="73" name="Teardrop 72">
              <a:extLst>
                <a:ext uri="{FF2B5EF4-FFF2-40B4-BE49-F238E27FC236}">
                  <a16:creationId xmlns:a16="http://schemas.microsoft.com/office/drawing/2014/main" id="{98169870-62E0-1F82-E549-36B873687538}"/>
                </a:ext>
              </a:extLst>
            </p:cNvPr>
            <p:cNvSpPr/>
            <p:nvPr/>
          </p:nvSpPr>
          <p:spPr>
            <a:xfrm rot="8103210">
              <a:off x="8843208" y="2601595"/>
              <a:ext cx="1764000" cy="1764000"/>
            </a:xfrm>
            <a:prstGeom prst="teardrop">
              <a:avLst/>
            </a:prstGeom>
            <a:solidFill>
              <a:srgbClr val="0071BB">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j-lt"/>
                <a:ea typeface="+mn-ea"/>
                <a:cs typeface="+mn-cs"/>
              </a:endParaRPr>
            </a:p>
          </p:txBody>
        </p:sp>
        <p:grpSp>
          <p:nvGrpSpPr>
            <p:cNvPr id="74" name="Group 73">
              <a:extLst>
                <a:ext uri="{FF2B5EF4-FFF2-40B4-BE49-F238E27FC236}">
                  <a16:creationId xmlns:a16="http://schemas.microsoft.com/office/drawing/2014/main" id="{DA3C413B-C971-0F2E-ECBB-2BD96A31C692}"/>
                </a:ext>
              </a:extLst>
            </p:cNvPr>
            <p:cNvGrpSpPr/>
            <p:nvPr/>
          </p:nvGrpSpPr>
          <p:grpSpPr>
            <a:xfrm>
              <a:off x="8676938" y="2691595"/>
              <a:ext cx="2096139" cy="1584000"/>
              <a:chOff x="6249883" y="2723734"/>
              <a:chExt cx="2096139" cy="1584000"/>
            </a:xfrm>
          </p:grpSpPr>
          <p:sp>
            <p:nvSpPr>
              <p:cNvPr id="75" name="Oval 74">
                <a:extLst>
                  <a:ext uri="{FF2B5EF4-FFF2-40B4-BE49-F238E27FC236}">
                    <a16:creationId xmlns:a16="http://schemas.microsoft.com/office/drawing/2014/main" id="{781E0241-2581-F093-5B62-EE5A8AA17DFB}"/>
                  </a:ext>
                </a:extLst>
              </p:cNvPr>
              <p:cNvSpPr/>
              <p:nvPr/>
            </p:nvSpPr>
            <p:spPr>
              <a:xfrm>
                <a:off x="6506153" y="2723734"/>
                <a:ext cx="1584000" cy="1584000"/>
              </a:xfrm>
              <a:prstGeom prst="ellipse">
                <a:avLst/>
              </a:prstGeom>
              <a:solidFill>
                <a:srgbClr val="0071BB">
                  <a:lumMod val="40000"/>
                  <a:lumOff val="60000"/>
                </a:srgbClr>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j-lt"/>
                  <a:ea typeface="+mn-ea"/>
                  <a:cs typeface="+mn-cs"/>
                </a:endParaRPr>
              </a:p>
            </p:txBody>
          </p:sp>
          <p:sp>
            <p:nvSpPr>
              <p:cNvPr id="76" name="TextBox 75">
                <a:extLst>
                  <a:ext uri="{FF2B5EF4-FFF2-40B4-BE49-F238E27FC236}">
                    <a16:creationId xmlns:a16="http://schemas.microsoft.com/office/drawing/2014/main" id="{FD06E027-079D-92FF-4001-2305A29A8E02}"/>
                  </a:ext>
                </a:extLst>
              </p:cNvPr>
              <p:cNvSpPr txBox="1"/>
              <p:nvPr/>
            </p:nvSpPr>
            <p:spPr>
              <a:xfrm>
                <a:off x="6249883" y="3473183"/>
                <a:ext cx="209613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mj-lt"/>
                  </a:rPr>
                  <a:t>PROSPETTIVE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mj-lt"/>
                  </a:rPr>
                  <a:t>FUTURE</a:t>
                </a:r>
                <a:endParaRPr kumimoji="0" lang="en-US" sz="1400" b="1" i="0" u="none" strike="noStrike" kern="0" cap="none" spc="0" normalizeH="0" baseline="0" noProof="0" dirty="0" err="1">
                  <a:ln>
                    <a:noFill/>
                  </a:ln>
                  <a:solidFill>
                    <a:srgbClr val="FFFFFF"/>
                  </a:solidFill>
                  <a:effectLst/>
                  <a:uLnTx/>
                  <a:uFillTx/>
                  <a:latin typeface="+mj-lt"/>
                </a:endParaRPr>
              </a:p>
            </p:txBody>
          </p:sp>
        </p:grpSp>
      </p:grpSp>
      <p:grpSp>
        <p:nvGrpSpPr>
          <p:cNvPr id="77" name="Group 76">
            <a:extLst>
              <a:ext uri="{FF2B5EF4-FFF2-40B4-BE49-F238E27FC236}">
                <a16:creationId xmlns:a16="http://schemas.microsoft.com/office/drawing/2014/main" id="{27A132D3-B9B5-A614-AC68-5EE549B27424}"/>
              </a:ext>
            </a:extLst>
          </p:cNvPr>
          <p:cNvGrpSpPr/>
          <p:nvPr/>
        </p:nvGrpSpPr>
        <p:grpSpPr>
          <a:xfrm>
            <a:off x="5072353" y="1701794"/>
            <a:ext cx="2096139" cy="1764000"/>
            <a:chOff x="4790787" y="2633734"/>
            <a:chExt cx="2096139" cy="1764000"/>
          </a:xfrm>
        </p:grpSpPr>
        <p:sp>
          <p:nvSpPr>
            <p:cNvPr id="78" name="Teardrop 77">
              <a:extLst>
                <a:ext uri="{FF2B5EF4-FFF2-40B4-BE49-F238E27FC236}">
                  <a16:creationId xmlns:a16="http://schemas.microsoft.com/office/drawing/2014/main" id="{51270B13-AB5C-EA58-25CB-3F42CD3CEA04}"/>
                </a:ext>
              </a:extLst>
            </p:cNvPr>
            <p:cNvSpPr/>
            <p:nvPr/>
          </p:nvSpPr>
          <p:spPr>
            <a:xfrm rot="8065513">
              <a:off x="4923147" y="2633734"/>
              <a:ext cx="1764000" cy="1764000"/>
            </a:xfrm>
            <a:prstGeom prst="teardrop">
              <a:avLst/>
            </a:prstGeom>
            <a:solidFill>
              <a:srgbClr val="FFE18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j-lt"/>
                <a:ea typeface="+mn-ea"/>
                <a:cs typeface="+mn-cs"/>
              </a:endParaRPr>
            </a:p>
          </p:txBody>
        </p:sp>
        <p:grpSp>
          <p:nvGrpSpPr>
            <p:cNvPr id="79" name="Group 78">
              <a:extLst>
                <a:ext uri="{FF2B5EF4-FFF2-40B4-BE49-F238E27FC236}">
                  <a16:creationId xmlns:a16="http://schemas.microsoft.com/office/drawing/2014/main" id="{D87D2E8B-4F61-4BDC-0C40-454354719C68}"/>
                </a:ext>
              </a:extLst>
            </p:cNvPr>
            <p:cNvGrpSpPr/>
            <p:nvPr/>
          </p:nvGrpSpPr>
          <p:grpSpPr>
            <a:xfrm>
              <a:off x="4790787" y="2723734"/>
              <a:ext cx="2096139" cy="1584000"/>
              <a:chOff x="3543360" y="2723734"/>
              <a:chExt cx="2096139" cy="1584000"/>
            </a:xfrm>
          </p:grpSpPr>
          <p:sp>
            <p:nvSpPr>
              <p:cNvPr id="81" name="Oval 80">
                <a:extLst>
                  <a:ext uri="{FF2B5EF4-FFF2-40B4-BE49-F238E27FC236}">
                    <a16:creationId xmlns:a16="http://schemas.microsoft.com/office/drawing/2014/main" id="{064CF9B0-F704-912B-3AB8-AD907D2E36F3}"/>
                  </a:ext>
                </a:extLst>
              </p:cNvPr>
              <p:cNvSpPr/>
              <p:nvPr/>
            </p:nvSpPr>
            <p:spPr>
              <a:xfrm>
                <a:off x="3765720" y="2723734"/>
                <a:ext cx="1584000" cy="1584000"/>
              </a:xfrm>
              <a:prstGeom prst="ellipse">
                <a:avLst/>
              </a:prstGeom>
              <a:solidFill>
                <a:srgbClr val="FFC000"/>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mj-lt"/>
                  <a:ea typeface="+mn-ea"/>
                  <a:cs typeface="+mn-cs"/>
                </a:endParaRPr>
              </a:p>
            </p:txBody>
          </p:sp>
          <p:sp>
            <p:nvSpPr>
              <p:cNvPr id="82" name="TextBox 81">
                <a:extLst>
                  <a:ext uri="{FF2B5EF4-FFF2-40B4-BE49-F238E27FC236}">
                    <a16:creationId xmlns:a16="http://schemas.microsoft.com/office/drawing/2014/main" id="{A6C7BF68-8920-6DD7-A915-5CB2918D5190}"/>
                  </a:ext>
                </a:extLst>
              </p:cNvPr>
              <p:cNvSpPr txBox="1"/>
              <p:nvPr/>
            </p:nvSpPr>
            <p:spPr>
              <a:xfrm>
                <a:off x="3543360" y="3539742"/>
                <a:ext cx="2096139"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mj-lt"/>
                  </a:rPr>
                  <a:t>OBIETTIVI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mj-lt"/>
                  </a:rPr>
                  <a:t>CHIAVE</a:t>
                </a:r>
                <a:endParaRPr kumimoji="0" lang="en-US" sz="1400" b="1" i="0" u="none" strike="noStrike" kern="0" cap="none" spc="0" normalizeH="0" baseline="0" noProof="0" dirty="0" err="1">
                  <a:ln>
                    <a:noFill/>
                  </a:ln>
                  <a:solidFill>
                    <a:srgbClr val="FFFFFF"/>
                  </a:solidFill>
                  <a:effectLst/>
                  <a:uLnTx/>
                  <a:uFillTx/>
                  <a:latin typeface="+mj-lt"/>
                </a:endParaRPr>
              </a:p>
            </p:txBody>
          </p:sp>
        </p:grpSp>
        <p:pic>
          <p:nvPicPr>
            <p:cNvPr id="80" name="Graphic 79" descr="Target with solid fill">
              <a:extLst>
                <a:ext uri="{FF2B5EF4-FFF2-40B4-BE49-F238E27FC236}">
                  <a16:creationId xmlns:a16="http://schemas.microsoft.com/office/drawing/2014/main" id="{D1982D3F-D905-CE71-DA28-BEB5BEE2C3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25341" y="2928657"/>
              <a:ext cx="572922" cy="572922"/>
            </a:xfrm>
            <a:prstGeom prst="rect">
              <a:avLst/>
            </a:prstGeom>
          </p:spPr>
        </p:pic>
      </p:grpSp>
      <p:pic>
        <p:nvPicPr>
          <p:cNvPr id="83" name="Graphic 82" descr="Back with solid fill">
            <a:extLst>
              <a:ext uri="{FF2B5EF4-FFF2-40B4-BE49-F238E27FC236}">
                <a16:creationId xmlns:a16="http://schemas.microsoft.com/office/drawing/2014/main" id="{DBDA4059-9CAA-A4BB-8377-0052E4FD5E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1159" y="1902899"/>
            <a:ext cx="572922" cy="572922"/>
          </a:xfrm>
          <a:prstGeom prst="rect">
            <a:avLst/>
          </a:prstGeom>
        </p:spPr>
      </p:pic>
      <p:sp>
        <p:nvSpPr>
          <p:cNvPr id="84" name="TextBox 83">
            <a:extLst>
              <a:ext uri="{FF2B5EF4-FFF2-40B4-BE49-F238E27FC236}">
                <a16:creationId xmlns:a16="http://schemas.microsoft.com/office/drawing/2014/main" id="{CAA6B5B6-2D92-9520-0EE3-C7C028CEB43B}"/>
              </a:ext>
            </a:extLst>
          </p:cNvPr>
          <p:cNvSpPr txBox="1"/>
          <p:nvPr/>
        </p:nvSpPr>
        <p:spPr>
          <a:xfrm>
            <a:off x="807408" y="4063761"/>
            <a:ext cx="3005640" cy="1569660"/>
          </a:xfrm>
          <a:prstGeom prst="rect">
            <a:avLst/>
          </a:prstGeom>
          <a:noFill/>
          <a:ln w="19050">
            <a:solidFill>
              <a:srgbClr val="047835"/>
            </a:solidFill>
          </a:ln>
        </p:spPr>
        <p:txBody>
          <a:bodyPr wrap="square" rtlCol="0">
            <a:noAutofit/>
          </a:bodyPr>
          <a:lstStyle/>
          <a:p>
            <a:pPr marL="285750" indent="-285750">
              <a:buFont typeface="Arial" panose="020B0604020202020204" pitchFamily="34" charset="0"/>
              <a:buChar char="•"/>
            </a:pPr>
            <a:r>
              <a:rPr lang="it-IT" sz="1600" b="1" dirty="0">
                <a:solidFill>
                  <a:srgbClr val="3C3C3B"/>
                </a:solidFill>
                <a:latin typeface="+mj-lt"/>
              </a:rPr>
              <a:t>Raccolta ed elaborazione dei fabbisogni degli Enti </a:t>
            </a:r>
            <a:r>
              <a:rPr lang="it-IT" sz="1600" dirty="0">
                <a:solidFill>
                  <a:srgbClr val="3C3C3B"/>
                </a:solidFill>
                <a:latin typeface="+mj-lt"/>
              </a:rPr>
              <a:t>del territorio</a:t>
            </a:r>
          </a:p>
          <a:p>
            <a:pPr marL="285750" indent="-285750">
              <a:buFont typeface="Arial" panose="020B0604020202020204" pitchFamily="34" charset="0"/>
              <a:buChar char="•"/>
            </a:pPr>
            <a:r>
              <a:rPr lang="it-IT" sz="1600" b="1" dirty="0">
                <a:solidFill>
                  <a:srgbClr val="3C3C3B"/>
                </a:solidFill>
                <a:latin typeface="+mj-lt"/>
              </a:rPr>
              <a:t>analisi del mercato</a:t>
            </a:r>
          </a:p>
          <a:p>
            <a:pPr marL="285750" indent="-285750">
              <a:buFont typeface="Arial" panose="020B0604020202020204" pitchFamily="34" charset="0"/>
              <a:buChar char="•"/>
            </a:pPr>
            <a:r>
              <a:rPr lang="it-IT" sz="1600" b="1" dirty="0">
                <a:solidFill>
                  <a:srgbClr val="3C3C3B"/>
                </a:solidFill>
                <a:latin typeface="+mj-lt"/>
              </a:rPr>
              <a:t>formalizzazione</a:t>
            </a:r>
            <a:r>
              <a:rPr lang="it-IT" sz="1600" dirty="0">
                <a:solidFill>
                  <a:srgbClr val="3C3C3B"/>
                </a:solidFill>
                <a:latin typeface="+mj-lt"/>
              </a:rPr>
              <a:t> del </a:t>
            </a:r>
            <a:r>
              <a:rPr lang="it-IT" sz="1600" b="1" dirty="0">
                <a:solidFill>
                  <a:srgbClr val="3C3C3B"/>
                </a:solidFill>
                <a:latin typeface="+mj-lt"/>
              </a:rPr>
              <a:t>programma</a:t>
            </a:r>
            <a:endParaRPr lang="en-US" sz="1600" b="1" dirty="0" err="1">
              <a:solidFill>
                <a:srgbClr val="3C3C3B"/>
              </a:solidFill>
              <a:latin typeface="+mj-lt"/>
            </a:endParaRPr>
          </a:p>
        </p:txBody>
      </p:sp>
      <p:grpSp>
        <p:nvGrpSpPr>
          <p:cNvPr id="85" name="Group 84">
            <a:extLst>
              <a:ext uri="{FF2B5EF4-FFF2-40B4-BE49-F238E27FC236}">
                <a16:creationId xmlns:a16="http://schemas.microsoft.com/office/drawing/2014/main" id="{85EB5715-98AA-D12B-76CB-5E38147AE69F}"/>
              </a:ext>
            </a:extLst>
          </p:cNvPr>
          <p:cNvGrpSpPr/>
          <p:nvPr/>
        </p:nvGrpSpPr>
        <p:grpSpPr>
          <a:xfrm>
            <a:off x="1238298" y="1701794"/>
            <a:ext cx="2096139" cy="1764000"/>
            <a:chOff x="755080" y="2633734"/>
            <a:chExt cx="2096139" cy="1764000"/>
          </a:xfrm>
        </p:grpSpPr>
        <p:sp>
          <p:nvSpPr>
            <p:cNvPr id="86" name="Teardrop 85">
              <a:extLst>
                <a:ext uri="{FF2B5EF4-FFF2-40B4-BE49-F238E27FC236}">
                  <a16:creationId xmlns:a16="http://schemas.microsoft.com/office/drawing/2014/main" id="{1F504CF7-B5EB-8C2B-D0CE-0678F776EB2C}"/>
                </a:ext>
              </a:extLst>
            </p:cNvPr>
            <p:cNvSpPr/>
            <p:nvPr/>
          </p:nvSpPr>
          <p:spPr>
            <a:xfrm rot="8110904">
              <a:off x="937603" y="2633734"/>
              <a:ext cx="1764000" cy="1764000"/>
            </a:xfrm>
            <a:prstGeom prst="teardrop">
              <a:avLst/>
            </a:prstGeom>
            <a:solidFill>
              <a:srgbClr val="297A38">
                <a:lumMod val="20000"/>
                <a:lumOff val="80000"/>
              </a:srgbClr>
            </a:solidFill>
            <a:ln w="9525" cap="flat" cmpd="sng" algn="ctr">
              <a:solidFill>
                <a:srgbClr val="297A38">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mj-lt"/>
                <a:ea typeface="+mn-ea"/>
                <a:cs typeface="+mn-cs"/>
              </a:endParaRPr>
            </a:p>
          </p:txBody>
        </p:sp>
        <p:grpSp>
          <p:nvGrpSpPr>
            <p:cNvPr id="87" name="Group 86">
              <a:extLst>
                <a:ext uri="{FF2B5EF4-FFF2-40B4-BE49-F238E27FC236}">
                  <a16:creationId xmlns:a16="http://schemas.microsoft.com/office/drawing/2014/main" id="{1B515D85-359E-82D3-A77F-741519362BF2}"/>
                </a:ext>
              </a:extLst>
            </p:cNvPr>
            <p:cNvGrpSpPr/>
            <p:nvPr/>
          </p:nvGrpSpPr>
          <p:grpSpPr>
            <a:xfrm>
              <a:off x="755080" y="2723734"/>
              <a:ext cx="2096139" cy="1584000"/>
              <a:chOff x="755080" y="2723734"/>
              <a:chExt cx="2096139" cy="1584000"/>
            </a:xfrm>
          </p:grpSpPr>
          <p:sp>
            <p:nvSpPr>
              <p:cNvPr id="88" name="Oval 87">
                <a:extLst>
                  <a:ext uri="{FF2B5EF4-FFF2-40B4-BE49-F238E27FC236}">
                    <a16:creationId xmlns:a16="http://schemas.microsoft.com/office/drawing/2014/main" id="{AB244A7F-59D1-0955-B1B7-DC00DA10F0A1}"/>
                  </a:ext>
                </a:extLst>
              </p:cNvPr>
              <p:cNvSpPr/>
              <p:nvPr/>
            </p:nvSpPr>
            <p:spPr>
              <a:xfrm>
                <a:off x="1025287" y="2723734"/>
                <a:ext cx="1584000" cy="1584000"/>
              </a:xfrm>
              <a:prstGeom prst="ellipse">
                <a:avLst/>
              </a:prstGeom>
              <a:solidFill>
                <a:srgbClr val="297A38"/>
              </a:solidFill>
              <a:ln w="9525"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47835"/>
                  </a:solidFill>
                  <a:effectLst/>
                  <a:uLnTx/>
                  <a:uFillTx/>
                  <a:latin typeface="+mj-lt"/>
                  <a:ea typeface="+mn-ea"/>
                  <a:cs typeface="+mn-cs"/>
                </a:endParaRPr>
              </a:p>
            </p:txBody>
          </p:sp>
          <p:sp>
            <p:nvSpPr>
              <p:cNvPr id="89" name="TextBox 88">
                <a:extLst>
                  <a:ext uri="{FF2B5EF4-FFF2-40B4-BE49-F238E27FC236}">
                    <a16:creationId xmlns:a16="http://schemas.microsoft.com/office/drawing/2014/main" id="{352F3072-C0D2-C82D-7307-2A0AD5771A53}"/>
                  </a:ext>
                </a:extLst>
              </p:cNvPr>
              <p:cNvSpPr txBox="1"/>
              <p:nvPr/>
            </p:nvSpPr>
            <p:spPr>
              <a:xfrm>
                <a:off x="755080" y="3441767"/>
                <a:ext cx="2096139"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mj-lt"/>
                  </a:rPr>
                  <a:t>COME I SA PROGRAMMANO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FFFFFF"/>
                    </a:solidFill>
                    <a:effectLst/>
                    <a:uLnTx/>
                    <a:uFillTx/>
                    <a:latin typeface="+mj-lt"/>
                  </a:rPr>
                  <a:t>GLI ACQUISTI</a:t>
                </a:r>
                <a:endParaRPr kumimoji="0" lang="en-US" sz="1400" b="1" i="0" u="none" strike="noStrike" kern="0" cap="none" spc="0" normalizeH="0" baseline="0" noProof="0" dirty="0" err="1">
                  <a:ln>
                    <a:noFill/>
                  </a:ln>
                  <a:solidFill>
                    <a:srgbClr val="FFFFFF"/>
                  </a:solidFill>
                  <a:effectLst/>
                  <a:uLnTx/>
                  <a:uFillTx/>
                  <a:latin typeface="+mj-lt"/>
                </a:endParaRPr>
              </a:p>
            </p:txBody>
          </p:sp>
          <p:pic>
            <p:nvPicPr>
              <p:cNvPr id="90" name="Graphic 89" descr="Database with solid fill">
                <a:extLst>
                  <a:ext uri="{FF2B5EF4-FFF2-40B4-BE49-F238E27FC236}">
                    <a16:creationId xmlns:a16="http://schemas.microsoft.com/office/drawing/2014/main" id="{4B52BF73-F6CE-4D73-8D85-634F4976CC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64273" y="2928370"/>
                <a:ext cx="504000" cy="504000"/>
              </a:xfrm>
              <a:prstGeom prst="rect">
                <a:avLst/>
              </a:prstGeom>
            </p:spPr>
          </p:pic>
        </p:grpSp>
      </p:grpSp>
      <p:sp>
        <p:nvSpPr>
          <p:cNvPr id="91" name="TextBox 90">
            <a:extLst>
              <a:ext uri="{FF2B5EF4-FFF2-40B4-BE49-F238E27FC236}">
                <a16:creationId xmlns:a16="http://schemas.microsoft.com/office/drawing/2014/main" id="{71B8D841-8F72-2973-00BA-0F38E77322E3}"/>
              </a:ext>
            </a:extLst>
          </p:cNvPr>
          <p:cNvSpPr txBox="1"/>
          <p:nvPr/>
        </p:nvSpPr>
        <p:spPr>
          <a:xfrm>
            <a:off x="4599639" y="4063761"/>
            <a:ext cx="3005640" cy="1569660"/>
          </a:xfrm>
          <a:prstGeom prst="rect">
            <a:avLst/>
          </a:prstGeom>
          <a:noFill/>
          <a:ln w="19050">
            <a:solidFill>
              <a:srgbClr val="FFC000"/>
            </a:solidFill>
          </a:ln>
        </p:spPr>
        <p:txBody>
          <a:bodyPr wrap="square" rtlCol="0">
            <a:spAutoFit/>
          </a:bodyPr>
          <a:lstStyle/>
          <a:p>
            <a:pPr algn="ctr"/>
            <a:r>
              <a:rPr lang="it-IT" sz="1600" dirty="0">
                <a:solidFill>
                  <a:srgbClr val="3C3C3B">
                    <a:lumMod val="50000"/>
                  </a:srgbClr>
                </a:solidFill>
                <a:latin typeface="+mj-lt"/>
              </a:rPr>
              <a:t>La Programmazione mira a dare </a:t>
            </a:r>
            <a:r>
              <a:rPr lang="it-IT" sz="1600" b="1" dirty="0">
                <a:solidFill>
                  <a:srgbClr val="3C3C3B">
                    <a:lumMod val="50000"/>
                  </a:srgbClr>
                </a:solidFill>
                <a:latin typeface="+mj-lt"/>
              </a:rPr>
              <a:t>concretezza alle esigenze </a:t>
            </a:r>
            <a:r>
              <a:rPr lang="it-IT" sz="1600" dirty="0">
                <a:solidFill>
                  <a:srgbClr val="3C3C3B">
                    <a:lumMod val="50000"/>
                  </a:srgbClr>
                </a:solidFill>
                <a:latin typeface="+mj-lt"/>
              </a:rPr>
              <a:t>degli Enti,  indirizza il mercato e promuove l</a:t>
            </a:r>
            <a:r>
              <a:rPr lang="it-IT" sz="1600" dirty="0"/>
              <a:t>'efficientamento, la tempestività e la </a:t>
            </a:r>
            <a:r>
              <a:rPr lang="it-IT" sz="1600" b="1" dirty="0"/>
              <a:t>trasparenza</a:t>
            </a:r>
            <a:r>
              <a:rPr lang="it-IT" sz="1600" dirty="0"/>
              <a:t> degli appalti</a:t>
            </a:r>
            <a:endParaRPr lang="en-US" sz="1600" dirty="0" err="1">
              <a:solidFill>
                <a:srgbClr val="3C3C3B">
                  <a:lumMod val="50000"/>
                </a:srgbClr>
              </a:solidFill>
              <a:latin typeface="+mj-lt"/>
            </a:endParaRPr>
          </a:p>
        </p:txBody>
      </p:sp>
      <p:sp>
        <p:nvSpPr>
          <p:cNvPr id="92" name="TextBox 91">
            <a:extLst>
              <a:ext uri="{FF2B5EF4-FFF2-40B4-BE49-F238E27FC236}">
                <a16:creationId xmlns:a16="http://schemas.microsoft.com/office/drawing/2014/main" id="{6DD61A81-66AA-8DC6-32D9-561A1A417C37}"/>
              </a:ext>
            </a:extLst>
          </p:cNvPr>
          <p:cNvSpPr txBox="1"/>
          <p:nvPr/>
        </p:nvSpPr>
        <p:spPr>
          <a:xfrm>
            <a:off x="8352757" y="4063761"/>
            <a:ext cx="3101348" cy="1815882"/>
          </a:xfrm>
          <a:prstGeom prst="rect">
            <a:avLst/>
          </a:prstGeom>
          <a:noFill/>
          <a:ln w="19050">
            <a:solidFill>
              <a:srgbClr val="7ECCFF"/>
            </a:solidFill>
          </a:ln>
        </p:spPr>
        <p:txBody>
          <a:bodyPr wrap="square" rtlCol="0">
            <a:spAutoFit/>
          </a:bodyPr>
          <a:lstStyle/>
          <a:p>
            <a:pPr algn="ctr"/>
            <a:r>
              <a:rPr lang="it-IT" sz="1600" dirty="0"/>
              <a:t>La programmazione per i SA non smetterà di </a:t>
            </a:r>
            <a:r>
              <a:rPr lang="it-IT" sz="1600" b="1" dirty="0"/>
              <a:t>evolvere</a:t>
            </a:r>
            <a:r>
              <a:rPr lang="it-IT" sz="1600" dirty="0"/>
              <a:t>, perseguendo l’obiettivo di una </a:t>
            </a:r>
            <a:r>
              <a:rPr lang="it-IT" sz="1600" b="1" dirty="0"/>
              <a:t>programmazione</a:t>
            </a:r>
            <a:r>
              <a:rPr lang="it-IT" sz="1600" dirty="0"/>
              <a:t> </a:t>
            </a:r>
            <a:r>
              <a:rPr lang="it-IT" sz="1600" b="1" dirty="0"/>
              <a:t>integrata </a:t>
            </a:r>
            <a:r>
              <a:rPr lang="it-IT" sz="1600" dirty="0"/>
              <a:t>al fine di migliorare il supporto del procurement verso il sistema pubblico</a:t>
            </a:r>
            <a:endParaRPr lang="en-US" sz="1600" dirty="0" err="1">
              <a:solidFill>
                <a:srgbClr val="3C3C3B">
                  <a:lumMod val="50000"/>
                </a:srgbClr>
              </a:solidFill>
              <a:latin typeface="+mj-lt"/>
            </a:endParaRPr>
          </a:p>
        </p:txBody>
      </p:sp>
      <p:sp>
        <p:nvSpPr>
          <p:cNvPr id="93" name="Slide Number Placeholder 92">
            <a:extLst>
              <a:ext uri="{FF2B5EF4-FFF2-40B4-BE49-F238E27FC236}">
                <a16:creationId xmlns:a16="http://schemas.microsoft.com/office/drawing/2014/main" id="{8F15B8B7-6EAD-E174-670C-172370CE9CF4}"/>
              </a:ext>
            </a:extLst>
          </p:cNvPr>
          <p:cNvSpPr>
            <a:spLocks noGrp="1"/>
          </p:cNvSpPr>
          <p:nvPr>
            <p:ph type="sldNum" sz="quarter" idx="10"/>
          </p:nvPr>
        </p:nvSpPr>
        <p:spPr/>
        <p:txBody>
          <a:bodyPr/>
          <a:lstStyle/>
          <a:p>
            <a:pPr>
              <a:defRPr/>
            </a:pPr>
            <a:fld id="{7180326F-E721-41DD-ABF0-E30673304D32}" type="slidenum">
              <a:rPr lang="it-IT" altLang="it-IT" smtClean="0"/>
              <a:pPr>
                <a:defRPr/>
              </a:pPr>
              <a:t>7</a:t>
            </a:fld>
            <a:endParaRPr lang="it-IT" altLang="it-IT"/>
          </a:p>
        </p:txBody>
      </p:sp>
    </p:spTree>
    <p:extLst>
      <p:ext uri="{BB962C8B-B14F-4D97-AF65-F5344CB8AC3E}">
        <p14:creationId xmlns:p14="http://schemas.microsoft.com/office/powerpoint/2010/main" val="39233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9">
            <a:extLst>
              <a:ext uri="{FF2B5EF4-FFF2-40B4-BE49-F238E27FC236}">
                <a16:creationId xmlns:a16="http://schemas.microsoft.com/office/drawing/2014/main" id="{753F2580-4221-7E8B-DEF4-84804EAEF6F6}"/>
              </a:ext>
            </a:extLst>
          </p:cNvPr>
          <p:cNvSpPr txBox="1">
            <a:spLocks/>
          </p:cNvSpPr>
          <p:nvPr/>
        </p:nvSpPr>
        <p:spPr>
          <a:xfrm>
            <a:off x="-1" y="822373"/>
            <a:ext cx="11172185" cy="758731"/>
          </a:xfrm>
          <a:prstGeom prst="rect">
            <a:avLst/>
          </a:prstGeom>
          <a:solidFill>
            <a:srgbClr val="E5F7E8"/>
          </a:solidFill>
          <a:ln>
            <a:noFill/>
          </a:ln>
        </p:spPr>
        <p:txBody>
          <a:bodyPr vert="horz" lIns="18000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800"/>
              </a:spcBef>
              <a:buNone/>
            </a:pPr>
            <a:r>
              <a:rPr lang="it-IT" sz="1500" dirty="0">
                <a:latin typeface="+mj-lt"/>
                <a:ea typeface="Calibri" panose="020F0502020204030204" pitchFamily="34" charset="0"/>
                <a:cs typeface="Calibri" panose="020F0502020204030204" pitchFamily="34" charset="0"/>
              </a:rPr>
              <a:t>La fase di programmazione si sviluppa attraverso delle attività che a partire</a:t>
            </a:r>
            <a:r>
              <a:rPr lang="it-IT" sz="1500" b="1" dirty="0">
                <a:latin typeface="+mj-lt"/>
                <a:ea typeface="Calibri" panose="020F0502020204030204" pitchFamily="34" charset="0"/>
                <a:cs typeface="Calibri" panose="020F0502020204030204" pitchFamily="34" charset="0"/>
              </a:rPr>
              <a:t> dall’identificazione delle esigenze </a:t>
            </a:r>
            <a:r>
              <a:rPr lang="it-IT" sz="1500" dirty="0">
                <a:latin typeface="+mj-lt"/>
                <a:ea typeface="Calibri" panose="020F0502020204030204" pitchFamily="34" charset="0"/>
                <a:cs typeface="Calibri" panose="020F0502020204030204" pitchFamily="34" charset="0"/>
              </a:rPr>
              <a:t>dei singoli Enti</a:t>
            </a:r>
            <a:r>
              <a:rPr lang="it-IT" sz="1500" b="1" dirty="0">
                <a:latin typeface="+mj-lt"/>
                <a:ea typeface="Calibri" panose="020F0502020204030204" pitchFamily="34" charset="0"/>
                <a:cs typeface="Calibri" panose="020F0502020204030204" pitchFamily="34" charset="0"/>
              </a:rPr>
              <a:t>, </a:t>
            </a:r>
            <a:r>
              <a:rPr lang="it-IT" sz="1500" dirty="0">
                <a:latin typeface="+mj-lt"/>
                <a:ea typeface="Calibri" panose="020F0502020204030204" pitchFamily="34" charset="0"/>
                <a:cs typeface="Calibri" panose="020F0502020204030204" pitchFamily="34" charset="0"/>
              </a:rPr>
              <a:t>puntano a definire e formalizzare </a:t>
            </a:r>
            <a:r>
              <a:rPr lang="it-IT" sz="1500" b="1" dirty="0">
                <a:latin typeface="+mj-lt"/>
                <a:ea typeface="Calibri" panose="020F0502020204030204" pitchFamily="34" charset="0"/>
                <a:cs typeface="Calibri" panose="020F0502020204030204" pitchFamily="34" charset="0"/>
              </a:rPr>
              <a:t>il programma degli acquisti</a:t>
            </a:r>
          </a:p>
        </p:txBody>
      </p:sp>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normAutofit/>
          </a:bodyPr>
          <a:lstStyle/>
          <a:p>
            <a:r>
              <a:rPr lang="it-IT" dirty="0"/>
              <a:t>Come i Soggetti Aggregatori programmano gli acquisti</a:t>
            </a:r>
          </a:p>
        </p:txBody>
      </p:sp>
      <p:sp>
        <p:nvSpPr>
          <p:cNvPr id="6" name="Rectangle 5">
            <a:extLst>
              <a:ext uri="{FF2B5EF4-FFF2-40B4-BE49-F238E27FC236}">
                <a16:creationId xmlns:a16="http://schemas.microsoft.com/office/drawing/2014/main" id="{DD27C0E5-8AB2-E393-BB1E-9617DD64F968}"/>
              </a:ext>
            </a:extLst>
          </p:cNvPr>
          <p:cNvSpPr/>
          <p:nvPr/>
        </p:nvSpPr>
        <p:spPr>
          <a:xfrm>
            <a:off x="1556233" y="1867557"/>
            <a:ext cx="10001743" cy="4073397"/>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sp>
        <p:nvSpPr>
          <p:cNvPr id="98" name="TextBox 97">
            <a:extLst>
              <a:ext uri="{FF2B5EF4-FFF2-40B4-BE49-F238E27FC236}">
                <a16:creationId xmlns:a16="http://schemas.microsoft.com/office/drawing/2014/main" id="{ABF9B504-8229-F279-277A-DC900B57DE45}"/>
              </a:ext>
            </a:extLst>
          </p:cNvPr>
          <p:cNvSpPr txBox="1"/>
          <p:nvPr/>
        </p:nvSpPr>
        <p:spPr>
          <a:xfrm>
            <a:off x="-524214" y="3714461"/>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63495"/>
            <a:ext cx="753602" cy="753602"/>
          </a:xfrm>
          <a:prstGeom prst="rect">
            <a:avLst/>
          </a:prstGeom>
        </p:spPr>
      </p:pic>
      <p:pic>
        <p:nvPicPr>
          <p:cNvPr id="109" name="Picture 108">
            <a:extLst>
              <a:ext uri="{FF2B5EF4-FFF2-40B4-BE49-F238E27FC236}">
                <a16:creationId xmlns:a16="http://schemas.microsoft.com/office/drawing/2014/main" id="{73097CB0-334A-F40D-1E6A-DB2178A657F3}"/>
              </a:ext>
            </a:extLst>
          </p:cNvPr>
          <p:cNvPicPr>
            <a:picLocks noChangeAspect="1"/>
          </p:cNvPicPr>
          <p:nvPr/>
        </p:nvPicPr>
        <p:blipFill rotWithShape="1">
          <a:blip r:embed="rId4"/>
          <a:srcRect l="49914"/>
          <a:stretch/>
        </p:blipFill>
        <p:spPr>
          <a:xfrm>
            <a:off x="4347" y="1954621"/>
            <a:ext cx="1551886" cy="3708000"/>
          </a:xfrm>
          <a:prstGeom prst="rect">
            <a:avLst/>
          </a:prstGeom>
        </p:spPr>
      </p:pic>
      <p:sp>
        <p:nvSpPr>
          <p:cNvPr id="114" name="TextBox 113">
            <a:extLst>
              <a:ext uri="{FF2B5EF4-FFF2-40B4-BE49-F238E27FC236}">
                <a16:creationId xmlns:a16="http://schemas.microsoft.com/office/drawing/2014/main" id="{4C061162-1ADD-A61C-336F-4432B99061E9}"/>
              </a:ext>
            </a:extLst>
          </p:cNvPr>
          <p:cNvSpPr txBox="1"/>
          <p:nvPr/>
        </p:nvSpPr>
        <p:spPr>
          <a:xfrm>
            <a:off x="-117850" y="3429000"/>
            <a:ext cx="1381125"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COME I SA PROGRAMMANO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GLI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FFFFFF"/>
                </a:solidFill>
                <a:effectLst/>
                <a:uLnTx/>
                <a:uFillTx/>
                <a:latin typeface="+mj-lt"/>
              </a:rPr>
              <a:t>ACQUISTI</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115" name="Graphic 114" descr="Database with solid fill">
            <a:extLst>
              <a:ext uri="{FF2B5EF4-FFF2-40B4-BE49-F238E27FC236}">
                <a16:creationId xmlns:a16="http://schemas.microsoft.com/office/drawing/2014/main" id="{CAD01BEE-8986-9EE2-5D85-6916B94454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04" y="2786614"/>
            <a:ext cx="504000" cy="504000"/>
          </a:xfrm>
          <a:prstGeom prst="rect">
            <a:avLst/>
          </a:prstGeom>
        </p:spPr>
      </p:pic>
      <p:grpSp>
        <p:nvGrpSpPr>
          <p:cNvPr id="159" name="Group 158">
            <a:extLst>
              <a:ext uri="{FF2B5EF4-FFF2-40B4-BE49-F238E27FC236}">
                <a16:creationId xmlns:a16="http://schemas.microsoft.com/office/drawing/2014/main" id="{E3B9457B-A059-2DFF-F154-FFFB99B67BB4}"/>
              </a:ext>
            </a:extLst>
          </p:cNvPr>
          <p:cNvGrpSpPr/>
          <p:nvPr/>
        </p:nvGrpSpPr>
        <p:grpSpPr>
          <a:xfrm>
            <a:off x="2351442" y="2025847"/>
            <a:ext cx="2448843" cy="3812407"/>
            <a:chOff x="3115914" y="2497338"/>
            <a:chExt cx="1970407" cy="3259646"/>
          </a:xfrm>
        </p:grpSpPr>
        <p:sp>
          <p:nvSpPr>
            <p:cNvPr id="154" name="Rectangle: Diagonal Corners Snipped 153">
              <a:extLst>
                <a:ext uri="{FF2B5EF4-FFF2-40B4-BE49-F238E27FC236}">
                  <a16:creationId xmlns:a16="http://schemas.microsoft.com/office/drawing/2014/main" id="{2B8E6948-426F-CB04-804C-F907C8919D3F}"/>
                </a:ext>
              </a:extLst>
            </p:cNvPr>
            <p:cNvSpPr/>
            <p:nvPr/>
          </p:nvSpPr>
          <p:spPr>
            <a:xfrm>
              <a:off x="3115914" y="2552984"/>
              <a:ext cx="1970407" cy="3204000"/>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9" name="Rectangle 118">
              <a:extLst>
                <a:ext uri="{FF2B5EF4-FFF2-40B4-BE49-F238E27FC236}">
                  <a16:creationId xmlns:a16="http://schemas.microsoft.com/office/drawing/2014/main" id="{05AF00FF-BF96-EF67-6FF0-DCDCE5DD066D}"/>
                </a:ext>
              </a:extLst>
            </p:cNvPr>
            <p:cNvSpPr/>
            <p:nvPr/>
          </p:nvSpPr>
          <p:spPr>
            <a:xfrm>
              <a:off x="3177550" y="3105261"/>
              <a:ext cx="1847133" cy="248678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RACCOLTA ED ELABORAZIONE DEI FABBISOGNI DEGLI ENTI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171450" indent="-171450">
                <a:buFont typeface="Arial" panose="020B0604020202020204" pitchFamily="34" charset="0"/>
                <a:buChar char="•"/>
              </a:pPr>
              <a:r>
                <a:rPr lang="it-IT" sz="1350" dirty="0">
                  <a:latin typeface="+mj-lt"/>
                </a:rPr>
                <a:t>Coinvolgimento delle amministrazioni aderenti per </a:t>
              </a:r>
              <a:r>
                <a:rPr lang="it-IT" sz="1350" b="1" dirty="0">
                  <a:latin typeface="+mj-lt"/>
                </a:rPr>
                <a:t>mappare</a:t>
              </a:r>
              <a:r>
                <a:rPr lang="it-IT" sz="1350" dirty="0">
                  <a:latin typeface="+mj-lt"/>
                </a:rPr>
                <a:t> le </a:t>
              </a:r>
              <a:r>
                <a:rPr lang="it-IT" sz="1350" b="1" dirty="0">
                  <a:latin typeface="+mj-lt"/>
                </a:rPr>
                <a:t>esigenze presenti e future</a:t>
              </a:r>
              <a:endParaRPr lang="it-IT" sz="1350" dirty="0">
                <a:latin typeface="+mj-lt"/>
              </a:endParaRPr>
            </a:p>
            <a:p>
              <a:pPr marL="171450" indent="-171450">
                <a:buFont typeface="Arial" panose="020B0604020202020204" pitchFamily="34" charset="0"/>
                <a:buChar char="•"/>
              </a:pPr>
              <a:r>
                <a:rPr lang="it-IT" sz="1350" dirty="0">
                  <a:latin typeface="+mj-lt"/>
                </a:rPr>
                <a:t>Analisi dei dati storici di </a:t>
              </a:r>
              <a:r>
                <a:rPr lang="it-IT" sz="1350" b="1" dirty="0">
                  <a:latin typeface="+mj-lt"/>
                </a:rPr>
                <a:t>consumo</a:t>
              </a:r>
              <a:r>
                <a:rPr lang="it-IT" sz="1350" dirty="0">
                  <a:latin typeface="+mj-lt"/>
                </a:rPr>
                <a:t> e </a:t>
              </a:r>
              <a:r>
                <a:rPr lang="it-IT" sz="1350" b="1" dirty="0">
                  <a:latin typeface="+mj-lt"/>
                </a:rPr>
                <a:t>previsioni di spesa</a:t>
              </a:r>
              <a:endParaRPr lang="it-IT" sz="1350" dirty="0">
                <a:latin typeface="+mj-lt"/>
              </a:endParaRPr>
            </a:p>
            <a:p>
              <a:pPr marL="171450" indent="-171450">
                <a:buFont typeface="Arial" panose="020B0604020202020204" pitchFamily="34" charset="0"/>
                <a:buChar char="•"/>
              </a:pPr>
              <a:r>
                <a:rPr lang="it-IT" sz="1350" dirty="0">
                  <a:latin typeface="+mj-lt"/>
                </a:rPr>
                <a:t>Identificazione di </a:t>
              </a:r>
              <a:r>
                <a:rPr lang="it-IT" sz="1350" b="1" dirty="0">
                  <a:latin typeface="+mj-lt"/>
                </a:rPr>
                <a:t>beni e servizi strategici </a:t>
              </a:r>
              <a:r>
                <a:rPr lang="it-IT" sz="1350" dirty="0">
                  <a:latin typeface="+mj-lt"/>
                </a:rPr>
                <a:t>o ad alta spesa</a:t>
              </a:r>
            </a:p>
          </p:txBody>
        </p:sp>
        <p:sp>
          <p:nvSpPr>
            <p:cNvPr id="120" name="TextBox 119">
              <a:extLst>
                <a:ext uri="{FF2B5EF4-FFF2-40B4-BE49-F238E27FC236}">
                  <a16:creationId xmlns:a16="http://schemas.microsoft.com/office/drawing/2014/main" id="{F0DF5C5D-80A9-5281-06D3-7D879E291B3D}"/>
                </a:ext>
              </a:extLst>
            </p:cNvPr>
            <p:cNvSpPr txBox="1"/>
            <p:nvPr/>
          </p:nvSpPr>
          <p:spPr>
            <a:xfrm>
              <a:off x="3908249" y="2497338"/>
              <a:ext cx="385737" cy="68825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ABE00"/>
                  </a:solidFill>
                  <a:effectLst/>
                  <a:uLnTx/>
                  <a:uFillTx/>
                  <a:latin typeface="Aptos" panose="020B0004020202020204" pitchFamily="34" charset="0"/>
                  <a:ea typeface="+mn-ea"/>
                  <a:cs typeface="+mn-cs"/>
                </a:rPr>
                <a:t>1</a:t>
              </a:r>
            </a:p>
          </p:txBody>
        </p:sp>
      </p:grpSp>
      <p:grpSp>
        <p:nvGrpSpPr>
          <p:cNvPr id="143" name="Group 142">
            <a:extLst>
              <a:ext uri="{FF2B5EF4-FFF2-40B4-BE49-F238E27FC236}">
                <a16:creationId xmlns:a16="http://schemas.microsoft.com/office/drawing/2014/main" id="{DAB58F2E-EE9E-ADB8-11F2-839E607D6600}"/>
              </a:ext>
            </a:extLst>
          </p:cNvPr>
          <p:cNvGrpSpPr/>
          <p:nvPr/>
        </p:nvGrpSpPr>
        <p:grpSpPr>
          <a:xfrm>
            <a:off x="1675298" y="2109665"/>
            <a:ext cx="618995" cy="3092012"/>
            <a:chOff x="2027723" y="2540142"/>
            <a:chExt cx="980385" cy="3092012"/>
          </a:xfrm>
        </p:grpSpPr>
        <p:sp>
          <p:nvSpPr>
            <p:cNvPr id="125" name="Diagonal Stripe 124">
              <a:extLst>
                <a:ext uri="{FF2B5EF4-FFF2-40B4-BE49-F238E27FC236}">
                  <a16:creationId xmlns:a16="http://schemas.microsoft.com/office/drawing/2014/main" id="{CB0B6797-09C5-BC09-3819-3EDD94D9AD7C}"/>
                </a:ext>
              </a:extLst>
            </p:cNvPr>
            <p:cNvSpPr/>
            <p:nvPr/>
          </p:nvSpPr>
          <p:spPr>
            <a:xfrm>
              <a:off x="2027724" y="4119986"/>
              <a:ext cx="980384" cy="1512168"/>
            </a:xfrm>
            <a:prstGeom prst="diagStrip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26" name="Diagonal Stripe 125">
              <a:extLst>
                <a:ext uri="{FF2B5EF4-FFF2-40B4-BE49-F238E27FC236}">
                  <a16:creationId xmlns:a16="http://schemas.microsoft.com/office/drawing/2014/main" id="{7EFA0FAB-0C14-4F8D-A3B2-A0DE27828522}"/>
                </a:ext>
              </a:extLst>
            </p:cNvPr>
            <p:cNvSpPr/>
            <p:nvPr/>
          </p:nvSpPr>
          <p:spPr>
            <a:xfrm flipV="1">
              <a:off x="2027723" y="2540142"/>
              <a:ext cx="960009" cy="1512168"/>
            </a:xfrm>
            <a:prstGeom prst="diagStrip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44" name="Group 143">
            <a:extLst>
              <a:ext uri="{FF2B5EF4-FFF2-40B4-BE49-F238E27FC236}">
                <a16:creationId xmlns:a16="http://schemas.microsoft.com/office/drawing/2014/main" id="{36CD89A7-30C2-5C69-F6C9-B132C7A15762}"/>
              </a:ext>
            </a:extLst>
          </p:cNvPr>
          <p:cNvGrpSpPr/>
          <p:nvPr/>
        </p:nvGrpSpPr>
        <p:grpSpPr>
          <a:xfrm>
            <a:off x="4984005" y="2109665"/>
            <a:ext cx="618995" cy="3092012"/>
            <a:chOff x="2027723" y="2540142"/>
            <a:chExt cx="980385" cy="3092012"/>
          </a:xfrm>
        </p:grpSpPr>
        <p:sp>
          <p:nvSpPr>
            <p:cNvPr id="145" name="Diagonal Stripe 144">
              <a:extLst>
                <a:ext uri="{FF2B5EF4-FFF2-40B4-BE49-F238E27FC236}">
                  <a16:creationId xmlns:a16="http://schemas.microsoft.com/office/drawing/2014/main" id="{6ACA685F-0C0D-E65A-4A31-DD33395D36E8}"/>
                </a:ext>
              </a:extLst>
            </p:cNvPr>
            <p:cNvSpPr/>
            <p:nvPr/>
          </p:nvSpPr>
          <p:spPr>
            <a:xfrm>
              <a:off x="2027724" y="4119986"/>
              <a:ext cx="980384" cy="1512168"/>
            </a:xfrm>
            <a:prstGeom prst="diagStripe">
              <a:avLst/>
            </a:prstGeom>
            <a:solidFill>
              <a:srgbClr val="FFE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46" name="Diagonal Stripe 145">
              <a:extLst>
                <a:ext uri="{FF2B5EF4-FFF2-40B4-BE49-F238E27FC236}">
                  <a16:creationId xmlns:a16="http://schemas.microsoft.com/office/drawing/2014/main" id="{0FB6AA82-67C9-A952-0F87-55FF17799021}"/>
                </a:ext>
              </a:extLst>
            </p:cNvPr>
            <p:cNvSpPr/>
            <p:nvPr/>
          </p:nvSpPr>
          <p:spPr>
            <a:xfrm flipV="1">
              <a:off x="2027723" y="2540142"/>
              <a:ext cx="960009" cy="1512168"/>
            </a:xfrm>
            <a:prstGeom prst="diagStripe">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47" name="Group 146">
            <a:extLst>
              <a:ext uri="{FF2B5EF4-FFF2-40B4-BE49-F238E27FC236}">
                <a16:creationId xmlns:a16="http://schemas.microsoft.com/office/drawing/2014/main" id="{F7134CA5-2193-28F2-73C2-B26FAFECB0D4}"/>
              </a:ext>
            </a:extLst>
          </p:cNvPr>
          <p:cNvGrpSpPr/>
          <p:nvPr/>
        </p:nvGrpSpPr>
        <p:grpSpPr>
          <a:xfrm>
            <a:off x="8292712" y="2109665"/>
            <a:ext cx="618995" cy="3092012"/>
            <a:chOff x="2027723" y="2540142"/>
            <a:chExt cx="980385" cy="3092012"/>
          </a:xfrm>
        </p:grpSpPr>
        <p:sp>
          <p:nvSpPr>
            <p:cNvPr id="148" name="Diagonal Stripe 147">
              <a:extLst>
                <a:ext uri="{FF2B5EF4-FFF2-40B4-BE49-F238E27FC236}">
                  <a16:creationId xmlns:a16="http://schemas.microsoft.com/office/drawing/2014/main" id="{E546BB0B-3F0C-693B-5903-232421B962A6}"/>
                </a:ext>
              </a:extLst>
            </p:cNvPr>
            <p:cNvSpPr/>
            <p:nvPr/>
          </p:nvSpPr>
          <p:spPr>
            <a:xfrm>
              <a:off x="2027724" y="4119986"/>
              <a:ext cx="980384" cy="1512168"/>
            </a:xfrm>
            <a:prstGeom prst="diagStripe">
              <a:avLst/>
            </a:prstGeom>
            <a:solidFill>
              <a:srgbClr val="92D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sp>
          <p:nvSpPr>
            <p:cNvPr id="149" name="Diagonal Stripe 148">
              <a:extLst>
                <a:ext uri="{FF2B5EF4-FFF2-40B4-BE49-F238E27FC236}">
                  <a16:creationId xmlns:a16="http://schemas.microsoft.com/office/drawing/2014/main" id="{548D562D-AF81-A4CF-7069-9B805B3D5453}"/>
                </a:ext>
              </a:extLst>
            </p:cNvPr>
            <p:cNvSpPr/>
            <p:nvPr/>
          </p:nvSpPr>
          <p:spPr>
            <a:xfrm flipV="1">
              <a:off x="2027723" y="2540142"/>
              <a:ext cx="960009" cy="1512168"/>
            </a:xfrm>
            <a:prstGeom prst="diagStripe">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97A38"/>
                </a:solidFill>
                <a:effectLst/>
                <a:uLnTx/>
                <a:uFillTx/>
                <a:latin typeface="Aptos" panose="020B0004020202020204" pitchFamily="34" charset="0"/>
                <a:ea typeface="+mn-ea"/>
                <a:cs typeface="+mn-cs"/>
              </a:endParaRPr>
            </a:p>
          </p:txBody>
        </p:sp>
      </p:grpSp>
      <p:grpSp>
        <p:nvGrpSpPr>
          <p:cNvPr id="158" name="Group 157">
            <a:extLst>
              <a:ext uri="{FF2B5EF4-FFF2-40B4-BE49-F238E27FC236}">
                <a16:creationId xmlns:a16="http://schemas.microsoft.com/office/drawing/2014/main" id="{BDFE8330-7171-6B44-04B4-9A7A73F3BE81}"/>
              </a:ext>
            </a:extLst>
          </p:cNvPr>
          <p:cNvGrpSpPr/>
          <p:nvPr/>
        </p:nvGrpSpPr>
        <p:grpSpPr>
          <a:xfrm>
            <a:off x="5660149" y="2015315"/>
            <a:ext cx="2448843" cy="3837047"/>
            <a:chOff x="6305416" y="2497338"/>
            <a:chExt cx="1970407" cy="3280713"/>
          </a:xfrm>
        </p:grpSpPr>
        <p:sp>
          <p:nvSpPr>
            <p:cNvPr id="155" name="Rectangle: Diagonal Corners Snipped 154">
              <a:extLst>
                <a:ext uri="{FF2B5EF4-FFF2-40B4-BE49-F238E27FC236}">
                  <a16:creationId xmlns:a16="http://schemas.microsoft.com/office/drawing/2014/main" id="{DC965A07-B6D7-28CB-DF88-8112D80BD018}"/>
                </a:ext>
              </a:extLst>
            </p:cNvPr>
            <p:cNvSpPr/>
            <p:nvPr/>
          </p:nvSpPr>
          <p:spPr>
            <a:xfrm>
              <a:off x="6305416" y="2574051"/>
              <a:ext cx="1970407" cy="3204000"/>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0" name="Rectangle 149">
              <a:extLst>
                <a:ext uri="{FF2B5EF4-FFF2-40B4-BE49-F238E27FC236}">
                  <a16:creationId xmlns:a16="http://schemas.microsoft.com/office/drawing/2014/main" id="{A19EB33B-42AF-B7E1-CF64-B036D959EA30}"/>
                </a:ext>
              </a:extLst>
            </p:cNvPr>
            <p:cNvSpPr/>
            <p:nvPr/>
          </p:nvSpPr>
          <p:spPr>
            <a:xfrm>
              <a:off x="6367774" y="3115794"/>
              <a:ext cx="1857817" cy="246047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ANALISI E CONFRONTO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0" cap="none" spc="0" normalizeH="0" baseline="0" noProof="0" dirty="0">
                  <a:ln>
                    <a:noFill/>
                  </a:ln>
                  <a:solidFill>
                    <a:srgbClr val="047835"/>
                  </a:solidFill>
                  <a:effectLst/>
                  <a:uLnTx/>
                  <a:uFillTx/>
                  <a:latin typeface="+mj-lt"/>
                  <a:ea typeface="+mn-ea"/>
                  <a:cs typeface="Calibri" panose="020F0502020204030204" pitchFamily="34" charset="0"/>
                </a:rPr>
                <a:t>CON IL MERCATO</a:t>
              </a:r>
              <a:endParaRPr kumimoji="0" lang="it-IT" sz="14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noProof="0" dirty="0">
                <a:ln>
                  <a:noFill/>
                </a:ln>
                <a:solidFill>
                  <a:prstClr val="black"/>
                </a:solidFill>
                <a:effectLst/>
                <a:uLnTx/>
                <a:uFillTx/>
                <a:latin typeface="+mj-lt"/>
                <a:ea typeface="+mn-ea"/>
                <a:cs typeface="Calibri" panose="020F0502020204030204" pitchFamily="34" charset="0"/>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Indagine dell'</a:t>
              </a:r>
              <a:r>
                <a:rPr kumimoji="0" lang="it-IT" sz="135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offerta del mercato</a:t>
              </a: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 individuando, ove possibile, </a:t>
              </a:r>
              <a:r>
                <a:rPr kumimoji="0" lang="it-IT" sz="135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soluzioni innovative</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Valutazione della </a:t>
              </a:r>
              <a:r>
                <a:rPr kumimoji="0" lang="it-IT" sz="1350" b="1" i="0" u="none" strike="noStrike" kern="0" cap="none" spc="0" normalizeH="0" baseline="0" noProof="0" dirty="0">
                  <a:ln>
                    <a:noFill/>
                  </a:ln>
                  <a:solidFill>
                    <a:prstClr val="black"/>
                  </a:solidFill>
                  <a:effectLst/>
                  <a:uLnTx/>
                  <a:uFillTx/>
                  <a:latin typeface="+mj-lt"/>
                  <a:ea typeface="+mn-ea"/>
                  <a:cs typeface="Calibri" panose="020F0502020204030204" pitchFamily="34" charset="0"/>
                </a:rPr>
                <a:t>fattibilità tecnica ed economica </a:t>
              </a: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di acquisti aggregati</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350" b="0" i="0" u="none" strike="noStrike" kern="0" cap="none" spc="0" normalizeH="0" baseline="0" noProof="0" dirty="0">
                  <a:ln>
                    <a:noFill/>
                  </a:ln>
                  <a:solidFill>
                    <a:prstClr val="black"/>
                  </a:solidFill>
                  <a:effectLst/>
                  <a:uLnTx/>
                  <a:uFillTx/>
                  <a:latin typeface="+mj-lt"/>
                  <a:ea typeface="+mn-ea"/>
                  <a:cs typeface="Calibri" panose="020F0502020204030204" pitchFamily="34" charset="0"/>
                </a:rPr>
                <a:t>Monitoraggio delle dinamiche di prezzo e delle tendenze settoriali</a:t>
              </a:r>
              <a:endParaRPr lang="it-IT" sz="1350" dirty="0">
                <a:latin typeface="+mj-lt"/>
              </a:endParaRPr>
            </a:p>
          </p:txBody>
        </p:sp>
        <p:sp>
          <p:nvSpPr>
            <p:cNvPr id="152" name="TextBox 151">
              <a:extLst>
                <a:ext uri="{FF2B5EF4-FFF2-40B4-BE49-F238E27FC236}">
                  <a16:creationId xmlns:a16="http://schemas.microsoft.com/office/drawing/2014/main" id="{E2B3D6EB-15DB-A99B-08CC-C0DAED53451F}"/>
                </a:ext>
              </a:extLst>
            </p:cNvPr>
            <p:cNvSpPr txBox="1"/>
            <p:nvPr/>
          </p:nvSpPr>
          <p:spPr>
            <a:xfrm>
              <a:off x="7097751" y="2497338"/>
              <a:ext cx="385737" cy="68825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2</a:t>
              </a:r>
            </a:p>
          </p:txBody>
        </p:sp>
      </p:grpSp>
      <p:grpSp>
        <p:nvGrpSpPr>
          <p:cNvPr id="157" name="Group 156">
            <a:extLst>
              <a:ext uri="{FF2B5EF4-FFF2-40B4-BE49-F238E27FC236}">
                <a16:creationId xmlns:a16="http://schemas.microsoft.com/office/drawing/2014/main" id="{48CED43B-8C43-269C-07C3-90E8416B94A4}"/>
              </a:ext>
            </a:extLst>
          </p:cNvPr>
          <p:cNvGrpSpPr/>
          <p:nvPr/>
        </p:nvGrpSpPr>
        <p:grpSpPr>
          <a:xfrm>
            <a:off x="8968859" y="2004781"/>
            <a:ext cx="2518805" cy="3861685"/>
            <a:chOff x="9494918" y="2497338"/>
            <a:chExt cx="2026700" cy="3301780"/>
          </a:xfrm>
        </p:grpSpPr>
        <p:sp>
          <p:nvSpPr>
            <p:cNvPr id="156" name="Rectangle: Diagonal Corners Snipped 155">
              <a:extLst>
                <a:ext uri="{FF2B5EF4-FFF2-40B4-BE49-F238E27FC236}">
                  <a16:creationId xmlns:a16="http://schemas.microsoft.com/office/drawing/2014/main" id="{9015D6AB-9C55-934D-F79F-EA8226679758}"/>
                </a:ext>
              </a:extLst>
            </p:cNvPr>
            <p:cNvSpPr/>
            <p:nvPr/>
          </p:nvSpPr>
          <p:spPr>
            <a:xfrm>
              <a:off x="9494918" y="2595118"/>
              <a:ext cx="1970407" cy="3204000"/>
            </a:xfrm>
            <a:prstGeom prst="snip2DiagRect">
              <a:avLst/>
            </a:prstGeom>
            <a:solidFill>
              <a:srgbClr val="F5F5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1" name="Rectangle 150">
              <a:extLst>
                <a:ext uri="{FF2B5EF4-FFF2-40B4-BE49-F238E27FC236}">
                  <a16:creationId xmlns:a16="http://schemas.microsoft.com/office/drawing/2014/main" id="{6788BC2C-50FA-570F-8481-9C4A0DF337C6}"/>
                </a:ext>
              </a:extLst>
            </p:cNvPr>
            <p:cNvSpPr/>
            <p:nvPr/>
          </p:nvSpPr>
          <p:spPr>
            <a:xfrm>
              <a:off x="9551212" y="3126328"/>
              <a:ext cx="1970406" cy="2460472"/>
            </a:xfrm>
            <a:prstGeom prst="rect">
              <a:avLst/>
            </a:prstGeom>
          </p:spPr>
          <p:txBody>
            <a:bodyPr wrap="square" lIns="0" tIns="0" rIns="0" bIns="0">
              <a:spAutoFit/>
            </a:bodyPr>
            <a:lstStyle/>
            <a:p>
              <a:pPr algn="ctr"/>
              <a:r>
                <a:rPr lang="it-IT" sz="1400" b="1" kern="0" dirty="0">
                  <a:solidFill>
                    <a:srgbClr val="047835"/>
                  </a:solidFill>
                  <a:latin typeface="+mj-lt"/>
                  <a:cs typeface="Calibri" panose="020F0502020204030204" pitchFamily="34" charset="0"/>
                </a:rPr>
                <a:t>FORMALIZZAZIONE DEL PROGRAMMA </a:t>
              </a:r>
              <a:endParaRPr lang="it-IT" sz="1200" b="1" kern="0" dirty="0">
                <a:solidFill>
                  <a:srgbClr val="047835"/>
                </a:solidFill>
                <a:latin typeface="+mj-lt"/>
                <a:cs typeface="Calibri" panose="020F0502020204030204" pitchFamily="34" charset="0"/>
              </a:endParaRPr>
            </a:p>
            <a:p>
              <a:pPr algn="ctr"/>
              <a:endParaRPr lang="it-IT" sz="1200" b="1" kern="0" dirty="0">
                <a:solidFill>
                  <a:srgbClr val="047835"/>
                </a:solidFill>
                <a:latin typeface="+mj-lt"/>
                <a:cs typeface="Calibri" panose="020F0502020204030204" pitchFamily="34" charset="0"/>
              </a:endParaRPr>
            </a:p>
            <a:p>
              <a:pPr algn="ctr"/>
              <a:endParaRPr lang="it-IT" sz="1200" b="1" kern="0" dirty="0">
                <a:solidFill>
                  <a:srgbClr val="047835"/>
                </a:solidFill>
                <a:latin typeface="+mj-lt"/>
                <a:cs typeface="Calibri" panose="020F0502020204030204" pitchFamily="34" charset="0"/>
              </a:endParaRPr>
            </a:p>
            <a:p>
              <a:pPr marL="285750" indent="-285750">
                <a:buFont typeface="Arial" panose="020B0604020202020204" pitchFamily="34" charset="0"/>
                <a:buChar char="•"/>
              </a:pPr>
              <a:r>
                <a:rPr lang="it-IT" sz="1350" dirty="0">
                  <a:latin typeface="+mj-lt"/>
                </a:rPr>
                <a:t>Elaborazione del documento di Programmazione</a:t>
              </a:r>
            </a:p>
            <a:p>
              <a:pPr marL="285750" indent="-285750">
                <a:buFont typeface="Arial" panose="020B0604020202020204" pitchFamily="34" charset="0"/>
                <a:buChar char="•"/>
              </a:pPr>
              <a:r>
                <a:rPr lang="it-IT" sz="1350" b="1" dirty="0">
                  <a:latin typeface="+mj-lt"/>
                </a:rPr>
                <a:t>Approvazione interna </a:t>
              </a:r>
              <a:r>
                <a:rPr lang="it-IT" sz="1350" dirty="0">
                  <a:latin typeface="+mj-lt"/>
                </a:rPr>
                <a:t>da parte degli organi competenti </a:t>
              </a:r>
            </a:p>
            <a:p>
              <a:pPr marL="285750" indent="-285750">
                <a:buFont typeface="Arial" panose="020B0604020202020204" pitchFamily="34" charset="0"/>
                <a:buChar char="•"/>
              </a:pPr>
              <a:r>
                <a:rPr lang="it-IT" sz="1350" dirty="0">
                  <a:latin typeface="+mj-lt"/>
                </a:rPr>
                <a:t>Condivisione e </a:t>
              </a:r>
              <a:r>
                <a:rPr lang="it-IT" sz="1350" b="1" dirty="0">
                  <a:latin typeface="+mj-lt"/>
                </a:rPr>
                <a:t>pubblicazione</a:t>
              </a:r>
              <a:r>
                <a:rPr lang="it-IT" sz="1350" dirty="0">
                  <a:latin typeface="+mj-lt"/>
                </a:rPr>
                <a:t> del Programma sui siti degli SA</a:t>
              </a:r>
            </a:p>
            <a:p>
              <a:pPr marL="285750" indent="-285750">
                <a:buFont typeface="Arial" panose="020B0604020202020204" pitchFamily="34" charset="0"/>
                <a:buChar char="•"/>
              </a:pPr>
              <a:r>
                <a:rPr lang="it-IT" sz="1350" b="1" dirty="0">
                  <a:latin typeface="+mj-lt"/>
                </a:rPr>
                <a:t>Pianificazione</a:t>
              </a:r>
              <a:r>
                <a:rPr lang="it-IT" sz="1350" dirty="0">
                  <a:latin typeface="+mj-lt"/>
                </a:rPr>
                <a:t> delle procedure di gara e degli strumenti di acquisto (es. tempistiche di pubblicazione)</a:t>
              </a:r>
            </a:p>
          </p:txBody>
        </p:sp>
        <p:sp>
          <p:nvSpPr>
            <p:cNvPr id="153" name="TextBox 152">
              <a:extLst>
                <a:ext uri="{FF2B5EF4-FFF2-40B4-BE49-F238E27FC236}">
                  <a16:creationId xmlns:a16="http://schemas.microsoft.com/office/drawing/2014/main" id="{F04C09B9-B4F2-7B20-F43A-0F99738FBFF2}"/>
                </a:ext>
              </a:extLst>
            </p:cNvPr>
            <p:cNvSpPr txBox="1"/>
            <p:nvPr/>
          </p:nvSpPr>
          <p:spPr>
            <a:xfrm>
              <a:off x="10287253" y="2497338"/>
              <a:ext cx="385737" cy="688256"/>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C000"/>
                  </a:solidFill>
                  <a:effectLst/>
                  <a:uLnTx/>
                  <a:uFillTx/>
                  <a:latin typeface="Aptos" panose="020B0004020202020204" pitchFamily="34" charset="0"/>
                  <a:ea typeface="+mn-ea"/>
                  <a:cs typeface="+mn-cs"/>
                </a:rPr>
                <a:t>3</a:t>
              </a:r>
            </a:p>
          </p:txBody>
        </p:sp>
      </p:grpSp>
      <p:pic>
        <p:nvPicPr>
          <p:cNvPr id="10" name="Picture 9">
            <a:extLst>
              <a:ext uri="{FF2B5EF4-FFF2-40B4-BE49-F238E27FC236}">
                <a16:creationId xmlns:a16="http://schemas.microsoft.com/office/drawing/2014/main" id="{ABC87371-EE12-F312-3DD2-0BCD2F733ABD}"/>
              </a:ext>
            </a:extLst>
          </p:cNvPr>
          <p:cNvPicPr>
            <a:picLocks noChangeAspect="1"/>
          </p:cNvPicPr>
          <p:nvPr/>
        </p:nvPicPr>
        <p:blipFill>
          <a:blip r:embed="rId5"/>
          <a:stretch>
            <a:fillRect/>
          </a:stretch>
        </p:blipFill>
        <p:spPr>
          <a:xfrm>
            <a:off x="10789864" y="286509"/>
            <a:ext cx="792536" cy="811406"/>
          </a:xfrm>
          <a:prstGeom prst="rect">
            <a:avLst/>
          </a:prstGeom>
        </p:spPr>
      </p:pic>
      <p:pic>
        <p:nvPicPr>
          <p:cNvPr id="11" name="Picture 10">
            <a:extLst>
              <a:ext uri="{FF2B5EF4-FFF2-40B4-BE49-F238E27FC236}">
                <a16:creationId xmlns:a16="http://schemas.microsoft.com/office/drawing/2014/main" id="{405BA680-A86A-E10F-4359-DCB71997B6D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14" name="Slide Number Placeholder 13">
            <a:extLst>
              <a:ext uri="{FF2B5EF4-FFF2-40B4-BE49-F238E27FC236}">
                <a16:creationId xmlns:a16="http://schemas.microsoft.com/office/drawing/2014/main" id="{7C48D729-BDBE-3290-914C-BF8E8B33AE68}"/>
              </a:ext>
            </a:extLst>
          </p:cNvPr>
          <p:cNvSpPr>
            <a:spLocks noGrp="1"/>
          </p:cNvSpPr>
          <p:nvPr>
            <p:ph type="sldNum" sz="quarter" idx="10"/>
          </p:nvPr>
        </p:nvSpPr>
        <p:spPr/>
        <p:txBody>
          <a:bodyPr/>
          <a:lstStyle/>
          <a:p>
            <a:pPr>
              <a:defRPr/>
            </a:pPr>
            <a:fld id="{7180326F-E721-41DD-ABF0-E30673304D32}" type="slidenum">
              <a:rPr lang="it-IT" altLang="it-IT" smtClean="0"/>
              <a:pPr>
                <a:defRPr/>
              </a:pPr>
              <a:t>8</a:t>
            </a:fld>
            <a:endParaRPr lang="it-IT" altLang="it-IT"/>
          </a:p>
        </p:txBody>
      </p:sp>
    </p:spTree>
    <p:extLst>
      <p:ext uri="{BB962C8B-B14F-4D97-AF65-F5344CB8AC3E}">
        <p14:creationId xmlns:p14="http://schemas.microsoft.com/office/powerpoint/2010/main" val="4010903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7D84D-4FAC-064B-98E2-883C3E203E66}"/>
              </a:ext>
            </a:extLst>
          </p:cNvPr>
          <p:cNvSpPr>
            <a:spLocks noGrp="1"/>
          </p:cNvSpPr>
          <p:nvPr>
            <p:ph type="ctrTitle"/>
          </p:nvPr>
        </p:nvSpPr>
        <p:spPr/>
        <p:txBody>
          <a:bodyPr/>
          <a:lstStyle/>
          <a:p>
            <a:r>
              <a:rPr lang="it-IT" dirty="0"/>
              <a:t>Driver chiave della Programmazione</a:t>
            </a:r>
          </a:p>
        </p:txBody>
      </p:sp>
      <p:sp>
        <p:nvSpPr>
          <p:cNvPr id="98" name="TextBox 97">
            <a:extLst>
              <a:ext uri="{FF2B5EF4-FFF2-40B4-BE49-F238E27FC236}">
                <a16:creationId xmlns:a16="http://schemas.microsoft.com/office/drawing/2014/main" id="{ABF9B504-8229-F279-277A-DC900B57DE45}"/>
              </a:ext>
            </a:extLst>
          </p:cNvPr>
          <p:cNvSpPr txBox="1"/>
          <p:nvPr/>
        </p:nvSpPr>
        <p:spPr>
          <a:xfrm>
            <a:off x="-553089" y="3339557"/>
            <a:ext cx="2096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Arial" panose="020B0604020202020204"/>
                <a:ea typeface="+mn-ea"/>
                <a:cs typeface="+mn-cs"/>
              </a:rPr>
              <a:t>ATTIVITÀ</a:t>
            </a:r>
            <a:endParaRPr kumimoji="0" lang="en-US" sz="1300" b="1"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pic>
        <p:nvPicPr>
          <p:cNvPr id="99" name="Graphic 98" descr="Database with solid fill">
            <a:extLst>
              <a:ext uri="{FF2B5EF4-FFF2-40B4-BE49-F238E27FC236}">
                <a16:creationId xmlns:a16="http://schemas.microsoft.com/office/drawing/2014/main" id="{489715E2-9ECE-20E9-638F-C429FB405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92" y="2154351"/>
            <a:ext cx="753602" cy="753602"/>
          </a:xfrm>
          <a:prstGeom prst="rect">
            <a:avLst/>
          </a:prstGeom>
        </p:spPr>
      </p:pic>
      <p:pic>
        <p:nvPicPr>
          <p:cNvPr id="9" name="Picture 8">
            <a:extLst>
              <a:ext uri="{FF2B5EF4-FFF2-40B4-BE49-F238E27FC236}">
                <a16:creationId xmlns:a16="http://schemas.microsoft.com/office/drawing/2014/main" id="{8A3C0FE6-0D6D-7A02-4110-01E2A652FF3A}"/>
              </a:ext>
            </a:extLst>
          </p:cNvPr>
          <p:cNvPicPr>
            <a:picLocks noChangeAspect="1"/>
          </p:cNvPicPr>
          <p:nvPr/>
        </p:nvPicPr>
        <p:blipFill rotWithShape="1">
          <a:blip r:embed="rId4"/>
          <a:srcRect l="49772"/>
          <a:stretch/>
        </p:blipFill>
        <p:spPr>
          <a:xfrm>
            <a:off x="2989" y="1945477"/>
            <a:ext cx="1554603" cy="3708000"/>
          </a:xfrm>
          <a:prstGeom prst="rect">
            <a:avLst/>
          </a:prstGeom>
        </p:spPr>
      </p:pic>
      <p:sp>
        <p:nvSpPr>
          <p:cNvPr id="16" name="TextBox 15">
            <a:extLst>
              <a:ext uri="{FF2B5EF4-FFF2-40B4-BE49-F238E27FC236}">
                <a16:creationId xmlns:a16="http://schemas.microsoft.com/office/drawing/2014/main" id="{A532AEE3-D5C2-0EAE-FD90-C848D386E6E2}"/>
              </a:ext>
            </a:extLst>
          </p:cNvPr>
          <p:cNvSpPr txBox="1"/>
          <p:nvPr/>
        </p:nvSpPr>
        <p:spPr>
          <a:xfrm>
            <a:off x="-553089" y="3591631"/>
            <a:ext cx="20961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OBIETTIVI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FFFFFF"/>
                </a:solidFill>
                <a:effectLst/>
                <a:uLnTx/>
                <a:uFillTx/>
                <a:latin typeface="+mj-lt"/>
                <a:ea typeface="+mn-ea"/>
                <a:cs typeface="+mn-cs"/>
              </a:rPr>
              <a:t>CHIAVE</a:t>
            </a:r>
            <a:endParaRPr kumimoji="0" lang="en-US" sz="1200" b="1" i="0" u="none" strike="noStrike" kern="1200" cap="none" spc="0" normalizeH="0" baseline="0" noProof="0" dirty="0" err="1">
              <a:ln>
                <a:noFill/>
              </a:ln>
              <a:solidFill>
                <a:srgbClr val="FFFFFF"/>
              </a:solidFill>
              <a:effectLst/>
              <a:uLnTx/>
              <a:uFillTx/>
              <a:latin typeface="+mj-lt"/>
              <a:ea typeface="+mn-ea"/>
              <a:cs typeface="+mn-cs"/>
            </a:endParaRPr>
          </a:p>
        </p:txBody>
      </p:sp>
      <p:pic>
        <p:nvPicPr>
          <p:cNvPr id="18" name="Graphic 17" descr="Target with solid fill">
            <a:extLst>
              <a:ext uri="{FF2B5EF4-FFF2-40B4-BE49-F238E27FC236}">
                <a16:creationId xmlns:a16="http://schemas.microsoft.com/office/drawing/2014/main" id="{B31E55E5-7184-C4EC-68A8-FC7E502F8D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439" y="2855618"/>
            <a:ext cx="572922" cy="572922"/>
          </a:xfrm>
          <a:prstGeom prst="rect">
            <a:avLst/>
          </a:prstGeom>
        </p:spPr>
      </p:pic>
      <p:sp>
        <p:nvSpPr>
          <p:cNvPr id="123" name="Rectangle 122">
            <a:extLst>
              <a:ext uri="{FF2B5EF4-FFF2-40B4-BE49-F238E27FC236}">
                <a16:creationId xmlns:a16="http://schemas.microsoft.com/office/drawing/2014/main" id="{ACF8C06B-CF05-13CA-D0AE-E24124B0BA67}"/>
              </a:ext>
            </a:extLst>
          </p:cNvPr>
          <p:cNvSpPr/>
          <p:nvPr/>
        </p:nvSpPr>
        <p:spPr>
          <a:xfrm>
            <a:off x="1659467" y="1136639"/>
            <a:ext cx="10236877" cy="5195722"/>
          </a:xfrm>
          <a:prstGeom prst="rect">
            <a:avLst/>
          </a:prstGeom>
          <a:noFill/>
          <a:ln>
            <a:solidFill>
              <a:schemeClr val="bg1">
                <a:lumMod val="75000"/>
              </a:schemeClr>
            </a:solidFill>
            <a:prstDash val="dash"/>
          </a:ln>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a:ln>
                <a:noFill/>
              </a:ln>
              <a:solidFill>
                <a:srgbClr val="E0E721"/>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F3288C6-AB41-8E90-5837-C10D07246796}"/>
              </a:ext>
            </a:extLst>
          </p:cNvPr>
          <p:cNvPicPr>
            <a:picLocks noChangeAspect="1"/>
          </p:cNvPicPr>
          <p:nvPr/>
        </p:nvPicPr>
        <p:blipFill>
          <a:blip r:embed="rId7"/>
          <a:stretch>
            <a:fillRect/>
          </a:stretch>
        </p:blipFill>
        <p:spPr>
          <a:xfrm>
            <a:off x="10789864" y="286509"/>
            <a:ext cx="792536" cy="811406"/>
          </a:xfrm>
          <a:prstGeom prst="rect">
            <a:avLst/>
          </a:prstGeom>
        </p:spPr>
      </p:pic>
      <p:pic>
        <p:nvPicPr>
          <p:cNvPr id="7" name="Picture 6">
            <a:extLst>
              <a:ext uri="{FF2B5EF4-FFF2-40B4-BE49-F238E27FC236}">
                <a16:creationId xmlns:a16="http://schemas.microsoft.com/office/drawing/2014/main" id="{680624BC-1640-67B7-4AB5-C70555C8050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1012394" y="525639"/>
            <a:ext cx="347476" cy="333147"/>
          </a:xfrm>
          <a:prstGeom prst="rect">
            <a:avLst/>
          </a:prstGeom>
        </p:spPr>
      </p:pic>
      <p:sp>
        <p:nvSpPr>
          <p:cNvPr id="12" name="Text Placeholder 4" descr="An icon that represents the fourth key point:&#10;        - Choose a relevant icon that matches the point's content">
            <a:extLst>
              <a:ext uri="{FF2B5EF4-FFF2-40B4-BE49-F238E27FC236}">
                <a16:creationId xmlns:a16="http://schemas.microsoft.com/office/drawing/2014/main" id="{29CEC58B-3723-44C1-382F-CBEFDADB4580}"/>
              </a:ext>
            </a:extLst>
          </p:cNvPr>
          <p:cNvSpPr txBox="1">
            <a:spLocks/>
          </p:cNvSpPr>
          <p:nvPr/>
        </p:nvSpPr>
        <p:spPr>
          <a:xfrm>
            <a:off x="6878101" y="3713743"/>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dirty="0">
              <a:solidFill>
                <a:schemeClr val="bg1"/>
              </a:solidFill>
              <a:latin typeface="Aptos" panose="020B0004020202020204" pitchFamily="34" charset="0"/>
              <a:ea typeface="Open Sans" panose="020B0606030504020204" pitchFamily="34" charset="0"/>
            </a:endParaRPr>
          </a:p>
        </p:txBody>
      </p:sp>
      <p:sp>
        <p:nvSpPr>
          <p:cNvPr id="13" name="Text Placeholder 4" descr="An icon that represents the third key point:&#10;        - Choose a relevant icon that matches the point's content">
            <a:extLst>
              <a:ext uri="{FF2B5EF4-FFF2-40B4-BE49-F238E27FC236}">
                <a16:creationId xmlns:a16="http://schemas.microsoft.com/office/drawing/2014/main" id="{57C0EDB7-5585-65F2-6026-0FC78DB9EBF1}"/>
              </a:ext>
            </a:extLst>
          </p:cNvPr>
          <p:cNvSpPr txBox="1">
            <a:spLocks/>
          </p:cNvSpPr>
          <p:nvPr/>
        </p:nvSpPr>
        <p:spPr>
          <a:xfrm>
            <a:off x="1861155" y="3713743"/>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sp>
        <p:nvSpPr>
          <p:cNvPr id="14" name="Text Placeholder 19" descr="Title for the first box (top left):&#10;        - Must be in green color&#10;        - Should be 2-4 words&#10;        - Must be clear and descriptive">
            <a:extLst>
              <a:ext uri="{FF2B5EF4-FFF2-40B4-BE49-F238E27FC236}">
                <a16:creationId xmlns:a16="http://schemas.microsoft.com/office/drawing/2014/main" id="{7E085396-301F-E6D2-D681-7FC467F92D4A}"/>
              </a:ext>
            </a:extLst>
          </p:cNvPr>
          <p:cNvSpPr txBox="1">
            <a:spLocks/>
          </p:cNvSpPr>
          <p:nvPr/>
        </p:nvSpPr>
        <p:spPr>
          <a:xfrm>
            <a:off x="2662649" y="1721321"/>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sz="1400" b="1" dirty="0">
                <a:latin typeface="Aptos"/>
              </a:rPr>
              <a:t>RAZIONALIZZAZIONE </a:t>
            </a:r>
            <a:r>
              <a:rPr lang="it-IT" sz="1400" b="1" dirty="0">
                <a:latin typeface="Aptos"/>
              </a:rPr>
              <a:t>DELLA </a:t>
            </a:r>
            <a:r>
              <a:rPr sz="1400" b="1" dirty="0">
                <a:latin typeface="Aptos"/>
              </a:rPr>
              <a:t>SPESA</a:t>
            </a:r>
          </a:p>
        </p:txBody>
      </p:sp>
      <p:sp>
        <p:nvSpPr>
          <p:cNvPr id="15" name="Text Placeholder 22" descr="Title for the second box (top right):&#10;        - Must be in green color&#10;        - Should be 2-4 words&#10;        - Must be clear and descriptive&#10;">
            <a:extLst>
              <a:ext uri="{FF2B5EF4-FFF2-40B4-BE49-F238E27FC236}">
                <a16:creationId xmlns:a16="http://schemas.microsoft.com/office/drawing/2014/main" id="{8ACE9B0C-55A9-E530-CDD2-ACCBA64FC3CC}"/>
              </a:ext>
            </a:extLst>
          </p:cNvPr>
          <p:cNvSpPr txBox="1">
            <a:spLocks/>
          </p:cNvSpPr>
          <p:nvPr/>
        </p:nvSpPr>
        <p:spPr>
          <a:xfrm>
            <a:off x="7548505" y="1721321"/>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400" b="1" dirty="0">
                <a:latin typeface="Aptos"/>
              </a:rPr>
              <a:t>EFFICIENZA AMMINISTRATIVA</a:t>
            </a:r>
          </a:p>
        </p:txBody>
      </p:sp>
      <p:sp>
        <p:nvSpPr>
          <p:cNvPr id="17" name="Text Placeholder 23" descr="Title for the third box (bottom left):&#10;        - Must be in green color&#10;        - Should be 2-4 words&#10;        - Must be clear and descriptive">
            <a:extLst>
              <a:ext uri="{FF2B5EF4-FFF2-40B4-BE49-F238E27FC236}">
                <a16:creationId xmlns:a16="http://schemas.microsoft.com/office/drawing/2014/main" id="{AD1DA6D8-E100-F01A-CC7E-C5CBCA9EF71F}"/>
              </a:ext>
            </a:extLst>
          </p:cNvPr>
          <p:cNvSpPr txBox="1">
            <a:spLocks/>
          </p:cNvSpPr>
          <p:nvPr/>
        </p:nvSpPr>
        <p:spPr>
          <a:xfrm>
            <a:off x="2662649" y="4188306"/>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400" dirty="0">
                <a:latin typeface="Aptos"/>
              </a:rPr>
              <a:t>PROMOZIONE DELLA </a:t>
            </a:r>
            <a:r>
              <a:rPr sz="1400" b="1" dirty="0">
                <a:latin typeface="Aptos"/>
              </a:rPr>
              <a:t>QUALIT</a:t>
            </a:r>
            <a:r>
              <a:rPr lang="it-IT" sz="1400" b="1" dirty="0">
                <a:latin typeface="Aptos"/>
              </a:rPr>
              <a:t>A’</a:t>
            </a:r>
            <a:endParaRPr sz="1400" b="1" dirty="0">
              <a:latin typeface="Aptos"/>
            </a:endParaRPr>
          </a:p>
        </p:txBody>
      </p:sp>
      <p:sp>
        <p:nvSpPr>
          <p:cNvPr id="20" name="Text Placeholder 24" descr="Title for the fourth box (bottom right):&#10;        - Must be in green color&#10;        - Should be 2-4 words&#10;        - Must be clear and descriptive">
            <a:extLst>
              <a:ext uri="{FF2B5EF4-FFF2-40B4-BE49-F238E27FC236}">
                <a16:creationId xmlns:a16="http://schemas.microsoft.com/office/drawing/2014/main" id="{61DC2263-3726-F473-2491-CC0832549AD5}"/>
              </a:ext>
            </a:extLst>
          </p:cNvPr>
          <p:cNvSpPr txBox="1">
            <a:spLocks/>
          </p:cNvSpPr>
          <p:nvPr/>
        </p:nvSpPr>
        <p:spPr>
          <a:xfrm>
            <a:off x="7548505" y="4188306"/>
            <a:ext cx="4644000" cy="260473"/>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1">
                <a:solidFill>
                  <a:schemeClr val="accent1"/>
                </a:solidFill>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a:latin typeface="Open Sans" panose="020B0606030504020204" pitchFamily="34" charset="0"/>
                <a:cs typeface="Open Sans" panose="020B0606030504020204" pitchFamily="34" charset="0"/>
              </a:defRPr>
            </a:lvl2pPr>
            <a:lvl3pPr marL="0" indent="0">
              <a:spcBef>
                <a:spcPts val="0"/>
              </a:spcBef>
              <a:spcAft>
                <a:spcPts val="1000"/>
              </a:spcAft>
              <a:buClrTx/>
              <a:buSzPct val="100000"/>
              <a:buFont typeface="Arial" panose="020B0604020202020204" pitchFamily="34" charset="0"/>
              <a:buNone/>
              <a:defRPr lang="en-US" sz="1300">
                <a:latin typeface="Open Sans" panose="020B0606030504020204" pitchFamily="34" charset="0"/>
                <a:cs typeface="Open Sans" panose="020B0606030504020204" pitchFamily="34" charset="0"/>
              </a:defRPr>
            </a:lvl3pPr>
            <a:lvl4pPr marL="176400" indent="-176400">
              <a:spcBef>
                <a:spcPts val="0"/>
              </a:spcBef>
              <a:spcAft>
                <a:spcPts val="1000"/>
              </a:spcAft>
              <a:buClrTx/>
              <a:buSzPct val="100000"/>
              <a:buFont typeface="Arial" panose="020B0604020202020204" pitchFamily="34" charset="0"/>
              <a:buChar char="•"/>
              <a:defRPr lang="en-US" sz="1300" baseline="0">
                <a:latin typeface="Open Sans" panose="020B0606030504020204" pitchFamily="34" charset="0"/>
                <a:cs typeface="Open Sans" panose="020B0606030504020204" pitchFamily="34" charset="0"/>
              </a:defRPr>
            </a:lvl4pPr>
            <a:lvl5pPr marL="356400" indent="-176400" defTabSz="798513">
              <a:spcBef>
                <a:spcPts val="0"/>
              </a:spcBef>
              <a:spcAft>
                <a:spcPts val="1000"/>
              </a:spcAft>
              <a:buClrTx/>
              <a:buSzPct val="100000"/>
              <a:buFont typeface="Verdana" panose="020B0604030504040204" pitchFamily="34" charset="0"/>
              <a:buChar char="−"/>
              <a:tabLst/>
              <a:defRPr lang="en-US" sz="1300" baseline="0">
                <a:latin typeface="Open Sans" panose="020B0606030504020204" pitchFamily="34" charset="0"/>
                <a:cs typeface="Open Sans" panose="020B0606030504020204" pitchFamily="34" charset="0"/>
              </a:defRPr>
            </a:lvl5pPr>
            <a:lvl6pPr marL="356400" indent="-176400">
              <a:spcBef>
                <a:spcPts val="0"/>
              </a:spcBef>
              <a:spcAft>
                <a:spcPts val="1000"/>
              </a:spcAft>
              <a:buFont typeface="Verdana" panose="020B0604030504040204" pitchFamily="34" charset="0"/>
              <a:buChar char="−"/>
              <a:defRPr sz="1200" baseline="0"/>
            </a:lvl6pPr>
            <a:lvl7pPr marL="356400" indent="-176400">
              <a:spcBef>
                <a:spcPts val="0"/>
              </a:spcBef>
              <a:spcAft>
                <a:spcPts val="1000"/>
              </a:spcAft>
              <a:buFont typeface="Verdana" panose="020B0604030504040204" pitchFamily="34" charset="0"/>
              <a:buChar char="−"/>
              <a:defRPr sz="1200"/>
            </a:lvl7pPr>
            <a:lvl8pPr marL="356400" indent="-176400">
              <a:spcBef>
                <a:spcPts val="0"/>
              </a:spcBef>
              <a:spcAft>
                <a:spcPts val="1000"/>
              </a:spcAft>
              <a:buFont typeface="Verdana" panose="020B0604030504040204" pitchFamily="34" charset="0"/>
              <a:buChar char="−"/>
              <a:defRPr sz="1200" baseline="0"/>
            </a:lvl8pPr>
            <a:lvl9pPr marL="356400" indent="-176400">
              <a:spcBef>
                <a:spcPts val="0"/>
              </a:spcBef>
              <a:spcAft>
                <a:spcPts val="1000"/>
              </a:spcAft>
              <a:buFont typeface="Verdana" panose="020B0604030504040204" pitchFamily="34" charset="0"/>
              <a:buChar char="−"/>
              <a:defRPr sz="1200" baseline="0"/>
            </a:lvl9pPr>
          </a:lstStyle>
          <a:p>
            <a:r>
              <a:rPr lang="it-IT" sz="1400" b="1" dirty="0">
                <a:latin typeface="Aptos"/>
              </a:rPr>
              <a:t>TRASPARENZA E CONDIVISIONE</a:t>
            </a:r>
            <a:endParaRPr sz="1400" b="1" dirty="0">
              <a:latin typeface="Aptos"/>
            </a:endParaRPr>
          </a:p>
        </p:txBody>
      </p:sp>
      <p:sp>
        <p:nvSpPr>
          <p:cNvPr id="21" name="Text Placeholder 27" descr="Text content for first box:&#10;        - Must be a SINGLE clear statement between 50-60 words&#10;        - Must highlight key concepts in **bold** (2-3 terms maximum)&#10;        - Must be complete, clear, and impactful&#10;        &#10;        Example: &quot;Implementing **automated workflows** enables streamlined processing of customer requests, reducing manual intervention and improving **operational efficiency** significantly.">
            <a:extLst>
              <a:ext uri="{FF2B5EF4-FFF2-40B4-BE49-F238E27FC236}">
                <a16:creationId xmlns:a16="http://schemas.microsoft.com/office/drawing/2014/main" id="{656373D2-0CA7-C114-F2CE-AF4E3B2DB5AC}"/>
              </a:ext>
            </a:extLst>
          </p:cNvPr>
          <p:cNvSpPr txBox="1">
            <a:spLocks/>
          </p:cNvSpPr>
          <p:nvPr/>
        </p:nvSpPr>
        <p:spPr>
          <a:xfrm>
            <a:off x="2662649" y="2064741"/>
            <a:ext cx="3972910" cy="1636712"/>
          </a:xfrm>
          <a:prstGeom prst="rect">
            <a:avLst/>
          </a:prstGeom>
          <a:ln/>
        </p:spPr>
        <p:txBody>
          <a:bodyPr vert="horz" lIns="0" tIns="0" rIns="0" bIns="0" rtlCol="0">
            <a:normAutofit lnSpcReduction="10000"/>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marL="171450" indent="-171450">
              <a:spcAft>
                <a:spcPts val="300"/>
              </a:spcAft>
              <a:buFont typeface="Arial" panose="020B0604020202020204" pitchFamily="34" charset="0"/>
              <a:buChar char="•"/>
            </a:pPr>
            <a:r>
              <a:rPr lang="it-IT" sz="1200" dirty="0">
                <a:latin typeface="Aptos"/>
              </a:rPr>
              <a:t>Massimizzare l'</a:t>
            </a:r>
            <a:r>
              <a:rPr lang="it-IT" sz="1200" b="1" dirty="0">
                <a:latin typeface="Aptos"/>
              </a:rPr>
              <a:t>efficienza nell'utilizzo delle risorse</a:t>
            </a:r>
            <a:r>
              <a:rPr lang="it-IT" sz="1200" dirty="0">
                <a:latin typeface="Aptos"/>
              </a:rPr>
              <a:t> finanziarie</a:t>
            </a:r>
          </a:p>
          <a:p>
            <a:pPr marL="171450" indent="-171450">
              <a:spcAft>
                <a:spcPts val="300"/>
              </a:spcAft>
              <a:buFont typeface="Arial" panose="020B0604020202020204" pitchFamily="34" charset="0"/>
              <a:buChar char="•"/>
            </a:pPr>
            <a:r>
              <a:rPr lang="it-IT" sz="1200" dirty="0">
                <a:latin typeface="Aptos"/>
              </a:rPr>
              <a:t>Conseguire </a:t>
            </a:r>
            <a:r>
              <a:rPr lang="it-IT" sz="1200" b="1" dirty="0">
                <a:latin typeface="Aptos"/>
              </a:rPr>
              <a:t>economie di scala </a:t>
            </a:r>
            <a:r>
              <a:rPr lang="it-IT" sz="1200" dirty="0">
                <a:latin typeface="Aptos"/>
              </a:rPr>
              <a:t>attraverso acquisti di volume maggiore</a:t>
            </a:r>
          </a:p>
          <a:p>
            <a:pPr marL="171450" indent="-171450">
              <a:spcAft>
                <a:spcPts val="300"/>
              </a:spcAft>
              <a:buFont typeface="Arial" panose="020B0604020202020204" pitchFamily="34" charset="0"/>
              <a:buChar char="•"/>
            </a:pPr>
            <a:r>
              <a:rPr lang="it-IT" sz="1200" dirty="0">
                <a:latin typeface="Aptos"/>
              </a:rPr>
              <a:t>Ottenere </a:t>
            </a:r>
            <a:r>
              <a:rPr lang="it-IT" sz="1200" b="1" dirty="0">
                <a:latin typeface="Aptos"/>
              </a:rPr>
              <a:t>prezzi più vantaggiosi </a:t>
            </a:r>
            <a:r>
              <a:rPr lang="it-IT" sz="1200" dirty="0">
                <a:latin typeface="Aptos"/>
              </a:rPr>
              <a:t>e condizioni contrattuali migliori rispetto a gare singole</a:t>
            </a:r>
          </a:p>
          <a:p>
            <a:pPr marL="171450" indent="-171450">
              <a:spcAft>
                <a:spcPts val="300"/>
              </a:spcAft>
              <a:buFont typeface="Arial" panose="020B0604020202020204" pitchFamily="34" charset="0"/>
              <a:buChar char="•"/>
            </a:pPr>
            <a:r>
              <a:rPr lang="it-IT" sz="1200" b="1" dirty="0">
                <a:latin typeface="Aptos"/>
              </a:rPr>
              <a:t>Riduzione dei costi transattivi complessivi</a:t>
            </a:r>
            <a:r>
              <a:rPr lang="it-IT" sz="1200" dirty="0">
                <a:latin typeface="Aptos"/>
              </a:rPr>
              <a:t>: meno gare individuali significano meno costi amministrativi, legali e di gestione per ogni singola PA.</a:t>
            </a:r>
          </a:p>
        </p:txBody>
      </p:sp>
      <p:sp>
        <p:nvSpPr>
          <p:cNvPr id="22" name="Text Placeholder 28" descr="Text content for second box:&#10;        - Must be a SINGLE clear statement between 50-60 words&#10;        - Must highlight key concepts in **bold** (2-3 terms maximum)&#10;        - Must be complete, clear, and impactful&#10;        &#10;        Example: &quot;Our enhanced **data analytics platform** provides real-time insights into customer behavior, enabling proactive responses to **market trends**.">
            <a:extLst>
              <a:ext uri="{FF2B5EF4-FFF2-40B4-BE49-F238E27FC236}">
                <a16:creationId xmlns:a16="http://schemas.microsoft.com/office/drawing/2014/main" id="{D72C2F65-3FB2-1CB2-749A-470789BA6D90}"/>
              </a:ext>
            </a:extLst>
          </p:cNvPr>
          <p:cNvSpPr txBox="1">
            <a:spLocks/>
          </p:cNvSpPr>
          <p:nvPr/>
        </p:nvSpPr>
        <p:spPr>
          <a:xfrm>
            <a:off x="7548504" y="2063366"/>
            <a:ext cx="4103999" cy="1638087"/>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marL="171450" indent="-171450">
              <a:spcAft>
                <a:spcPts val="300"/>
              </a:spcAft>
              <a:buFont typeface="Arial" panose="020B0604020202020204" pitchFamily="34" charset="0"/>
              <a:buChar char="•"/>
            </a:pPr>
            <a:r>
              <a:rPr lang="it-IT" sz="1200" dirty="0">
                <a:latin typeface="Aptos"/>
              </a:rPr>
              <a:t>Aumentare l'</a:t>
            </a:r>
            <a:r>
              <a:rPr lang="it-IT" sz="1200" b="1" dirty="0">
                <a:latin typeface="Aptos"/>
              </a:rPr>
              <a:t>efficacia complessiva</a:t>
            </a:r>
            <a:r>
              <a:rPr lang="it-IT" sz="1200" dirty="0">
                <a:latin typeface="Aptos"/>
              </a:rPr>
              <a:t> dell'azione amministrativa, sfruttando il </a:t>
            </a:r>
            <a:r>
              <a:rPr lang="it-IT" sz="1200" b="1" dirty="0">
                <a:latin typeface="Aptos"/>
              </a:rPr>
              <a:t>potere d'acquisto aggregato</a:t>
            </a:r>
          </a:p>
          <a:p>
            <a:pPr marL="171450" indent="-171450">
              <a:spcAft>
                <a:spcPts val="300"/>
              </a:spcAft>
              <a:buFont typeface="Arial" panose="020B0604020202020204" pitchFamily="34" charset="0"/>
              <a:buChar char="•"/>
            </a:pPr>
            <a:r>
              <a:rPr lang="it-IT" sz="1200" dirty="0">
                <a:latin typeface="Aptos"/>
              </a:rPr>
              <a:t>Assicurare</a:t>
            </a:r>
            <a:r>
              <a:rPr lang="it-IT" sz="1200" b="1" dirty="0">
                <a:latin typeface="Aptos"/>
              </a:rPr>
              <a:t> </a:t>
            </a:r>
            <a:r>
              <a:rPr lang="it-IT" sz="1200" dirty="0">
                <a:latin typeface="Aptos"/>
              </a:rPr>
              <a:t>che i servizi o beni necessari siano </a:t>
            </a:r>
            <a:r>
              <a:rPr lang="it-IT" sz="1200" b="1" dirty="0">
                <a:latin typeface="Aptos"/>
              </a:rPr>
              <a:t>sempre disponibili</a:t>
            </a:r>
            <a:r>
              <a:rPr lang="it-IT" sz="1200" dirty="0">
                <a:latin typeface="Aptos"/>
              </a:rPr>
              <a:t>, evitando interruzioni o carenze nei momenti cruciali</a:t>
            </a:r>
          </a:p>
          <a:p>
            <a:pPr marL="171450" indent="-171450">
              <a:spcAft>
                <a:spcPts val="300"/>
              </a:spcAft>
              <a:buFont typeface="Arial" panose="020B0604020202020204" pitchFamily="34" charset="0"/>
              <a:buChar char="•"/>
            </a:pPr>
            <a:r>
              <a:rPr lang="it-IT" sz="1200" dirty="0">
                <a:latin typeface="Aptos"/>
              </a:rPr>
              <a:t>Allineare le necessità di più amministrazioni, </a:t>
            </a:r>
            <a:r>
              <a:rPr lang="it-IT" sz="1200" b="1" dirty="0">
                <a:latin typeface="Aptos"/>
              </a:rPr>
              <a:t>evitando duplicazioni o sovrapposizioni</a:t>
            </a:r>
            <a:r>
              <a:rPr lang="it-IT" sz="1200" dirty="0">
                <a:latin typeface="Aptos"/>
              </a:rPr>
              <a:t> nell'acquisto di beni e servizi simili</a:t>
            </a:r>
            <a:endParaRPr lang="it-IT" sz="1200" b="1" dirty="0">
              <a:latin typeface="Aptos"/>
            </a:endParaRPr>
          </a:p>
        </p:txBody>
      </p:sp>
      <p:cxnSp>
        <p:nvCxnSpPr>
          <p:cNvPr id="23" name="Straight Connector 22">
            <a:extLst>
              <a:ext uri="{FF2B5EF4-FFF2-40B4-BE49-F238E27FC236}">
                <a16:creationId xmlns:a16="http://schemas.microsoft.com/office/drawing/2014/main" id="{D86C2EA8-66F5-CDB4-09A6-E970B3AD3F69}"/>
              </a:ext>
            </a:extLst>
          </p:cNvPr>
          <p:cNvCxnSpPr>
            <a:cxnSpLocks/>
          </p:cNvCxnSpPr>
          <p:nvPr/>
        </p:nvCxnSpPr>
        <p:spPr>
          <a:xfrm flipH="1" flipV="1">
            <a:off x="2531559" y="1548298"/>
            <a:ext cx="4104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2B054FE1-29C6-3EE6-EDBA-4DCB0CE4CE9A}"/>
              </a:ext>
            </a:extLst>
          </p:cNvPr>
          <p:cNvSpPr txBox="1">
            <a:spLocks/>
          </p:cNvSpPr>
          <p:nvPr/>
        </p:nvSpPr>
        <p:spPr>
          <a:xfrm>
            <a:off x="1861155" y="1224546"/>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a:solidFill>
                <a:schemeClr val="bg1"/>
              </a:solidFill>
              <a:latin typeface="Aptos" panose="020B0004020202020204" pitchFamily="34" charset="0"/>
              <a:ea typeface="Open Sans" panose="020B0606030504020204" pitchFamily="34" charset="0"/>
            </a:endParaRPr>
          </a:p>
        </p:txBody>
      </p:sp>
      <p:cxnSp>
        <p:nvCxnSpPr>
          <p:cNvPr id="25" name="Straight Connector 24">
            <a:extLst>
              <a:ext uri="{FF2B5EF4-FFF2-40B4-BE49-F238E27FC236}">
                <a16:creationId xmlns:a16="http://schemas.microsoft.com/office/drawing/2014/main" id="{135DD3B0-A4B8-798C-C0AE-6D0496297722}"/>
              </a:ext>
            </a:extLst>
          </p:cNvPr>
          <p:cNvCxnSpPr>
            <a:cxnSpLocks/>
          </p:cNvCxnSpPr>
          <p:nvPr/>
        </p:nvCxnSpPr>
        <p:spPr>
          <a:xfrm flipH="1" flipV="1">
            <a:off x="2531559" y="4030543"/>
            <a:ext cx="4104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EC5292-5A64-4500-DB71-47BEAF07C77E}"/>
              </a:ext>
            </a:extLst>
          </p:cNvPr>
          <p:cNvCxnSpPr>
            <a:cxnSpLocks/>
          </p:cNvCxnSpPr>
          <p:nvPr/>
        </p:nvCxnSpPr>
        <p:spPr>
          <a:xfrm flipH="1" flipV="1">
            <a:off x="7548505" y="1548298"/>
            <a:ext cx="4104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EBC4C8-D306-42B7-92AA-60347456A634}"/>
              </a:ext>
            </a:extLst>
          </p:cNvPr>
          <p:cNvCxnSpPr>
            <a:cxnSpLocks/>
          </p:cNvCxnSpPr>
          <p:nvPr/>
        </p:nvCxnSpPr>
        <p:spPr>
          <a:xfrm flipH="1" flipV="1">
            <a:off x="7548505" y="4030543"/>
            <a:ext cx="4104000" cy="0"/>
          </a:xfrm>
          <a:prstGeom prst="line">
            <a:avLst/>
          </a:prstGeom>
          <a:ln w="19050">
            <a:solidFill>
              <a:srgbClr val="FFD85B"/>
            </a:solidFill>
          </a:ln>
        </p:spPr>
        <p:style>
          <a:lnRef idx="1">
            <a:schemeClr val="accent1"/>
          </a:lnRef>
          <a:fillRef idx="0">
            <a:schemeClr val="accent1"/>
          </a:fillRef>
          <a:effectRef idx="0">
            <a:schemeClr val="accent1"/>
          </a:effectRef>
          <a:fontRef idx="minor">
            <a:schemeClr val="tx1"/>
          </a:fontRef>
        </p:style>
      </p:cxnSp>
      <p:sp>
        <p:nvSpPr>
          <p:cNvPr id="28" name="Text Placeholder 4" descr="An icon that represents the second key point:&#10;        - Choose a relevant icon that matches the point's content">
            <a:extLst>
              <a:ext uri="{FF2B5EF4-FFF2-40B4-BE49-F238E27FC236}">
                <a16:creationId xmlns:a16="http://schemas.microsoft.com/office/drawing/2014/main" id="{C7FDD912-D6AC-0516-70F7-0F02E2EB5019}"/>
              </a:ext>
            </a:extLst>
          </p:cNvPr>
          <p:cNvSpPr txBox="1">
            <a:spLocks/>
          </p:cNvSpPr>
          <p:nvPr/>
        </p:nvSpPr>
        <p:spPr>
          <a:xfrm>
            <a:off x="6878101" y="1224546"/>
            <a:ext cx="696960" cy="633600"/>
          </a:xfrm>
          <a:prstGeom prst="ellipse">
            <a:avLst/>
          </a:prstGeom>
          <a:noFill/>
          <a:ln w="28575">
            <a:solidFill>
              <a:srgbClr val="FFC000"/>
            </a:solidFill>
          </a:ln>
          <a:effectLst/>
        </p:spPr>
        <p:txBody>
          <a:bodyPr vert="horz" lIns="0" tIns="0" rIns="0" bIns="0" rtlCol="0" anchor="ctr">
            <a:noAutofit/>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mn-ea"/>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a:solidFill>
                  <a:schemeClr val="tx1"/>
                </a:solidFill>
                <a:latin typeface="Open Sans" panose="020B0606030504020204" pitchFamily="34" charset="0"/>
                <a:ea typeface="+mn-ea"/>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a:solidFill>
                  <a:schemeClr val="tx1"/>
                </a:solidFill>
                <a:latin typeface="Open Sans" panose="020B0606030504020204" pitchFamily="34" charset="0"/>
                <a:ea typeface="+mn-ea"/>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a:solidFill>
                  <a:schemeClr val="tx1"/>
                </a:solidFill>
                <a:latin typeface="Open Sans" panose="020B0606030504020204" pitchFamily="34" charset="0"/>
                <a:ea typeface="+mn-ea"/>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a:solidFill>
                  <a:schemeClr val="tx1"/>
                </a:solidFill>
                <a:latin typeface="Open Sans" panose="020B0606030504020204" pitchFamily="34" charset="0"/>
                <a:ea typeface="+mn-ea"/>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it-IT" sz="1200" b="1" dirty="0">
              <a:solidFill>
                <a:schemeClr val="bg1"/>
              </a:solidFill>
              <a:latin typeface="Aptos" panose="020B0004020202020204" pitchFamily="34" charset="0"/>
              <a:ea typeface="Open Sans" panose="020B0606030504020204" pitchFamily="34" charset="0"/>
            </a:endParaRPr>
          </a:p>
        </p:txBody>
      </p:sp>
      <p:sp>
        <p:nvSpPr>
          <p:cNvPr id="29" name="Text Placeholder 29" descr="Text content for third box:&#10;        - Must be a SINGLE clear statement between 50-60 words&#10;        - Must highlight key concepts in **bold** (2-3 terms maximum)&#10;        - Must be complete, clear, and impactful&#10;        &#10;        Example: &quot;Advanced **security protocols** protect sensitive data throughout the entire process, ensuring complete **compliance** with industry regulations.">
            <a:extLst>
              <a:ext uri="{FF2B5EF4-FFF2-40B4-BE49-F238E27FC236}">
                <a16:creationId xmlns:a16="http://schemas.microsoft.com/office/drawing/2014/main" id="{B91CB1F0-165C-E578-164C-53C735A51522}"/>
              </a:ext>
            </a:extLst>
          </p:cNvPr>
          <p:cNvSpPr txBox="1">
            <a:spLocks/>
          </p:cNvSpPr>
          <p:nvPr/>
        </p:nvSpPr>
        <p:spPr>
          <a:xfrm>
            <a:off x="2662649" y="4547287"/>
            <a:ext cx="3972910" cy="1636712"/>
          </a:xfrm>
          <a:prstGeom prst="rect">
            <a:avLst/>
          </a:prstGeom>
          <a:ln/>
        </p:spPr>
        <p:txBody>
          <a:bodyPr vert="horz" lIns="0" tIns="0" rIns="0" bIns="0" rtlCol="0">
            <a:norm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endParaRPr sz="1200" dirty="0">
              <a:latin typeface="Aptos"/>
            </a:endParaRPr>
          </a:p>
        </p:txBody>
      </p:sp>
      <p:sp>
        <p:nvSpPr>
          <p:cNvPr id="30" name="Text Placeholder 30" descr="Text content for fourth box:&#10;        - Must be a SINGLE clear statement between 50-60 words&#10;        - Must highlight key concepts in **bold** (2-3 terms maximum)&#10;        - Must be complete, clear, and impactful&#10;        &#10;        Example: &quot;Integrated **collaboration tools** facilitate seamless communication between teams, leading to improved **project delivery** and stakeholder satisfaction.">
            <a:extLst>
              <a:ext uri="{FF2B5EF4-FFF2-40B4-BE49-F238E27FC236}">
                <a16:creationId xmlns:a16="http://schemas.microsoft.com/office/drawing/2014/main" id="{FA290530-2C1A-1EAF-A296-8FD6825B0506}"/>
              </a:ext>
            </a:extLst>
          </p:cNvPr>
          <p:cNvSpPr txBox="1">
            <a:spLocks/>
          </p:cNvSpPr>
          <p:nvPr/>
        </p:nvSpPr>
        <p:spPr>
          <a:xfrm>
            <a:off x="7491142" y="4589982"/>
            <a:ext cx="3972910" cy="1636712"/>
          </a:xfrm>
          <a:prstGeom prst="rect">
            <a:avLst/>
          </a:prstGeom>
          <a:ln/>
        </p:spPr>
        <p:txBody>
          <a:bodyPr vert="horz" lIns="0" tIns="0" rIns="0" bIns="0" rtlCol="0">
            <a:noAutofit/>
          </a:bodyPr>
          <a:lstStyle>
            <a:lvl1pPr indent="0">
              <a:spcBef>
                <a:spcPts val="0"/>
              </a:spcBef>
              <a:spcAft>
                <a:spcPts val="1000"/>
              </a:spcAft>
              <a:buSzPct val="100000"/>
              <a:buFont typeface="Arial" panose="020B0604020202020204" pitchFamily="34" charset="0"/>
              <a:buNone/>
              <a:defRPr sz="1300" b="0">
                <a:latin typeface="Open Sans" panose="020B0606030504020204" pitchFamily="34" charset="0"/>
                <a:cs typeface="Open Sans" panose="020B0606030504020204" pitchFamily="34" charset="0"/>
              </a:defRPr>
            </a:lvl1pPr>
            <a:lvl2pPr marL="0" indent="0">
              <a:spcBef>
                <a:spcPts val="0"/>
              </a:spcBef>
              <a:spcAft>
                <a:spcPts val="1000"/>
              </a:spcAft>
              <a:buClrTx/>
              <a:buSzPct val="100000"/>
              <a:buFont typeface="Arial"/>
              <a:buNone/>
              <a:defRPr lang="en-US" sz="1300" b="1" dirty="0" smtClean="0">
                <a:latin typeface="Open Sans" panose="020B0606030504020204" pitchFamily="34" charset="0"/>
                <a:cs typeface="Open Sans" panose="020B0606030504020204" pitchFamily="34" charset="0"/>
              </a:defRPr>
            </a:lvl2pPr>
            <a:lvl3pPr marL="176400" indent="-176400">
              <a:spcBef>
                <a:spcPts val="0"/>
              </a:spcBef>
              <a:spcAft>
                <a:spcPts val="1000"/>
              </a:spcAft>
              <a:buClrTx/>
              <a:buSzPct val="100000"/>
              <a:buFont typeface="Arial" panose="020B0604020202020204" pitchFamily="34" charset="0"/>
              <a:buChar char="•"/>
              <a:defRPr lang="en-US" sz="1300" dirty="0" smtClean="0">
                <a:latin typeface="Open Sans" panose="020B0606030504020204" pitchFamily="34" charset="0"/>
                <a:cs typeface="Open Sans" panose="020B0606030504020204" pitchFamily="34" charset="0"/>
              </a:defRPr>
            </a:lvl3pPr>
            <a:lvl4pPr marL="356400" indent="-176400">
              <a:spcBef>
                <a:spcPts val="0"/>
              </a:spcBef>
              <a:spcAft>
                <a:spcPts val="1000"/>
              </a:spcAft>
              <a:buClrTx/>
              <a:buSzPct val="100000"/>
              <a:buFont typeface="Verdana" panose="020B0604030504040204" pitchFamily="34" charset="0"/>
              <a:buChar char="−"/>
              <a:defRPr lang="en-US" sz="1300" baseline="0" dirty="0" smtClean="0">
                <a:latin typeface="Open Sans" panose="020B0606030504020204" pitchFamily="34" charset="0"/>
                <a:cs typeface="Open Sans" panose="020B0606030504020204" pitchFamily="34" charset="0"/>
              </a:defRPr>
            </a:lvl4pPr>
            <a:lvl5pPr marL="532800" indent="-176400" defTabSz="798513">
              <a:spcBef>
                <a:spcPts val="0"/>
              </a:spcBef>
              <a:spcAft>
                <a:spcPts val="1000"/>
              </a:spcAft>
              <a:buClrTx/>
              <a:buSzPct val="100000"/>
              <a:buFont typeface="Verdana" panose="020B0604030504040204" pitchFamily="34" charset="0"/>
              <a:buChar char="−"/>
              <a:tabLst/>
              <a:defRPr lang="en-US" sz="1300" baseline="0" dirty="0" smtClean="0">
                <a:latin typeface="Open Sans" panose="020B0606030504020204" pitchFamily="34" charset="0"/>
                <a:cs typeface="Open Sans" panose="020B0606030504020204" pitchFamily="34" charset="0"/>
              </a:defRPr>
            </a:lvl5pPr>
            <a:lvl6pPr marL="532800" indent="-176400">
              <a:spcBef>
                <a:spcPts val="0"/>
              </a:spcBef>
              <a:spcAft>
                <a:spcPts val="1000"/>
              </a:spcAft>
              <a:buFont typeface="Verdana" panose="020B0604030504040204" pitchFamily="34" charset="0"/>
              <a:buChar char="−"/>
              <a:defRPr sz="1200" baseline="0"/>
            </a:lvl6pPr>
            <a:lvl7pPr marL="532800" indent="-176400">
              <a:spcBef>
                <a:spcPts val="0"/>
              </a:spcBef>
              <a:spcAft>
                <a:spcPts val="1000"/>
              </a:spcAft>
              <a:buFont typeface="Verdana" panose="020B0604030504040204" pitchFamily="34" charset="0"/>
              <a:buChar char="−"/>
              <a:defRPr sz="1200"/>
            </a:lvl7pPr>
            <a:lvl8pPr marL="532800" indent="-176400">
              <a:spcBef>
                <a:spcPts val="0"/>
              </a:spcBef>
              <a:spcAft>
                <a:spcPts val="1000"/>
              </a:spcAft>
              <a:buFont typeface="Verdana" panose="020B0604030504040204" pitchFamily="34" charset="0"/>
              <a:buChar char="−"/>
              <a:defRPr sz="1200" baseline="0"/>
            </a:lvl8pPr>
            <a:lvl9pPr marL="532800" indent="-176400">
              <a:spcBef>
                <a:spcPts val="0"/>
              </a:spcBef>
              <a:spcAft>
                <a:spcPts val="1000"/>
              </a:spcAft>
              <a:buFont typeface="Verdana" panose="020B0604030504040204" pitchFamily="34" charset="0"/>
              <a:buChar char="−"/>
              <a:defRPr sz="1200" baseline="0"/>
            </a:lvl9pPr>
          </a:lstStyle>
          <a:p>
            <a:pPr marL="171450" indent="-171450">
              <a:spcAft>
                <a:spcPts val="300"/>
              </a:spcAft>
              <a:buFont typeface="Arial" panose="020B0604020202020204" pitchFamily="34" charset="0"/>
              <a:buChar char="•"/>
            </a:pPr>
            <a:r>
              <a:rPr lang="it-IT" sz="1200" dirty="0">
                <a:latin typeface="Aptos"/>
              </a:rPr>
              <a:t>Migliorare la </a:t>
            </a:r>
            <a:r>
              <a:rPr lang="it-IT" sz="1200" b="1" dirty="0">
                <a:latin typeface="Aptos"/>
              </a:rPr>
              <a:t>prevedibilità </a:t>
            </a:r>
            <a:r>
              <a:rPr lang="it-IT" sz="1200" dirty="0">
                <a:latin typeface="Aptos"/>
              </a:rPr>
              <a:t>e la</a:t>
            </a:r>
            <a:r>
              <a:rPr lang="it-IT" sz="1200" b="1" dirty="0">
                <a:latin typeface="Aptos"/>
              </a:rPr>
              <a:t> tracciabilità </a:t>
            </a:r>
            <a:r>
              <a:rPr lang="it-IT" sz="1200" dirty="0">
                <a:latin typeface="Aptos"/>
              </a:rPr>
              <a:t>delle decisioni di acquisto</a:t>
            </a:r>
          </a:p>
          <a:p>
            <a:pPr marL="171450" indent="-171450">
              <a:spcAft>
                <a:spcPts val="300"/>
              </a:spcAft>
              <a:buFont typeface="Arial" panose="020B0604020202020204" pitchFamily="34" charset="0"/>
              <a:buChar char="•"/>
            </a:pPr>
            <a:r>
              <a:rPr lang="it-IT" sz="1200" dirty="0">
                <a:latin typeface="Aptos"/>
              </a:rPr>
              <a:t>Attraverso una visione di lungo periodo, consente alle </a:t>
            </a:r>
            <a:r>
              <a:rPr lang="it-IT" sz="1200" b="1" dirty="0">
                <a:latin typeface="Aptos"/>
              </a:rPr>
              <a:t>imprese di pianificare meglio la loro produzione </a:t>
            </a:r>
            <a:r>
              <a:rPr lang="it-IT" sz="1200" dirty="0">
                <a:latin typeface="Aptos"/>
              </a:rPr>
              <a:t>e la loro </a:t>
            </a:r>
            <a:r>
              <a:rPr lang="it-IT" sz="1200" b="1" dirty="0">
                <a:latin typeface="Aptos"/>
              </a:rPr>
              <a:t>offerta</a:t>
            </a:r>
            <a:r>
              <a:rPr lang="it-IT" sz="1200" dirty="0">
                <a:latin typeface="Aptos"/>
              </a:rPr>
              <a:t> attraverso nuovi investimenti</a:t>
            </a:r>
          </a:p>
          <a:p>
            <a:pPr marL="171450" indent="-171450">
              <a:spcAft>
                <a:spcPts val="300"/>
              </a:spcAft>
              <a:buFont typeface="Arial" panose="020B0604020202020204" pitchFamily="34" charset="0"/>
              <a:buChar char="•"/>
            </a:pPr>
            <a:r>
              <a:rPr lang="it-IT" sz="1200" dirty="0">
                <a:latin typeface="Aptos"/>
              </a:rPr>
              <a:t>Essendo un atto </a:t>
            </a:r>
            <a:r>
              <a:rPr lang="it-IT" sz="1200" b="1" dirty="0">
                <a:latin typeface="Aptos"/>
              </a:rPr>
              <a:t>formale e documentato</a:t>
            </a:r>
            <a:r>
              <a:rPr lang="it-IT" sz="1200" dirty="0">
                <a:latin typeface="Aptos"/>
              </a:rPr>
              <a:t>, contribuisce attivamente alla trasparenza</a:t>
            </a:r>
          </a:p>
        </p:txBody>
      </p:sp>
      <p:pic>
        <p:nvPicPr>
          <p:cNvPr id="31" name="Picture 30" descr="image.png">
            <a:extLst>
              <a:ext uri="{FF2B5EF4-FFF2-40B4-BE49-F238E27FC236}">
                <a16:creationId xmlns:a16="http://schemas.microsoft.com/office/drawing/2014/main" id="{8381FAFC-0BC6-AB70-9AE4-B825100EFDFB}"/>
              </a:ext>
            </a:extLst>
          </p:cNvPr>
          <p:cNvPicPr>
            <a:picLocks noChangeAspect="1"/>
          </p:cNvPicPr>
          <p:nvPr/>
        </p:nvPicPr>
        <p:blipFill>
          <a:blip r:embed="rId9">
            <a:clrChange>
              <a:clrFrom>
                <a:srgbClr val="000000">
                  <a:alpha val="0"/>
                </a:srgbClr>
              </a:clrFrom>
              <a:clrTo>
                <a:srgbClr val="000000">
                  <a:alpha val="0"/>
                </a:srgbClr>
              </a:clrTo>
            </a:clrChange>
            <a:duotone>
              <a:schemeClr val="accent2">
                <a:shade val="45000"/>
                <a:satMod val="135000"/>
              </a:schemeClr>
              <a:prstClr val="white"/>
            </a:duotone>
          </a:blip>
          <a:stretch>
            <a:fillRect/>
          </a:stretch>
        </p:blipFill>
        <p:spPr>
          <a:xfrm>
            <a:off x="1977059" y="1338058"/>
            <a:ext cx="419548" cy="420480"/>
          </a:xfrm>
          <a:prstGeom prst="rect">
            <a:avLst/>
          </a:prstGeom>
        </p:spPr>
      </p:pic>
      <p:pic>
        <p:nvPicPr>
          <p:cNvPr id="32" name="Picture 31" descr="image.png">
            <a:extLst>
              <a:ext uri="{FF2B5EF4-FFF2-40B4-BE49-F238E27FC236}">
                <a16:creationId xmlns:a16="http://schemas.microsoft.com/office/drawing/2014/main" id="{28605A9A-4679-8C90-1F44-1F7FFCC21801}"/>
              </a:ext>
            </a:extLst>
          </p:cNvPr>
          <p:cNvPicPr>
            <a:picLocks noChangeAspect="1"/>
          </p:cNvPicPr>
          <p:nvPr/>
        </p:nvPicPr>
        <p:blipFill>
          <a:blip r:embed="rId10">
            <a:duotone>
              <a:schemeClr val="accent2">
                <a:shade val="45000"/>
                <a:satMod val="135000"/>
              </a:schemeClr>
              <a:prstClr val="white"/>
            </a:duotone>
          </a:blip>
          <a:stretch>
            <a:fillRect/>
          </a:stretch>
        </p:blipFill>
        <p:spPr>
          <a:xfrm>
            <a:off x="2025158" y="3820303"/>
            <a:ext cx="420480" cy="420480"/>
          </a:xfrm>
          <a:prstGeom prst="rect">
            <a:avLst/>
          </a:prstGeom>
        </p:spPr>
      </p:pic>
      <p:pic>
        <p:nvPicPr>
          <p:cNvPr id="33" name="Picture 32" descr="image.png">
            <a:extLst>
              <a:ext uri="{FF2B5EF4-FFF2-40B4-BE49-F238E27FC236}">
                <a16:creationId xmlns:a16="http://schemas.microsoft.com/office/drawing/2014/main" id="{24532A26-49BE-D00C-4530-5D6436B41829}"/>
              </a:ext>
            </a:extLst>
          </p:cNvPr>
          <p:cNvPicPr>
            <a:picLocks noChangeAspect="1"/>
          </p:cNvPicPr>
          <p:nvPr/>
        </p:nvPicPr>
        <p:blipFill>
          <a:blip r:embed="rId11">
            <a:duotone>
              <a:schemeClr val="accent2">
                <a:shade val="45000"/>
                <a:satMod val="135000"/>
              </a:schemeClr>
              <a:prstClr val="white"/>
            </a:duotone>
          </a:blip>
          <a:stretch>
            <a:fillRect/>
          </a:stretch>
        </p:blipFill>
        <p:spPr>
          <a:xfrm>
            <a:off x="7006754" y="1328813"/>
            <a:ext cx="420480" cy="420480"/>
          </a:xfrm>
          <a:prstGeom prst="rect">
            <a:avLst/>
          </a:prstGeom>
        </p:spPr>
      </p:pic>
      <p:sp>
        <p:nvSpPr>
          <p:cNvPr id="39" name="Rectangle 2">
            <a:extLst>
              <a:ext uri="{FF2B5EF4-FFF2-40B4-BE49-F238E27FC236}">
                <a16:creationId xmlns:a16="http://schemas.microsoft.com/office/drawing/2014/main" id="{D3AFEE70-E141-84AC-A6D5-BC46FB3D7200}"/>
              </a:ext>
            </a:extLst>
          </p:cNvPr>
          <p:cNvSpPr>
            <a:spLocks noChangeArrowheads="1"/>
          </p:cNvSpPr>
          <p:nvPr/>
        </p:nvSpPr>
        <p:spPr bwMode="auto">
          <a:xfrm>
            <a:off x="2558115" y="4547286"/>
            <a:ext cx="4077444" cy="1636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171450" marR="0" lvl="0" indent="-171450" algn="l" defTabSz="914400" rtl="0" eaLnBrk="0" fontAlgn="base" latinLnBrk="0" hangingPunct="0">
              <a:lnSpc>
                <a:spcPct val="100000"/>
              </a:lnSpc>
              <a:spcAft>
                <a:spcPts val="300"/>
              </a:spcAft>
              <a:buClrTx/>
              <a:buSzTx/>
              <a:buFont typeface="Arial" panose="020B0604020202020204" pitchFamily="34" charset="0"/>
              <a:buChar char="•"/>
              <a:tabLst/>
            </a:pPr>
            <a:r>
              <a:rPr kumimoji="0" lang="it-IT" altLang="it-IT" sz="1200" i="0" u="none" strike="noStrike" cap="none" normalizeH="0" baseline="0" dirty="0">
                <a:ln>
                  <a:noFill/>
                </a:ln>
                <a:solidFill>
                  <a:schemeClr val="tx1"/>
                </a:solidFill>
                <a:effectLst/>
              </a:rPr>
              <a:t>Definire </a:t>
            </a:r>
            <a:r>
              <a:rPr kumimoji="0" lang="it-IT" altLang="it-IT" sz="1200" b="1" i="0" u="none" strike="noStrike" cap="none" normalizeH="0" baseline="0" dirty="0">
                <a:ln>
                  <a:noFill/>
                </a:ln>
                <a:solidFill>
                  <a:schemeClr val="tx1"/>
                </a:solidFill>
                <a:effectLst/>
              </a:rPr>
              <a:t>standard di qualità elevati e specifiche tecniche comuni</a:t>
            </a:r>
            <a:r>
              <a:rPr kumimoji="0" lang="it-IT" altLang="it-IT" sz="1200" b="0" i="0" u="none" strike="noStrike" cap="none" normalizeH="0" baseline="0" dirty="0">
                <a:ln>
                  <a:noFill/>
                </a:ln>
                <a:solidFill>
                  <a:schemeClr val="tx1"/>
                </a:solidFill>
                <a:effectLst/>
              </a:rPr>
              <a:t> per categorie omogenee di beni e servizi</a:t>
            </a:r>
          </a:p>
          <a:p>
            <a:pPr marL="171450" marR="0" lvl="0" indent="-171450" algn="l" defTabSz="914400" rtl="0" eaLnBrk="0" fontAlgn="base" latinLnBrk="0" hangingPunct="0">
              <a:lnSpc>
                <a:spcPct val="100000"/>
              </a:lnSpc>
              <a:spcAft>
                <a:spcPts val="300"/>
              </a:spcAft>
              <a:buClrTx/>
              <a:buSzTx/>
              <a:buFont typeface="Arial" panose="020B0604020202020204" pitchFamily="34" charset="0"/>
              <a:buChar char="•"/>
              <a:tabLst/>
            </a:pPr>
            <a:r>
              <a:rPr lang="it-IT" sz="1200" dirty="0"/>
              <a:t>Garantire che tutte le amministrazioni ricevano </a:t>
            </a:r>
            <a:r>
              <a:rPr lang="it-IT" sz="1200" b="1" dirty="0"/>
              <a:t>prodotti o servizi di pari qualità e compatibilità</a:t>
            </a:r>
          </a:p>
          <a:p>
            <a:pPr marL="171450" marR="0" lvl="0" indent="-171450" algn="l" defTabSz="914400" rtl="0" eaLnBrk="0" fontAlgn="base" latinLnBrk="0" hangingPunct="0">
              <a:lnSpc>
                <a:spcPct val="100000"/>
              </a:lnSpc>
              <a:spcAft>
                <a:spcPts val="300"/>
              </a:spcAft>
              <a:buClrTx/>
              <a:buSzTx/>
              <a:buFont typeface="Arial" panose="020B0604020202020204" pitchFamily="34" charset="0"/>
              <a:buChar char="•"/>
              <a:tabLst/>
            </a:pPr>
            <a:r>
              <a:rPr lang="it-IT" sz="1200" b="1" dirty="0"/>
              <a:t>Prevenire problematiche </a:t>
            </a:r>
            <a:r>
              <a:rPr lang="it-IT" sz="1200" dirty="0"/>
              <a:t>successive legate a forniture scadenti o non adatte alle esigenze</a:t>
            </a:r>
          </a:p>
        </p:txBody>
      </p:sp>
      <p:pic>
        <p:nvPicPr>
          <p:cNvPr id="40" name="Picture 39" descr="image.png">
            <a:extLst>
              <a:ext uri="{FF2B5EF4-FFF2-40B4-BE49-F238E27FC236}">
                <a16:creationId xmlns:a16="http://schemas.microsoft.com/office/drawing/2014/main" id="{4674550E-6348-1F43-0DE4-49E13F6AB01F}"/>
              </a:ext>
            </a:extLst>
          </p:cNvPr>
          <p:cNvPicPr>
            <a:picLocks noChangeAspect="1"/>
          </p:cNvPicPr>
          <p:nvPr/>
        </p:nvPicPr>
        <p:blipFill>
          <a:blip r:embed="rId12">
            <a:duotone>
              <a:schemeClr val="accent2">
                <a:shade val="45000"/>
                <a:satMod val="135000"/>
              </a:schemeClr>
              <a:prstClr val="white"/>
            </a:duotone>
          </a:blip>
          <a:stretch>
            <a:fillRect/>
          </a:stretch>
        </p:blipFill>
        <p:spPr>
          <a:xfrm>
            <a:off x="7059938" y="3837391"/>
            <a:ext cx="420480" cy="420480"/>
          </a:xfrm>
          <a:prstGeom prst="rect">
            <a:avLst/>
          </a:prstGeom>
        </p:spPr>
      </p:pic>
      <p:sp>
        <p:nvSpPr>
          <p:cNvPr id="44" name="Slide Number Placeholder 43">
            <a:extLst>
              <a:ext uri="{FF2B5EF4-FFF2-40B4-BE49-F238E27FC236}">
                <a16:creationId xmlns:a16="http://schemas.microsoft.com/office/drawing/2014/main" id="{F7CC7726-BA56-ECEB-632C-3D25ABB5CF1A}"/>
              </a:ext>
            </a:extLst>
          </p:cNvPr>
          <p:cNvSpPr>
            <a:spLocks noGrp="1"/>
          </p:cNvSpPr>
          <p:nvPr>
            <p:ph type="sldNum" sz="quarter" idx="10"/>
          </p:nvPr>
        </p:nvSpPr>
        <p:spPr/>
        <p:txBody>
          <a:bodyPr/>
          <a:lstStyle/>
          <a:p>
            <a:pPr>
              <a:defRPr/>
            </a:pPr>
            <a:fld id="{7180326F-E721-41DD-ABF0-E30673304D32}" type="slidenum">
              <a:rPr lang="it-IT" altLang="it-IT" smtClean="0"/>
              <a:pPr>
                <a:defRPr/>
              </a:pPr>
              <a:t>9</a:t>
            </a:fld>
            <a:endParaRPr lang="it-IT" altLang="it-IT"/>
          </a:p>
        </p:txBody>
      </p:sp>
    </p:spTree>
    <p:extLst>
      <p:ext uri="{BB962C8B-B14F-4D97-AF65-F5344CB8AC3E}">
        <p14:creationId xmlns:p14="http://schemas.microsoft.com/office/powerpoint/2010/main" val="1249609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chema_cover">
  <a:themeElements>
    <a:clrScheme name="ARIA">
      <a:dk1>
        <a:srgbClr val="3C3C3B"/>
      </a:dk1>
      <a:lt1>
        <a:srgbClr val="FFFFFF"/>
      </a:lt1>
      <a:dk2>
        <a:srgbClr val="297A38"/>
      </a:dk2>
      <a:lt2>
        <a:srgbClr val="FFFFFF"/>
      </a:lt2>
      <a:accent1>
        <a:srgbClr val="297A38"/>
      </a:accent1>
      <a:accent2>
        <a:srgbClr val="0071BB"/>
      </a:accent2>
      <a:accent3>
        <a:srgbClr val="E0E721"/>
      </a:accent3>
      <a:accent4>
        <a:srgbClr val="00A13A"/>
      </a:accent4>
      <a:accent5>
        <a:srgbClr val="0059B3"/>
      </a:accent5>
      <a:accent6>
        <a:srgbClr val="BAC5C6"/>
      </a:accent6>
      <a:hlink>
        <a:srgbClr val="0972FF"/>
      </a:hlink>
      <a:folHlink>
        <a:srgbClr val="3C3C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mj-lt"/>
          </a:defRPr>
        </a:defPPr>
      </a:lstStyle>
    </a:txDef>
  </a:objectDefaults>
  <a:extraClrSchemeLst/>
</a:theme>
</file>

<file path=ppt/theme/theme3.xml><?xml version="1.0" encoding="utf-8"?>
<a:theme xmlns:a="http://schemas.openxmlformats.org/drawingml/2006/main" name="Schema_cover">
  <a:themeElements>
    <a:clrScheme name="ARIA">
      <a:dk1>
        <a:srgbClr val="3C3C3B"/>
      </a:dk1>
      <a:lt1>
        <a:srgbClr val="FFFFFF"/>
      </a:lt1>
      <a:dk2>
        <a:srgbClr val="297A38"/>
      </a:dk2>
      <a:lt2>
        <a:srgbClr val="FFFFFF"/>
      </a:lt2>
      <a:accent1>
        <a:srgbClr val="297A38"/>
      </a:accent1>
      <a:accent2>
        <a:srgbClr val="0071BB"/>
      </a:accent2>
      <a:accent3>
        <a:srgbClr val="E0E721"/>
      </a:accent3>
      <a:accent4>
        <a:srgbClr val="00A13A"/>
      </a:accent4>
      <a:accent5>
        <a:srgbClr val="0059B3"/>
      </a:accent5>
      <a:accent6>
        <a:srgbClr val="BAC5C6"/>
      </a:accent6>
      <a:hlink>
        <a:srgbClr val="0972FF"/>
      </a:hlink>
      <a:folHlink>
        <a:srgbClr val="3C3C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mj-lt"/>
          </a:defRPr>
        </a:defPPr>
      </a:lstStyle>
    </a:txDef>
  </a:objectDefaults>
  <a:extraClrSchemeLst/>
</a:theme>
</file>

<file path=ppt/theme/theme4.xml><?xml version="1.0" encoding="utf-8"?>
<a:theme xmlns:a="http://schemas.openxmlformats.org/drawingml/2006/main" name="2_Schema_cover">
  <a:themeElements>
    <a:clrScheme name="ARIA">
      <a:dk1>
        <a:srgbClr val="3C3C3B"/>
      </a:dk1>
      <a:lt1>
        <a:srgbClr val="FFFFFF"/>
      </a:lt1>
      <a:dk2>
        <a:srgbClr val="297A38"/>
      </a:dk2>
      <a:lt2>
        <a:srgbClr val="FFFFFF"/>
      </a:lt2>
      <a:accent1>
        <a:srgbClr val="297A38"/>
      </a:accent1>
      <a:accent2>
        <a:srgbClr val="0071BB"/>
      </a:accent2>
      <a:accent3>
        <a:srgbClr val="E0E721"/>
      </a:accent3>
      <a:accent4>
        <a:srgbClr val="00A13A"/>
      </a:accent4>
      <a:accent5>
        <a:srgbClr val="0059B3"/>
      </a:accent5>
      <a:accent6>
        <a:srgbClr val="BAC5C6"/>
      </a:accent6>
      <a:hlink>
        <a:srgbClr val="0972FF"/>
      </a:hlink>
      <a:folHlink>
        <a:srgbClr val="3C3C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mj-lt"/>
          </a:defRPr>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eff24bb-2089-4400-8c8e-f71e680378b2}" enabled="0" method="" siteId="{deff24bb-2089-4400-8c8e-f71e680378b2}"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1</TotalTime>
  <Words>5118</Words>
  <Application>Microsoft Office PowerPoint</Application>
  <PresentationFormat>Widescreen</PresentationFormat>
  <Paragraphs>637</Paragraphs>
  <Slides>48</Slides>
  <Notes>37</Notes>
  <HiddenSlides>0</HiddenSlides>
  <MMClips>0</MMClips>
  <ScaleCrop>false</ScaleCrop>
  <HeadingPairs>
    <vt:vector size="6" baseType="variant">
      <vt:variant>
        <vt:lpstr>Caratteri utilizzati</vt:lpstr>
      </vt:variant>
      <vt:variant>
        <vt:i4>9</vt:i4>
      </vt:variant>
      <vt:variant>
        <vt:lpstr>Tema</vt:lpstr>
      </vt:variant>
      <vt:variant>
        <vt:i4>5</vt:i4>
      </vt:variant>
      <vt:variant>
        <vt:lpstr>Titoli diapositive</vt:lpstr>
      </vt:variant>
      <vt:variant>
        <vt:i4>48</vt:i4>
      </vt:variant>
    </vt:vector>
  </HeadingPairs>
  <TitlesOfParts>
    <vt:vector size="62" baseType="lpstr">
      <vt:lpstr>Aptos</vt:lpstr>
      <vt:lpstr>Aptos Display</vt:lpstr>
      <vt:lpstr>Arial</vt:lpstr>
      <vt:lpstr>Calibri</vt:lpstr>
      <vt:lpstr>Calibri Light</vt:lpstr>
      <vt:lpstr>Ink Free</vt:lpstr>
      <vt:lpstr>Segoe Sans</vt:lpstr>
      <vt:lpstr>Wingdings</vt:lpstr>
      <vt:lpstr>Wingdings 2</vt:lpstr>
      <vt:lpstr>Office Theme</vt:lpstr>
      <vt:lpstr>1_Schema_cover</vt:lpstr>
      <vt:lpstr>Schema_cover</vt:lpstr>
      <vt:lpstr>2_Schema_cover</vt:lpstr>
      <vt:lpstr>1_Office Theme</vt:lpstr>
      <vt:lpstr>INCONTRO CON IL MERCATO:  </vt:lpstr>
      <vt:lpstr>Presentazione standard di PowerPoint</vt:lpstr>
      <vt:lpstr>Presentazione standard di PowerPoint</vt:lpstr>
      <vt:lpstr>Ciclo di Vita del Procurement: Introduzione</vt:lpstr>
      <vt:lpstr>Presentazione standard di PowerPoint</vt:lpstr>
      <vt:lpstr>Introduzione alla Programmazione degli Acquisti</vt:lpstr>
      <vt:lpstr>Approccio metodologico alla Programmazione per i Soggetti Aggregatori</vt:lpstr>
      <vt:lpstr>Come i Soggetti Aggregatori programmano gli acquisti</vt:lpstr>
      <vt:lpstr>Driver chiave della Programmazione</vt:lpstr>
      <vt:lpstr>Programmazione: applicazione dei nuovi principi del Codice dei Contratti</vt:lpstr>
      <vt:lpstr>Link alla Programmazione dei Soggetti Aggregatori</vt:lpstr>
      <vt:lpstr>Programmazione integrata SS.AA. delle iniziative di acquisto 2026</vt:lpstr>
      <vt:lpstr>Programmazione e innovazione: apertura e dialogo continuo con il mercato</vt:lpstr>
      <vt:lpstr>Le Prospettive future della Programmazione</vt:lpstr>
      <vt:lpstr>Presentazione standard di PowerPoint</vt:lpstr>
      <vt:lpstr>Fase di Progettazione</vt:lpstr>
      <vt:lpstr>Le attività legate alla Progettazione di una procedura di gara (1/4)</vt:lpstr>
      <vt:lpstr>Le attività legate alla Progettazione di una procedura di gara (2/4)</vt:lpstr>
      <vt:lpstr>Le attività legate alla Progettazione di una procedura di gara (3/4)</vt:lpstr>
      <vt:lpstr>Le attività legate alla Progettazione di una procedura di gara (4/4)</vt:lpstr>
      <vt:lpstr>I driver della Progettazione</vt:lpstr>
      <vt:lpstr>Fase di Progettazione: Focus sulle Consultazioni al mercato</vt:lpstr>
      <vt:lpstr>Presentazione standard di PowerPoint</vt:lpstr>
      <vt:lpstr>Fase di Affidamento</vt:lpstr>
      <vt:lpstr>Fase di Affidamento: attività</vt:lpstr>
      <vt:lpstr>Presentazione standard di PowerPoint</vt:lpstr>
      <vt:lpstr>Fase di Esecuzione Contrattuale</vt:lpstr>
      <vt:lpstr>Fase di Esecuzione Contrattuale: attività (1/4)</vt:lpstr>
      <vt:lpstr>Fase di Esecuzione Contrattuale: attività (2/4)</vt:lpstr>
      <vt:lpstr>Fase di Esecuzione Contrattuale: attività (3/4)</vt:lpstr>
      <vt:lpstr>Fase di Esecuzione Contrattuale: attività (4/4)</vt:lpstr>
      <vt:lpstr>Fase di Esecuzione Contrattuale: obiettivi chiave</vt:lpstr>
      <vt:lpstr>Presentazione standard di PowerPoint</vt:lpstr>
      <vt:lpstr>Digitalizzazione: Ecosistema nazionale di approvvigionamento digitale</vt:lpstr>
      <vt:lpstr>Digitalizzazione: Piattaforme certificate</vt:lpstr>
      <vt:lpstr>Digitalizzazione: Ciclo di vita digitale del contratto</vt:lpstr>
      <vt:lpstr>Digitalizzazione: Esempio pubblicazione bando a livello europeo (TED)</vt:lpstr>
      <vt:lpstr>Digitalizzazione: Esempio pubblicazione bando a livello italiano (PVL)</vt:lpstr>
      <vt:lpstr>Digitalizzazione: Esempio pubblicazione dati su BDNCP</vt:lpstr>
      <vt:lpstr>Digitalizzazione: Presentazione delle offerte</vt:lpstr>
      <vt:lpstr>Digitalizzazione: Interoperabilità con Fascicolo Virtuale dell’OE</vt:lpstr>
      <vt:lpstr>Digitalizzazione: Vista d’insieme</vt:lpstr>
      <vt:lpstr>Presentazione standard di PowerPoint</vt:lpstr>
      <vt:lpstr>Innovazione</vt:lpstr>
      <vt:lpstr>Innovazione: Value-Based Procurement</vt:lpstr>
      <vt:lpstr>Innovazione: Intelligenza Artificiale</vt:lpstr>
      <vt:lpstr>Sostenibilità</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Di Scenna Daniela</cp:lastModifiedBy>
  <cp:revision>2</cp:revision>
  <dcterms:created xsi:type="dcterms:W3CDTF">2025-10-13T12:03:00Z</dcterms:created>
  <dcterms:modified xsi:type="dcterms:W3CDTF">2026-01-27T16:41:50Z</dcterms:modified>
</cp:coreProperties>
</file>