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920" r:id="rId4"/>
  </p:sldMasterIdLst>
  <p:notesMasterIdLst>
    <p:notesMasterId r:id="rId26"/>
  </p:notesMasterIdLst>
  <p:handoutMasterIdLst>
    <p:handoutMasterId r:id="rId27"/>
  </p:handoutMasterIdLst>
  <p:sldIdLst>
    <p:sldId id="367" r:id="rId5"/>
    <p:sldId id="426" r:id="rId6"/>
    <p:sldId id="401" r:id="rId7"/>
    <p:sldId id="427" r:id="rId8"/>
    <p:sldId id="425" r:id="rId9"/>
    <p:sldId id="403" r:id="rId10"/>
    <p:sldId id="411" r:id="rId11"/>
    <p:sldId id="416" r:id="rId12"/>
    <p:sldId id="523" r:id="rId13"/>
    <p:sldId id="413" r:id="rId14"/>
    <p:sldId id="418" r:id="rId15"/>
    <p:sldId id="519" r:id="rId16"/>
    <p:sldId id="688" r:id="rId17"/>
    <p:sldId id="415" r:id="rId18"/>
    <p:sldId id="404" r:id="rId19"/>
    <p:sldId id="417" r:id="rId20"/>
    <p:sldId id="689" r:id="rId21"/>
    <p:sldId id="421" r:id="rId22"/>
    <p:sldId id="690" r:id="rId23"/>
    <p:sldId id="428" r:id="rId24"/>
    <p:sldId id="429" r:id="rId25"/>
  </p:sldIdLst>
  <p:sldSz cx="12192000" cy="6858000"/>
  <p:notesSz cx="6858000" cy="9144000"/>
  <p:embeddedFontLst>
    <p:embeddedFont>
      <p:font typeface="EC Square Sans Pro Medium" panose="020B0500000000020004" pitchFamily="34" charset="0"/>
      <p:regular r:id="rId28"/>
      <p:italic r:id="rId29"/>
    </p:embeddedFont>
    <p:embeddedFont>
      <p:font typeface="Yu Gothic" panose="020B0400000000000000" pitchFamily="34" charset="-128"/>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BD0B6B-503D-0DCF-E96B-15A8657734D3}" name="HAWKINS Philip (CLIMA)" initials="PH" userId="S::Philip.HAWKINS@ec.europa.eu::14d07843-78ca-4c09-9b31-2d0d003a1b1c" providerId="AD"/>
  <p188:author id="{811261E7-EFB2-8AB2-9A90-EA6535394AE3}" name="JIMENEZ MINGO Jose (CLIMA)" initials="J(" userId="S::jose.jimenez-mingo@ec.europa.eu::0878665b-cc1a-4fdd-801d-0385f8c51e7a"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D0D0D"/>
    <a:srgbClr val="003399"/>
    <a:srgbClr val="FFD34E"/>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404" autoAdjust="0"/>
  </p:normalViewPr>
  <p:slideViewPr>
    <p:cSldViewPr snapToGrid="0">
      <p:cViewPr varScale="1">
        <p:scale>
          <a:sx n="104" d="100"/>
          <a:sy n="104" d="100"/>
        </p:scale>
        <p:origin x="798" y="114"/>
      </p:cViewPr>
      <p:guideLst>
        <p:guide orient="horz" pos="209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3" Type="http://customschemas.google.com/relationships/presentationmetadata" Target="metadata"/><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11/12/2025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Background: we see many Horizon IAs (in CLs 4 &amp; 5) are not succeeding to reach the market </a:t>
            </a:r>
          </a:p>
          <a:p>
            <a:endParaRPr lang="en-IE" dirty="0"/>
          </a:p>
          <a:p>
            <a:r>
              <a:rPr lang="en-IE" dirty="0"/>
              <a:t>This is reason for this call (fit for deployment concept) </a:t>
            </a:r>
          </a:p>
          <a:p>
            <a:r>
              <a:rPr lang="en-IE" dirty="0"/>
              <a:t>These novel features of the call are following the general trends/directions in HE (e.g. simplification, less prescription) </a:t>
            </a:r>
          </a:p>
          <a:p>
            <a:r>
              <a:rPr lang="en-IE" dirty="0"/>
              <a:t>Value Chain Approach: integration between CLs 4 &amp; 5</a:t>
            </a:r>
          </a:p>
          <a:p>
            <a:endParaRPr lang="en-IE" dirty="0"/>
          </a:p>
          <a:p>
            <a:r>
              <a:rPr lang="en-IE" dirty="0"/>
              <a:t>There will be detailed Q&amp;A to explain novel features of the call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46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Reflects the objectives of the CID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586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126826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7DE0-02A1-70D1-0BE2-E508CA4CD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2DFDD-CFF3-9B4D-C502-52FBA2A10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69787-A75F-5257-A8E6-3DD37DA18925}"/>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21BAA434-C009-A153-2987-5A3A779A84D7}"/>
              </a:ext>
            </a:extLst>
          </p:cNvPr>
          <p:cNvSpPr>
            <a:spLocks noGrp="1"/>
          </p:cNvSpPr>
          <p:nvPr>
            <p:ph type="sldNum" sz="quarter" idx="10"/>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305729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9590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6A56761B-AC86-49AF-4B3B-2CCCDB7A47B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7575C568-2951-1529-11F7-C12F1B0677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9" name="Footer Placeholder 8">
            <a:extLst>
              <a:ext uri="{FF2B5EF4-FFF2-40B4-BE49-F238E27FC236}">
                <a16:creationId xmlns:a16="http://schemas.microsoft.com/office/drawing/2014/main" id="{C1BA1A05-4F7E-D9F9-D094-9C9394F846EC}"/>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12" name="Footer Placeholder 8">
            <a:extLst>
              <a:ext uri="{FF2B5EF4-FFF2-40B4-BE49-F238E27FC236}">
                <a16:creationId xmlns:a16="http://schemas.microsoft.com/office/drawing/2014/main" id="{D838E642-5C12-54DE-94A0-3EDA044A547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10" name="Footer Placeholder 8">
            <a:extLst>
              <a:ext uri="{FF2B5EF4-FFF2-40B4-BE49-F238E27FC236}">
                <a16:creationId xmlns:a16="http://schemas.microsoft.com/office/drawing/2014/main" id="{75400899-1203-EA20-07C6-EFFB182F41F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6" name="Footer Placeholder 8">
            <a:extLst>
              <a:ext uri="{FF2B5EF4-FFF2-40B4-BE49-F238E27FC236}">
                <a16:creationId xmlns:a16="http://schemas.microsoft.com/office/drawing/2014/main" id="{440D1373-D055-D2EC-8197-171DDBDADDD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8" name="Footer Placeholder 8">
            <a:extLst>
              <a:ext uri="{FF2B5EF4-FFF2-40B4-BE49-F238E27FC236}">
                <a16:creationId xmlns:a16="http://schemas.microsoft.com/office/drawing/2014/main" id="{9454014D-FC40-DABB-5F97-62E05A376F6A}"/>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8" name="Footer Placeholder 8">
            <a:extLst>
              <a:ext uri="{FF2B5EF4-FFF2-40B4-BE49-F238E27FC236}">
                <a16:creationId xmlns:a16="http://schemas.microsoft.com/office/drawing/2014/main" id="{C4BB2291-2147-D1C0-AB46-6D3DE9C2DA5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9" name="Footer Placeholder 8">
            <a:extLst>
              <a:ext uri="{FF2B5EF4-FFF2-40B4-BE49-F238E27FC236}">
                <a16:creationId xmlns:a16="http://schemas.microsoft.com/office/drawing/2014/main" id="{EFB7DFF0-1C84-8F6C-0408-2B151512616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B7624A9B-CC72-EEB9-2AE2-FDB9629A099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cstate="print">
            <a:extLst>
              <a:ext uri="{28A0092B-C50C-407E-A947-70E740481C1C}">
                <a14:useLocalDpi xmlns:a14="http://schemas.microsoft.com/office/drawing/2010/main"/>
              </a:ext>
            </a:extLst>
          </a:blip>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F256C38A-CD2B-89BF-A117-9ED92151C6A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
        <p:nvSpPr>
          <p:cNvPr id="6" name="Footer Placeholder 8">
            <a:extLst>
              <a:ext uri="{FF2B5EF4-FFF2-40B4-BE49-F238E27FC236}">
                <a16:creationId xmlns:a16="http://schemas.microsoft.com/office/drawing/2014/main" id="{E7AFEC3F-1C21-3132-B967-9F0F25A5601F}"/>
              </a:ext>
            </a:extLst>
          </p:cNvPr>
          <p:cNvSpPr>
            <a:spLocks noGrp="1"/>
          </p:cNvSpPr>
          <p:nvPr>
            <p:ph type="ftr" sz="quarter" idx="3"/>
          </p:nvPr>
        </p:nvSpPr>
        <p:spPr>
          <a:xfrm>
            <a:off x="5502728" y="6268953"/>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8" name="Footer Placeholder 8">
            <a:extLst>
              <a:ext uri="{FF2B5EF4-FFF2-40B4-BE49-F238E27FC236}">
                <a16:creationId xmlns:a16="http://schemas.microsoft.com/office/drawing/2014/main" id="{296A4E82-A1A1-EFC7-7768-E6DDC71C434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6" name="Footer Placeholder 8">
            <a:extLst>
              <a:ext uri="{FF2B5EF4-FFF2-40B4-BE49-F238E27FC236}">
                <a16:creationId xmlns:a16="http://schemas.microsoft.com/office/drawing/2014/main" id="{F6ADE38F-D638-BFB1-E702-D0F6D0CB016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Footer Placeholder 8">
            <a:extLst>
              <a:ext uri="{FF2B5EF4-FFF2-40B4-BE49-F238E27FC236}">
                <a16:creationId xmlns:a16="http://schemas.microsoft.com/office/drawing/2014/main" id="{2D6F6E54-ED8F-C9DE-9355-5B2E347C244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C1FACF7A-9967-0A10-F75B-7E70FCAB2B7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Footer Placeholder 8">
            <a:extLst>
              <a:ext uri="{FF2B5EF4-FFF2-40B4-BE49-F238E27FC236}">
                <a16:creationId xmlns:a16="http://schemas.microsoft.com/office/drawing/2014/main" id="{3E557AF9-465E-61C3-8C33-29231AE45BB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11C79F0A-B650-EE29-9ABF-AC09E775351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4" name="Footer Placeholder 8">
            <a:extLst>
              <a:ext uri="{FF2B5EF4-FFF2-40B4-BE49-F238E27FC236}">
                <a16:creationId xmlns:a16="http://schemas.microsoft.com/office/drawing/2014/main" id="{D8C14CF6-6F1D-C458-1F86-A760F31FEEA9}"/>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33A6EEA9-52B7-550C-7CFD-E465C8DB4F8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4" name="Footer Placeholder 8">
            <a:extLst>
              <a:ext uri="{FF2B5EF4-FFF2-40B4-BE49-F238E27FC236}">
                <a16:creationId xmlns:a16="http://schemas.microsoft.com/office/drawing/2014/main" id="{36249086-331D-49C8-6F5E-1FD73ADA2347}"/>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0850E44D-CF7B-5CF4-6BF7-5B2F65007AD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10" name="Footer Placeholder 8">
            <a:extLst>
              <a:ext uri="{FF2B5EF4-FFF2-40B4-BE49-F238E27FC236}">
                <a16:creationId xmlns:a16="http://schemas.microsoft.com/office/drawing/2014/main" id="{3B38F9D4-3EE2-3396-18AD-F87E421900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40C61561-6F08-5417-8327-52799F6125C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2F8295BB-BABD-70B5-D58D-1DF08E62A283}"/>
              </a:ext>
            </a:extLst>
          </p:cNvPr>
          <p:cNvSpPr>
            <a:spLocks noGrp="1"/>
          </p:cNvSpPr>
          <p:nvPr>
            <p:ph type="ftr" sz="quarter" idx="16"/>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F95AF122-27C1-57B4-2A7C-54A134842A05}"/>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D39D4F72-AD6A-6B47-A2FF-9CFB1C55FFAF}"/>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st page with credits">
    <p:bg>
      <p:bgPr>
        <a:solidFill>
          <a:schemeClr val="bg2"/>
        </a:solidFill>
        <a:effectLst/>
      </p:bgPr>
    </p:bg>
    <p:spTree>
      <p:nvGrpSpPr>
        <p:cNvPr id="1" name=""/>
        <p:cNvGrpSpPr/>
        <p:nvPr/>
      </p:nvGrpSpPr>
      <p:grpSpPr>
        <a:xfrm>
          <a:off x="0" y="0"/>
          <a:ext cx="0" cy="0"/>
          <a:chOff x="0" y="0"/>
          <a:chExt cx="0" cy="0"/>
        </a:xfrm>
      </p:grpSpPr>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53847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1F22256-0B85-5AAD-C0B2-E8F5E3C500B3}"/>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20350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4861150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0835BD4-2C09-6FBA-FC30-3BD6A28667F2}"/>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0" name="Footer Placeholder 8">
            <a:extLst>
              <a:ext uri="{FF2B5EF4-FFF2-40B4-BE49-F238E27FC236}">
                <a16:creationId xmlns:a16="http://schemas.microsoft.com/office/drawing/2014/main" id="{5037411D-B917-4DD6-582A-69CDCB27DAAB}"/>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10" name="Footer Placeholder 8">
            <a:extLst>
              <a:ext uri="{FF2B5EF4-FFF2-40B4-BE49-F238E27FC236}">
                <a16:creationId xmlns:a16="http://schemas.microsoft.com/office/drawing/2014/main" id="{6D8387C3-85B8-44CF-42FB-C414F5876B2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3A7104ED-A036-D2F4-B40F-5A65C505AC4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2BE520F0-58F1-06F4-10C5-832EFDCE68D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3"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3"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ooter Placeholder 8">
            <a:extLst>
              <a:ext uri="{FF2B5EF4-FFF2-40B4-BE49-F238E27FC236}">
                <a16:creationId xmlns:a16="http://schemas.microsoft.com/office/drawing/2014/main" id="{2756ABFE-DCB4-5FCC-525D-A462F5BB02E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aspire2050.eu/p4planet/p4planet-sria-2050" TargetMode="External"/><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hyperlink" Target="https://www.aspire2050.eu/sites/default/files/pressoffice/publication/p4planet_sria_update_final_version_march_2024.pdf" TargetMode="External"/><Relationship Id="rId4" Type="http://schemas.openxmlformats.org/officeDocument/2006/relationships/hyperlink" Target="https://www.aspire2050.eu/sites/default/files/users/user85/p4planet_07.06.2022._final.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step.eu/" TargetMode="External"/><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hyperlink" Target="https://www.estep.eu/assets/Publications/2024-CSP-SRIA.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774-B97E-C9A3-9986-C75AD20D8A1C}"/>
              </a:ext>
            </a:extLst>
          </p:cNvPr>
          <p:cNvSpPr>
            <a:spLocks noGrp="1"/>
          </p:cNvSpPr>
          <p:nvPr>
            <p:ph type="title"/>
          </p:nvPr>
        </p:nvSpPr>
        <p:spPr>
          <a:xfrm>
            <a:off x="838200" y="2919046"/>
            <a:ext cx="10515600" cy="1522779"/>
          </a:xfrm>
        </p:spPr>
        <p:txBody>
          <a:bodyPr/>
          <a:lstStyle/>
          <a:p>
            <a:r>
              <a:rPr lang="en-GB" sz="4000" dirty="0"/>
              <a:t>Horizontal Call for WP 2026-2027:</a:t>
            </a:r>
            <a:br>
              <a:rPr lang="en-GB" sz="4000" i="1" dirty="0"/>
            </a:br>
            <a:r>
              <a:rPr lang="en-GB" sz="4000" b="1" i="1" dirty="0"/>
              <a:t>R&amp;I in Support of the Clean Industrial Deal</a:t>
            </a:r>
            <a:endParaRPr lang="en-GB" sz="4000" b="1" i="1" strike="sngStrike" dirty="0"/>
          </a:p>
        </p:txBody>
      </p:sp>
      <p:sp>
        <p:nvSpPr>
          <p:cNvPr id="3" name="Content Placeholder 2">
            <a:extLst>
              <a:ext uri="{FF2B5EF4-FFF2-40B4-BE49-F238E27FC236}">
                <a16:creationId xmlns:a16="http://schemas.microsoft.com/office/drawing/2014/main" id="{9E82AB27-5B69-C422-51F8-15265164A6F0}"/>
              </a:ext>
            </a:extLst>
          </p:cNvPr>
          <p:cNvSpPr>
            <a:spLocks noGrp="1"/>
          </p:cNvSpPr>
          <p:nvPr>
            <p:ph sz="quarter" idx="11"/>
          </p:nvPr>
        </p:nvSpPr>
        <p:spPr/>
        <p:txBody>
          <a:bodyPr/>
          <a:lstStyle/>
          <a:p>
            <a:r>
              <a:rPr lang="en-US" sz="2800" dirty="0"/>
              <a:t>Clean Industrial Deal: Building Bridges Across Clusters</a:t>
            </a:r>
            <a:endParaRPr lang="en-GB" sz="2800" dirty="0"/>
          </a:p>
        </p:txBody>
      </p:sp>
      <p:sp>
        <p:nvSpPr>
          <p:cNvPr id="4" name="Slide Number Placeholder 5">
            <a:extLst>
              <a:ext uri="{FF2B5EF4-FFF2-40B4-BE49-F238E27FC236}">
                <a16:creationId xmlns:a16="http://schemas.microsoft.com/office/drawing/2014/main" id="{3108CC93-F8C8-3166-DBC4-1CF2E751E16D}"/>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a:t>
            </a:fld>
            <a:endParaRPr lang="en-IE"/>
          </a:p>
        </p:txBody>
      </p:sp>
      <p:sp>
        <p:nvSpPr>
          <p:cNvPr id="5" name="Text Placeholder 6">
            <a:extLst>
              <a:ext uri="{FF2B5EF4-FFF2-40B4-BE49-F238E27FC236}">
                <a16:creationId xmlns:a16="http://schemas.microsoft.com/office/drawing/2014/main" id="{52352C61-47F4-D417-7EAB-F2B00BAE8035}"/>
              </a:ext>
            </a:extLst>
          </p:cNvPr>
          <p:cNvSpPr txBox="1">
            <a:spLocks/>
          </p:cNvSpPr>
          <p:nvPr/>
        </p:nvSpPr>
        <p:spPr>
          <a:xfrm>
            <a:off x="5735347" y="5942746"/>
            <a:ext cx="5040313" cy="678646"/>
          </a:xfrm>
          <a:prstGeom prst="rect">
            <a:avLst/>
          </a:prstGeom>
        </p:spPr>
        <p:txBody>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1600" i="1" dirty="0"/>
              <a:t>Antonio </a:t>
            </a:r>
            <a:r>
              <a:rPr lang="en-IE" sz="1600" i="1" dirty="0" err="1"/>
              <a:t>Ferrández</a:t>
            </a:r>
            <a:r>
              <a:rPr lang="en-IE" sz="1600" i="1" dirty="0"/>
              <a:t> García</a:t>
            </a:r>
          </a:p>
          <a:p>
            <a:pPr marL="0" indent="0" algn="r">
              <a:buNone/>
            </a:pPr>
            <a:r>
              <a:rPr lang="en-IE" sz="1600" i="1" dirty="0"/>
              <a:t>Policy Officer DG RTD – E3 Industrial Transformation</a:t>
            </a:r>
          </a:p>
        </p:txBody>
      </p:sp>
    </p:spTree>
    <p:extLst>
      <p:ext uri="{BB962C8B-B14F-4D97-AF65-F5344CB8AC3E}">
        <p14:creationId xmlns:p14="http://schemas.microsoft.com/office/powerpoint/2010/main" val="1467861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GB" sz="3200" dirty="0"/>
              <a:t>Topic: </a:t>
            </a:r>
            <a:r>
              <a:rPr lang="en-GB" sz="3200" i="1" dirty="0"/>
              <a:t>Decarbonisation of Energy-Intensive Industries </a:t>
            </a:r>
            <a:br>
              <a:rPr lang="en-GB" sz="3200" i="1" dirty="0"/>
            </a:br>
            <a:r>
              <a:rPr lang="en-IE" sz="3200" b="1" dirty="0"/>
              <a:t>Expected Outcomes</a:t>
            </a:r>
          </a:p>
        </p:txBody>
      </p:sp>
      <p:sp>
        <p:nvSpPr>
          <p:cNvPr id="3" name="Content Placeholder 2">
            <a:extLst>
              <a:ext uri="{FF2B5EF4-FFF2-40B4-BE49-F238E27FC236}">
                <a16:creationId xmlns:a16="http://schemas.microsoft.com/office/drawing/2014/main" id="{13E96328-5613-560D-A1C6-F9F663E68987}"/>
              </a:ext>
            </a:extLst>
          </p:cNvPr>
          <p:cNvSpPr>
            <a:spLocks noGrp="1"/>
          </p:cNvSpPr>
          <p:nvPr>
            <p:ph idx="1"/>
          </p:nvPr>
        </p:nvSpPr>
        <p:spPr>
          <a:xfrm>
            <a:off x="650192" y="1472950"/>
            <a:ext cx="10515600" cy="3638473"/>
          </a:xfrm>
        </p:spPr>
        <p:txBody>
          <a:bodyPr vert="horz" lIns="144000" tIns="144000" rIns="144000" bIns="144000" rtlCol="0" anchor="t">
            <a:noAutofit/>
          </a:bodyPr>
          <a:lstStyle/>
          <a:p>
            <a:pPr marL="342900" indent="-342900" algn="just">
              <a:spcAft>
                <a:spcPts val="600"/>
              </a:spcAft>
              <a:buFont typeface="Arial" panose="020B0604020202020204" pitchFamily="34" charset="0"/>
              <a:buChar char="•"/>
            </a:pPr>
            <a:r>
              <a:rPr lang="en-US" b="1" dirty="0"/>
              <a:t>Accelerate the use of innovative processes </a:t>
            </a:r>
            <a:r>
              <a:rPr lang="en-US" dirty="0"/>
              <a:t>to </a:t>
            </a:r>
            <a:r>
              <a:rPr lang="en-US" dirty="0" err="1"/>
              <a:t>decarbonise</a:t>
            </a:r>
            <a:r>
              <a:rPr lang="en-US" dirty="0"/>
              <a:t> industrial processes and bring to the market more </a:t>
            </a:r>
            <a:r>
              <a:rPr lang="en-US" b="1" dirty="0"/>
              <a:t>cost-effective clean products </a:t>
            </a:r>
            <a:r>
              <a:rPr lang="en-US" dirty="0"/>
              <a:t>to strengthen the competitiveness (including biodiversity), and resilience of EU industries (with quantifiable contribution);</a:t>
            </a:r>
          </a:p>
          <a:p>
            <a:pPr marL="342900" indent="-342900" algn="just">
              <a:spcAft>
                <a:spcPts val="600"/>
              </a:spcAft>
              <a:buFont typeface="Arial" panose="020B0604020202020204" pitchFamily="34" charset="0"/>
              <a:buChar char="•"/>
            </a:pPr>
            <a:r>
              <a:rPr lang="en-US" b="1" dirty="0"/>
              <a:t>Create new innovative first-of-a-kind operational demonstrators </a:t>
            </a:r>
            <a:r>
              <a:rPr lang="en-US" dirty="0"/>
              <a:t>and/or </a:t>
            </a:r>
            <a:r>
              <a:rPr lang="en-US" dirty="0" err="1"/>
              <a:t>optimise</a:t>
            </a:r>
            <a:r>
              <a:rPr lang="en-US" dirty="0"/>
              <a:t> newly installed industrial </a:t>
            </a:r>
            <a:r>
              <a:rPr lang="en-US" dirty="0" err="1"/>
              <a:t>decarbonisation</a:t>
            </a:r>
            <a:r>
              <a:rPr lang="en-US" dirty="0"/>
              <a:t> solutions in Europe; and</a:t>
            </a:r>
          </a:p>
          <a:p>
            <a:pPr marL="342900" indent="-342900" algn="just">
              <a:spcAft>
                <a:spcPts val="600"/>
              </a:spcAft>
              <a:buFont typeface="Arial" panose="020B0604020202020204" pitchFamily="34" charset="0"/>
              <a:buChar char="•"/>
            </a:pPr>
            <a:r>
              <a:rPr lang="en-US" b="1" dirty="0"/>
              <a:t>Demonstrate the market readiness </a:t>
            </a:r>
            <a:r>
              <a:rPr lang="en-US" dirty="0"/>
              <a:t>of the envisaged future clean products and their innovative processes via a credible business plan and an exploitation strategy for </a:t>
            </a:r>
            <a:r>
              <a:rPr lang="en-US" dirty="0" err="1"/>
              <a:t>industrialisation</a:t>
            </a:r>
            <a:r>
              <a:rPr lang="en-US" dirty="0"/>
              <a:t>, including market-tested use cases. </a:t>
            </a:r>
          </a:p>
          <a:p>
            <a:pPr marL="342900" indent="-342900" algn="just">
              <a:spcAft>
                <a:spcPts val="600"/>
              </a:spcAft>
              <a:buFont typeface="Arial" panose="020B0604020202020204" pitchFamily="34" charset="0"/>
              <a:buChar char="•"/>
            </a:pPr>
            <a:endParaRPr lang="en-US" sz="2400" dirty="0"/>
          </a:p>
          <a:p>
            <a:pPr marL="342900" indent="-342900" algn="just">
              <a:spcAft>
                <a:spcPts val="600"/>
              </a:spcAft>
              <a:buFont typeface="Arial" panose="020B0604020202020204" pitchFamily="34" charset="0"/>
              <a:buChar char="•"/>
            </a:pPr>
            <a:endParaRPr lang="en-IE" sz="2400" dirty="0"/>
          </a:p>
        </p:txBody>
      </p:sp>
    </p:spTree>
    <p:extLst>
      <p:ext uri="{BB962C8B-B14F-4D97-AF65-F5344CB8AC3E}">
        <p14:creationId xmlns:p14="http://schemas.microsoft.com/office/powerpoint/2010/main" val="245395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GB" sz="3200" dirty="0"/>
              <a:t>Topic: </a:t>
            </a:r>
            <a:r>
              <a:rPr lang="en-GB" sz="3200" i="1" dirty="0"/>
              <a:t>Decarbonisation of Energy-Intensive Industries </a:t>
            </a:r>
            <a:br>
              <a:rPr lang="en-GB" sz="3200" i="1" dirty="0"/>
            </a:br>
            <a:r>
              <a:rPr lang="en-IE" sz="3200" b="1" dirty="0"/>
              <a:t>Scope</a:t>
            </a:r>
          </a:p>
        </p:txBody>
      </p:sp>
      <p:sp>
        <p:nvSpPr>
          <p:cNvPr id="3" name="Content Placeholder 2">
            <a:extLst>
              <a:ext uri="{FF2B5EF4-FFF2-40B4-BE49-F238E27FC236}">
                <a16:creationId xmlns:a16="http://schemas.microsoft.com/office/drawing/2014/main" id="{13E96328-5613-560D-A1C6-F9F663E68987}"/>
              </a:ext>
            </a:extLst>
          </p:cNvPr>
          <p:cNvSpPr>
            <a:spLocks noGrp="1"/>
          </p:cNvSpPr>
          <p:nvPr>
            <p:ph idx="1"/>
          </p:nvPr>
        </p:nvSpPr>
        <p:spPr>
          <a:xfrm>
            <a:off x="632086" y="1182030"/>
            <a:ext cx="10515600" cy="5182011"/>
          </a:xfrm>
        </p:spPr>
        <p:txBody>
          <a:bodyPr vert="horz" lIns="144000" tIns="144000" rIns="144000" bIns="144000" rtlCol="0" anchor="t">
            <a:noAutofit/>
          </a:bodyPr>
          <a:lstStyle/>
          <a:p>
            <a:pPr algn="just">
              <a:spcAft>
                <a:spcPts val="300"/>
              </a:spcAft>
            </a:pPr>
            <a:endParaRPr lang="en-US" b="1" u="sng" dirty="0"/>
          </a:p>
          <a:p>
            <a:pPr algn="just">
              <a:spcAft>
                <a:spcPts val="300"/>
              </a:spcAft>
            </a:pPr>
            <a:r>
              <a:rPr lang="en-US" b="1" u="sng" dirty="0"/>
              <a:t>Three tech areas in EII </a:t>
            </a:r>
            <a:r>
              <a:rPr lang="en-US" dirty="0"/>
              <a:t>with promising growth potential in Europe</a:t>
            </a:r>
            <a:r>
              <a:rPr lang="en-US" i="1" dirty="0"/>
              <a:t>. </a:t>
            </a:r>
            <a:r>
              <a:rPr lang="en-US" dirty="0"/>
              <a:t>Proposals are expected to address one or several of these areas:</a:t>
            </a:r>
            <a:endParaRPr lang="en-US" dirty="0">
              <a:solidFill>
                <a:srgbClr val="000000"/>
              </a:solidFill>
              <a:cs typeface="Arial"/>
            </a:endParaRPr>
          </a:p>
          <a:p>
            <a:pPr marL="342900" indent="-342900" algn="just">
              <a:spcAft>
                <a:spcPts val="300"/>
              </a:spcAft>
              <a:buChar char="•"/>
            </a:pPr>
            <a:r>
              <a:rPr lang="en-US" b="1" dirty="0"/>
              <a:t>Managing of carbon cycle (CCU/CCUS): </a:t>
            </a:r>
            <a:r>
              <a:rPr lang="en-US" dirty="0">
                <a:solidFill>
                  <a:srgbClr val="0D0D0D"/>
                </a:solidFill>
                <a:latin typeface="Arial"/>
                <a:cs typeface="Arial"/>
              </a:rPr>
              <a:t>optimize and </a:t>
            </a:r>
            <a:r>
              <a:rPr lang="en-US" dirty="0" err="1">
                <a:solidFill>
                  <a:srgbClr val="0D0D0D"/>
                </a:solidFill>
                <a:latin typeface="Arial"/>
                <a:cs typeface="Arial"/>
              </a:rPr>
              <a:t>demonstratie</a:t>
            </a:r>
            <a:r>
              <a:rPr lang="en-US" dirty="0">
                <a:solidFill>
                  <a:srgbClr val="0D0D0D"/>
                </a:solidFill>
                <a:latin typeface="Arial"/>
                <a:cs typeface="Arial"/>
              </a:rPr>
              <a:t> technologies for capturing, utilizing, or storing CO2 and CO from energy-intensive industries.</a:t>
            </a:r>
          </a:p>
          <a:p>
            <a:pPr marL="342900" indent="-342900" algn="just">
              <a:spcAft>
                <a:spcPts val="300"/>
              </a:spcAft>
              <a:buChar char="•"/>
            </a:pPr>
            <a:r>
              <a:rPr lang="en-US" b="1" dirty="0"/>
              <a:t>Clean energy usage in production: </a:t>
            </a:r>
            <a:r>
              <a:rPr lang="en-US" dirty="0"/>
              <a:t>support major improvements of clean energy usage in the energy intensive industries.</a:t>
            </a:r>
          </a:p>
          <a:p>
            <a:pPr marL="342900" indent="-342900">
              <a:spcAft>
                <a:spcPts val="300"/>
              </a:spcAft>
              <a:buChar char="•"/>
            </a:pPr>
            <a:r>
              <a:rPr lang="en-US" b="1" dirty="0"/>
              <a:t>Circularity and resource efficiency: </a:t>
            </a:r>
            <a:r>
              <a:rPr lang="en-US" dirty="0"/>
              <a:t>improve resource efficiency (raw materials, energy, and water) across process industries, including the creation of circular value networks that utilize industrial side-streams and end-of-use waste.</a:t>
            </a:r>
            <a:br>
              <a:rPr lang="en-US" dirty="0"/>
            </a:br>
            <a:endParaRPr lang="en-US" dirty="0"/>
          </a:p>
          <a:p>
            <a:pPr algn="just">
              <a:spcAft>
                <a:spcPts val="300"/>
              </a:spcAft>
            </a:pPr>
            <a:endParaRPr lang="en-US" dirty="0"/>
          </a:p>
        </p:txBody>
      </p:sp>
    </p:spTree>
    <p:extLst>
      <p:ext uri="{BB962C8B-B14F-4D97-AF65-F5344CB8AC3E}">
        <p14:creationId xmlns:p14="http://schemas.microsoft.com/office/powerpoint/2010/main" val="238561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86625" y="273191"/>
            <a:ext cx="9606781" cy="936625"/>
          </a:xfrm>
        </p:spPr>
        <p:txBody>
          <a:bodyPr anchor="t"/>
          <a:lstStyle/>
          <a:p>
            <a:pPr marL="0" indent="0"/>
            <a:r>
              <a:rPr lang="en-US" sz="3200" dirty="0">
                <a:latin typeface="Arial" panose="020B0604020202020204" pitchFamily="34" charset="0"/>
                <a:cs typeface="Arial" panose="020B0604020202020204" pitchFamily="34" charset="0"/>
              </a:rPr>
              <a:t>European partnership Processes4Planet</a:t>
            </a:r>
            <a:endParaRPr lang="en-IE" sz="3200"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886625" y="856619"/>
            <a:ext cx="10565146" cy="4487682"/>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600" b="1" dirty="0">
                <a:latin typeface="Arial" panose="020B0604020202020204" pitchFamily="34" charset="0"/>
                <a:cs typeface="Arial" panose="020B0604020202020204" pitchFamily="34" charset="0"/>
              </a:rPr>
              <a:t>Co-programmed</a:t>
            </a:r>
            <a:r>
              <a:rPr lang="en-US" sz="1600" dirty="0">
                <a:latin typeface="Arial" panose="020B0604020202020204" pitchFamily="34" charset="0"/>
                <a:cs typeface="Arial" panose="020B0604020202020204" pitchFamily="34" charset="0"/>
              </a:rPr>
              <a:t>, public-private partnership under </a:t>
            </a:r>
            <a:r>
              <a:rPr lang="en-US" sz="1600" b="1" dirty="0">
                <a:latin typeface="Arial" panose="020B0604020202020204" pitchFamily="34" charset="0"/>
                <a:cs typeface="Arial" panose="020B0604020202020204" pitchFamily="34" charset="0"/>
              </a:rPr>
              <a:t>Horizon Europe</a:t>
            </a:r>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successor of SPIRE partnership (H2020)</a:t>
            </a:r>
          </a:p>
          <a:p>
            <a:pPr marL="0" indent="0" algn="just">
              <a:spcAft>
                <a:spcPts val="600"/>
              </a:spcAft>
              <a:buFont typeface="Arial" panose="020B0604020202020204" pitchFamily="34" charset="0"/>
              <a:buNone/>
            </a:pPr>
            <a:r>
              <a:rPr lang="en-US" sz="1600" b="1" dirty="0">
                <a:solidFill>
                  <a:srgbClr val="931680"/>
                </a:solidFill>
                <a:latin typeface="Arial" panose="020B0604020202020204" pitchFamily="34" charset="0"/>
                <a:cs typeface="Arial" panose="020B0604020202020204" pitchFamily="34" charset="0"/>
              </a:rPr>
              <a:t>Partners</a:t>
            </a:r>
            <a:endParaRPr lang="en-US" sz="1600" dirty="0">
              <a:solidFill>
                <a:srgbClr val="931680"/>
              </a:solidFill>
              <a:latin typeface="Arial" panose="020B0604020202020204" pitchFamily="34" charset="0"/>
              <a:cs typeface="Arial" panose="020B0604020202020204" pitchFamily="34" charset="0"/>
            </a:endParaRPr>
          </a:p>
          <a:p>
            <a:pPr marL="0" indent="0" algn="just" defTabSz="361950">
              <a:spcAft>
                <a:spcPts val="600"/>
              </a:spcAft>
              <a:buFont typeface="Arial" panose="020B0604020202020204" pitchFamily="34" charse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Process industry</a:t>
            </a:r>
            <a:r>
              <a:rPr lang="en-US" sz="1600" dirty="0">
                <a:latin typeface="Arial" panose="020B0604020202020204" pitchFamily="34" charset="0"/>
                <a:cs typeface="Arial" panose="020B0604020202020204" pitchFamily="34" charset="0"/>
              </a:rPr>
              <a:t>, represented by the A.SPIRE association </a:t>
            </a:r>
          </a:p>
          <a:p>
            <a:pPr marL="360362" indent="0" algn="just">
              <a:buNone/>
            </a:pPr>
            <a:r>
              <a:rPr lang="en-US" sz="1600" u="sng" dirty="0">
                <a:latin typeface="Arial" panose="020B0604020202020204" pitchFamily="34" charset="0"/>
                <a:cs typeface="Arial" panose="020B0604020202020204" pitchFamily="34" charset="0"/>
              </a:rPr>
              <a:t>10 sectors</a:t>
            </a:r>
            <a:r>
              <a:rPr lang="en-US" sz="1600" dirty="0">
                <a:latin typeface="Arial" panose="020B0604020202020204" pitchFamily="34" charset="0"/>
                <a:cs typeface="Arial" panose="020B0604020202020204" pitchFamily="34" charset="0"/>
              </a:rPr>
              <a:t>: cement, ceramics, chemicals, engineering, minerals and ores, non-ferrous metals, steel, water, pulp &amp; paper and refining</a:t>
            </a:r>
          </a:p>
          <a:p>
            <a:pPr marL="0" indent="0" algn="just">
              <a:spcAft>
                <a:spcPts val="600"/>
              </a:spcAft>
              <a:buNone/>
            </a:pPr>
            <a:r>
              <a:rPr lang="en-US" sz="1600" b="1" dirty="0">
                <a:solidFill>
                  <a:srgbClr val="931680"/>
                </a:solidFill>
                <a:latin typeface="Arial" panose="020B0604020202020204" pitchFamily="34" charset="0"/>
                <a:cs typeface="Arial" panose="020B0604020202020204" pitchFamily="34" charset="0"/>
              </a:rPr>
              <a:t>Strategic Research and Innovation Agenda:  </a:t>
            </a:r>
            <a:r>
              <a:rPr lang="en-IE" sz="1600" dirty="0">
                <a:hlinkClick r:id="rId3"/>
              </a:rPr>
              <a:t>Website of A.SPIRE</a:t>
            </a:r>
            <a:endParaRPr lang="en-IE" sz="1600" dirty="0"/>
          </a:p>
          <a:p>
            <a:pPr marL="457200" lvl="1" indent="0" algn="just">
              <a:spcAft>
                <a:spcPts val="600"/>
              </a:spcAft>
              <a:buNone/>
            </a:pPr>
            <a:r>
              <a:rPr lang="en-IE" sz="1600" dirty="0">
                <a:hlinkClick r:id="rId4"/>
              </a:rPr>
              <a:t>p4planet_SRIA.pdf</a:t>
            </a:r>
            <a:endParaRPr lang="en-US" sz="1600" b="1" dirty="0">
              <a:solidFill>
                <a:srgbClr val="931680"/>
              </a:solidFill>
              <a:latin typeface="Arial" panose="020B0604020202020204" pitchFamily="34" charset="0"/>
              <a:cs typeface="Arial" panose="020B0604020202020204" pitchFamily="34" charset="0"/>
            </a:endParaRPr>
          </a:p>
          <a:p>
            <a:pPr marL="457200" lvl="1" indent="0" algn="just">
              <a:buNone/>
            </a:pPr>
            <a:r>
              <a:rPr lang="en-IE" sz="1600" dirty="0">
                <a:hlinkClick r:id="rId5"/>
              </a:rPr>
              <a:t>p4planet_SRIA_update2024.pdf</a:t>
            </a:r>
            <a:endParaRPr lang="en-IE" sz="1600" dirty="0"/>
          </a:p>
          <a:p>
            <a:pPr marL="0" indent="0" algn="just">
              <a:spcAft>
                <a:spcPts val="600"/>
              </a:spcAft>
              <a:buFont typeface="Arial" panose="020B0604020202020204" pitchFamily="34" charset="0"/>
              <a:buNone/>
            </a:pPr>
            <a:r>
              <a:rPr lang="en-US" sz="1600" b="1" dirty="0">
                <a:solidFill>
                  <a:srgbClr val="931680"/>
                </a:solidFill>
                <a:latin typeface="Arial" panose="020B0604020202020204" pitchFamily="34" charset="0"/>
                <a:cs typeface="Arial" panose="020B0604020202020204" pitchFamily="34" charset="0"/>
              </a:rPr>
              <a:t>Objectives</a:t>
            </a:r>
          </a:p>
          <a:p>
            <a:pPr marL="361950" indent="0" algn="just" defTabSz="361950">
              <a:spcAft>
                <a:spcPts val="1200"/>
              </a:spcAft>
              <a:buFont typeface="Arial" panose="020B0604020202020204" pitchFamily="34" charset="0"/>
              <a:buNone/>
              <a:tabLst>
                <a:tab pos="361950" algn="l"/>
              </a:tabLst>
            </a:pPr>
            <a:r>
              <a:rPr lang="en-US" sz="1600" dirty="0">
                <a:latin typeface="Arial" panose="020B0604020202020204" pitchFamily="34" charset="0"/>
                <a:cs typeface="Arial" panose="020B0604020202020204" pitchFamily="34" charset="0"/>
              </a:rPr>
              <a:t>Processes4Planet aims to transform European process industries to make them circular and achieve overall climate neutrality at EU level by 2050, while enhancing their global competitiveness. Processes4Planet aims to achieve three general objectives: </a:t>
            </a:r>
          </a:p>
          <a:p>
            <a:pPr marL="704850" indent="-342900" algn="just" defTabSz="361950">
              <a:spcAft>
                <a:spcPts val="1200"/>
              </a:spcAft>
              <a:buFont typeface="Arial" panose="020B0604020202020204" pitchFamily="34" charset="0"/>
              <a:buAutoNum type="arabicPeriod"/>
              <a:tabLst>
                <a:tab pos="361950" algn="l"/>
              </a:tabLst>
            </a:pPr>
            <a:r>
              <a:rPr lang="en-US" sz="1600" dirty="0">
                <a:latin typeface="Arial" panose="020B0604020202020204" pitchFamily="34" charset="0"/>
                <a:cs typeface="Arial" panose="020B0604020202020204" pitchFamily="34" charset="0"/>
              </a:rPr>
              <a:t>Developing and deploying climate neutral solutions</a:t>
            </a:r>
          </a:p>
          <a:p>
            <a:pPr marL="704850" indent="-342900" algn="just" defTabSz="361950">
              <a:spcAft>
                <a:spcPts val="1200"/>
              </a:spcAft>
              <a:buFont typeface="Arial" panose="020B0604020202020204" pitchFamily="34" charset="0"/>
              <a:buAutoNum type="arabicPeriod"/>
              <a:tabLst>
                <a:tab pos="361950" algn="l"/>
              </a:tabLst>
            </a:pPr>
            <a:r>
              <a:rPr lang="en-US" sz="1600" dirty="0">
                <a:latin typeface="Arial" panose="020B0604020202020204" pitchFamily="34" charset="0"/>
                <a:cs typeface="Arial" panose="020B0604020202020204" pitchFamily="34" charset="0"/>
              </a:rPr>
              <a:t>Closing the energy and feedstock loops</a:t>
            </a:r>
          </a:p>
          <a:p>
            <a:pPr marL="704850" indent="-342900" algn="just" defTabSz="361950">
              <a:buFont typeface="Arial" panose="020B0604020202020204" pitchFamily="34" charset="0"/>
              <a:buAutoNum type="arabicPeriod"/>
              <a:tabLst>
                <a:tab pos="361950" algn="l"/>
              </a:tabLst>
            </a:pPr>
            <a:r>
              <a:rPr lang="en-US" sz="1600" dirty="0">
                <a:latin typeface="Arial" panose="020B0604020202020204" pitchFamily="34" charset="0"/>
                <a:cs typeface="Arial" panose="020B0604020202020204" pitchFamily="34" charset="0"/>
              </a:rPr>
              <a:t>Achieving a global leadership in climate neutral and circular solutions</a:t>
            </a:r>
            <a:endParaRPr lang="en-US" sz="2000" dirty="0"/>
          </a:p>
          <a:p>
            <a:pPr marL="0" indent="0" algn="just">
              <a:spcAft>
                <a:spcPts val="0"/>
              </a:spcAft>
              <a:buFont typeface="Arial" panose="020B0604020202020204" pitchFamily="34" charset="0"/>
              <a:buNone/>
            </a:pPr>
            <a:endParaRPr lang="en-US" sz="1600" dirty="0"/>
          </a:p>
          <a:p>
            <a:pPr marL="0" indent="0" algn="just">
              <a:spcAft>
                <a:spcPts val="1200"/>
              </a:spcAft>
              <a:buFont typeface="Arial" panose="020B0604020202020204" pitchFamily="34" charset="0"/>
              <a:buNone/>
            </a:pPr>
            <a:endParaRPr lang="fr-BE" sz="1600" dirty="0">
              <a:solidFill>
                <a:srgbClr val="76B531"/>
              </a:solidFill>
              <a:latin typeface="Arial" panose="020B0604020202020204" pitchFamily="34" charset="0"/>
              <a:cs typeface="Arial" panose="020B0604020202020204" pitchFamily="34" charset="0"/>
            </a:endParaRPr>
          </a:p>
          <a:p>
            <a:pPr marL="0" indent="0" algn="just">
              <a:spcAft>
                <a:spcPts val="1200"/>
              </a:spcAft>
              <a:buFont typeface="Arial" panose="020B0604020202020204" pitchFamily="34" charset="0"/>
              <a:buNone/>
              <a:tabLst>
                <a:tab pos="361950" algn="l"/>
              </a:tabLst>
            </a:pP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84045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0F1D-AA32-F50A-5201-59DC347D1DF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34209F4-933F-5168-DBF3-8998B5D8303C}"/>
              </a:ext>
            </a:extLst>
          </p:cNvPr>
          <p:cNvSpPr>
            <a:spLocks noGrp="1"/>
          </p:cNvSpPr>
          <p:nvPr>
            <p:ph type="title"/>
          </p:nvPr>
        </p:nvSpPr>
        <p:spPr>
          <a:xfrm>
            <a:off x="886625" y="273191"/>
            <a:ext cx="9606781" cy="936625"/>
          </a:xfrm>
        </p:spPr>
        <p:txBody>
          <a:bodyPr anchor="t"/>
          <a:lstStyle/>
          <a:p>
            <a:pPr marL="0" indent="0"/>
            <a:r>
              <a:rPr lang="en-US" sz="3200" dirty="0">
                <a:latin typeface="Arial" panose="020B0604020202020204" pitchFamily="34" charset="0"/>
                <a:cs typeface="Arial" panose="020B0604020202020204" pitchFamily="34" charset="0"/>
              </a:rPr>
              <a:t>European Clean Steel Partnership</a:t>
            </a:r>
            <a:endParaRPr lang="en-IE" sz="32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46C9B3AF-233E-93F6-39A4-733A90243A6D}"/>
              </a:ext>
            </a:extLst>
          </p:cNvPr>
          <p:cNvSpPr txBox="1">
            <a:spLocks/>
          </p:cNvSpPr>
          <p:nvPr/>
        </p:nvSpPr>
        <p:spPr>
          <a:xfrm>
            <a:off x="506628" y="803189"/>
            <a:ext cx="10972799" cy="5781620"/>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0" algn="just">
              <a:spcAft>
                <a:spcPts val="600"/>
              </a:spcAft>
              <a:buFont typeface="Arial" panose="020B0604020202020204" pitchFamily="34" charset="0"/>
              <a:buNone/>
            </a:pPr>
            <a:r>
              <a:rPr lang="en-US" sz="1600" b="1" dirty="0">
                <a:latin typeface="Arial" panose="020B0604020202020204" pitchFamily="34" charset="0"/>
                <a:cs typeface="Arial" panose="020B0604020202020204" pitchFamily="34" charset="0"/>
              </a:rPr>
              <a:t>Co-programmed</a:t>
            </a:r>
            <a:r>
              <a:rPr lang="en-US" sz="1600" dirty="0">
                <a:latin typeface="Arial" panose="020B0604020202020204" pitchFamily="34" charset="0"/>
                <a:cs typeface="Arial" panose="020B0604020202020204" pitchFamily="34" charset="0"/>
              </a:rPr>
              <a:t>, public-private partnership under </a:t>
            </a:r>
            <a:r>
              <a:rPr lang="en-US" sz="1600" b="1" dirty="0">
                <a:latin typeface="Arial" panose="020B0604020202020204" pitchFamily="34" charset="0"/>
                <a:cs typeface="Arial" panose="020B0604020202020204" pitchFamily="34" charset="0"/>
              </a:rPr>
              <a:t>Horizon Europe.</a:t>
            </a:r>
            <a:endParaRPr lang="en-US" sz="1600" dirty="0">
              <a:latin typeface="Arial" panose="020B0604020202020204" pitchFamily="34" charset="0"/>
              <a:cs typeface="Arial" panose="020B0604020202020204" pitchFamily="34" charset="0"/>
            </a:endParaRPr>
          </a:p>
          <a:p>
            <a:pPr marL="0" indent="0" algn="just">
              <a:spcAft>
                <a:spcPts val="600"/>
              </a:spcAft>
              <a:buFont typeface="Arial" panose="020B0604020202020204" pitchFamily="34" charset="0"/>
              <a:buNone/>
            </a:pPr>
            <a:r>
              <a:rPr lang="en-US" sz="1600" b="1" dirty="0">
                <a:solidFill>
                  <a:srgbClr val="931680"/>
                </a:solidFill>
                <a:latin typeface="Arial" panose="020B0604020202020204" pitchFamily="34" charset="0"/>
                <a:cs typeface="Arial" panose="020B0604020202020204" pitchFamily="34" charset="0"/>
              </a:rPr>
              <a:t>Partners</a:t>
            </a:r>
            <a:endParaRPr lang="en-US" sz="1600" dirty="0">
              <a:solidFill>
                <a:srgbClr val="931680"/>
              </a:solidFill>
              <a:latin typeface="Arial" panose="020B0604020202020204" pitchFamily="34" charset="0"/>
              <a:cs typeface="Arial" panose="020B0604020202020204" pitchFamily="34" charset="0"/>
            </a:endParaRPr>
          </a:p>
          <a:p>
            <a:pPr marL="358775" indent="0" algn="just" defTabSz="361950">
              <a:spcAft>
                <a:spcPts val="600"/>
              </a:spcAft>
              <a:buNone/>
            </a:pPr>
            <a:r>
              <a:rPr lang="en-US" sz="1600" b="1" dirty="0">
                <a:latin typeface="Arial" panose="020B0604020202020204" pitchFamily="34" charset="0"/>
                <a:cs typeface="Arial" panose="020B0604020202020204" pitchFamily="34" charset="0"/>
              </a:rPr>
              <a:t>Public side</a:t>
            </a:r>
            <a:r>
              <a:rPr lang="en-US" sz="1600" dirty="0">
                <a:latin typeface="Arial" panose="020B0604020202020204" pitchFamily="34" charset="0"/>
                <a:cs typeface="Arial" panose="020B0604020202020204" pitchFamily="34" charset="0"/>
              </a:rPr>
              <a:t>: DG RTD and DG GROW.</a:t>
            </a:r>
          </a:p>
          <a:p>
            <a:pPr marL="358775" indent="0" algn="just" defTabSz="361950">
              <a:spcAft>
                <a:spcPts val="600"/>
              </a:spcAft>
              <a:buNone/>
            </a:pPr>
            <a:r>
              <a:rPr lang="en-US" sz="1600" b="1" dirty="0">
                <a:latin typeface="Arial" panose="020B0604020202020204" pitchFamily="34" charset="0"/>
                <a:cs typeface="Arial" panose="020B0604020202020204" pitchFamily="34" charset="0"/>
              </a:rPr>
              <a:t>Private side</a:t>
            </a: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steel industry</a:t>
            </a:r>
            <a:r>
              <a:rPr lang="en-US" sz="1600" dirty="0">
                <a:latin typeface="Arial" panose="020B0604020202020204" pitchFamily="34" charset="0"/>
                <a:cs typeface="Arial" panose="020B0604020202020204" pitchFamily="34" charset="0"/>
              </a:rPr>
              <a:t>, represented by the European Steel Technology Platform (ESTEP): </a:t>
            </a:r>
            <a:r>
              <a:rPr lang="en-IE" sz="1600" dirty="0">
                <a:hlinkClick r:id="rId3"/>
              </a:rPr>
              <a:t>ESTEP website</a:t>
            </a:r>
            <a:endParaRPr lang="en-US" sz="1600" dirty="0">
              <a:latin typeface="Arial" panose="020B0604020202020204" pitchFamily="34" charset="0"/>
              <a:cs typeface="Arial" panose="020B0604020202020204" pitchFamily="34" charset="0"/>
            </a:endParaRPr>
          </a:p>
          <a:p>
            <a:pPr marL="0" indent="0" algn="just">
              <a:spcAft>
                <a:spcPts val="600"/>
              </a:spcAft>
              <a:buNone/>
            </a:pPr>
            <a:r>
              <a:rPr lang="en-US" sz="1600" b="1" dirty="0">
                <a:solidFill>
                  <a:srgbClr val="931680"/>
                </a:solidFill>
                <a:latin typeface="Arial" panose="020B0604020202020204" pitchFamily="34" charset="0"/>
                <a:cs typeface="Arial" panose="020B0604020202020204" pitchFamily="34" charset="0"/>
              </a:rPr>
              <a:t>Strategic Research and Innovation Agenda:</a:t>
            </a:r>
          </a:p>
          <a:p>
            <a:pPr marL="358775" indent="0" algn="just">
              <a:spcAft>
                <a:spcPts val="600"/>
              </a:spcAft>
              <a:buNone/>
            </a:pPr>
            <a:r>
              <a:rPr lang="en-US" sz="1600" dirty="0">
                <a:latin typeface="Arial" panose="020B0604020202020204" pitchFamily="34" charset="0"/>
                <a:cs typeface="Arial" panose="020B0604020202020204" pitchFamily="34" charset="0"/>
              </a:rPr>
              <a:t>Available from ESTEP’s website at:</a:t>
            </a:r>
            <a:r>
              <a:rPr lang="en-IE" sz="1600" dirty="0">
                <a:latin typeface="Arial" panose="020B0604020202020204" pitchFamily="34" charset="0"/>
                <a:cs typeface="Arial" panose="020B0604020202020204" pitchFamily="34" charset="0"/>
              </a:rPr>
              <a:t> </a:t>
            </a:r>
            <a:r>
              <a:rPr lang="en-IE" sz="1600" dirty="0">
                <a:hlinkClick r:id="rId4"/>
              </a:rPr>
              <a:t>2024-CSP-SRIA.pdf</a:t>
            </a:r>
            <a:endParaRPr lang="en-IE" sz="1600" dirty="0"/>
          </a:p>
          <a:p>
            <a:pPr marL="0" indent="0" algn="just">
              <a:spcAft>
                <a:spcPts val="600"/>
              </a:spcAft>
              <a:buFont typeface="Arial" panose="020B0604020202020204" pitchFamily="34" charset="0"/>
              <a:buNone/>
            </a:pPr>
            <a:r>
              <a:rPr lang="en-US" sz="1600" b="1" dirty="0">
                <a:solidFill>
                  <a:srgbClr val="931680"/>
                </a:solidFill>
                <a:latin typeface="Arial" panose="020B0604020202020204" pitchFamily="34" charset="0"/>
                <a:cs typeface="Arial" panose="020B0604020202020204" pitchFamily="34" charset="0"/>
              </a:rPr>
              <a:t>Objectives</a:t>
            </a:r>
          </a:p>
          <a:p>
            <a:pPr marL="361950" indent="0" algn="just" defTabSz="361950">
              <a:spcAft>
                <a:spcPts val="600"/>
              </a:spcAft>
              <a:buFont typeface="Arial" panose="020B0604020202020204" pitchFamily="34" charset="0"/>
              <a:buNone/>
              <a:tabLst>
                <a:tab pos="361950" algn="l"/>
              </a:tabLst>
            </a:pPr>
            <a:r>
              <a:rPr lang="en-US" sz="1600" b="1" dirty="0">
                <a:latin typeface="Arial" panose="020B0604020202020204" pitchFamily="34" charset="0"/>
                <a:cs typeface="Arial" panose="020B0604020202020204" pitchFamily="34" charset="0"/>
              </a:rPr>
              <a:t>General objective</a:t>
            </a:r>
            <a:r>
              <a:rPr lang="en-US" sz="1600" dirty="0">
                <a:latin typeface="Arial" panose="020B0604020202020204" pitchFamily="34" charset="0"/>
                <a:cs typeface="Arial" panose="020B0604020202020204" pitchFamily="34" charset="0"/>
              </a:rPr>
              <a:t>:  Develop technologies at TRL8 to reduce CO2 emissions stemming from EU steel production by 80-95% compared to 1990 levels.</a:t>
            </a:r>
          </a:p>
          <a:p>
            <a:pPr marL="361950" indent="0" algn="just" defTabSz="361950">
              <a:spcAft>
                <a:spcPts val="600"/>
              </a:spcAft>
              <a:buFont typeface="Arial" panose="020B0604020202020204" pitchFamily="34" charset="0"/>
              <a:buNone/>
              <a:tabLst>
                <a:tab pos="361950" algn="l"/>
              </a:tabLst>
            </a:pPr>
            <a:r>
              <a:rPr lang="en-US" sz="1600" b="1" dirty="0">
                <a:latin typeface="Arial" panose="020B0604020202020204" pitchFamily="34" charset="0"/>
                <a:cs typeface="Arial" panose="020B0604020202020204" pitchFamily="34" charset="0"/>
              </a:rPr>
              <a:t>Specific objectives</a:t>
            </a:r>
            <a:r>
              <a:rPr lang="en-US" sz="1600" dirty="0">
                <a:latin typeface="Arial" panose="020B0604020202020204" pitchFamily="34" charset="0"/>
                <a:cs typeface="Arial" panose="020B0604020202020204" pitchFamily="34" charset="0"/>
              </a:rPr>
              <a:t>:</a:t>
            </a:r>
          </a:p>
          <a:p>
            <a:pPr marL="704850" indent="-342900" algn="just" defTabSz="361950">
              <a:spcAft>
                <a:spcPts val="0"/>
              </a:spcAft>
              <a:buFont typeface="+mj-lt"/>
              <a:buAutoNum type="arabicPeriod"/>
              <a:tabLst>
                <a:tab pos="361950" algn="l"/>
              </a:tabLst>
            </a:pPr>
            <a:r>
              <a:rPr lang="en-US" sz="1600" dirty="0">
                <a:latin typeface="Arial" panose="020B0604020202020204" pitchFamily="34" charset="0"/>
                <a:cs typeface="Arial" panose="020B0604020202020204" pitchFamily="34" charset="0"/>
              </a:rPr>
              <a:t>Enabling steel production through carbon direct avoidance (CDA) technologies at a demonstration scale.</a:t>
            </a:r>
          </a:p>
          <a:p>
            <a:pPr marL="704850" indent="-342900" algn="just" defTabSz="361950">
              <a:spcAft>
                <a:spcPts val="0"/>
              </a:spcAft>
              <a:buFont typeface="+mj-lt"/>
              <a:buAutoNum type="arabicPeriod"/>
              <a:tabLst>
                <a:tab pos="361950" algn="l"/>
              </a:tabLst>
            </a:pPr>
            <a:r>
              <a:rPr lang="en-US" sz="1600" dirty="0">
                <a:latin typeface="Arial" panose="020B0604020202020204" pitchFamily="34" charset="0"/>
                <a:cs typeface="Arial" panose="020B0604020202020204" pitchFamily="34" charset="0"/>
              </a:rPr>
              <a:t>Fostering smart carbon usage (SCU – Carbon capture) technologies in steelmaking routes at a demonstration scale, thus cutting CO2 emissions from burning fossil fuels (e.g. coal) in the existing steel production routes.</a:t>
            </a:r>
          </a:p>
          <a:p>
            <a:pPr marL="704850" indent="-342900" algn="just" defTabSz="361950">
              <a:spcAft>
                <a:spcPts val="0"/>
              </a:spcAft>
              <a:buFont typeface="+mj-lt"/>
              <a:buAutoNum type="arabicPeriod"/>
              <a:tabLst>
                <a:tab pos="361950" algn="l"/>
              </a:tabLst>
            </a:pPr>
            <a:r>
              <a:rPr lang="en-US" sz="1600" dirty="0">
                <a:latin typeface="Arial" panose="020B0604020202020204" pitchFamily="34" charset="0"/>
                <a:cs typeface="Arial" panose="020B0604020202020204" pitchFamily="34" charset="0"/>
              </a:rPr>
              <a:t>Developing deployable technologies to improve energy and resource efficiency (SCU - Process Integration).</a:t>
            </a:r>
          </a:p>
          <a:p>
            <a:pPr marL="704850" indent="-342900" algn="just" defTabSz="361950">
              <a:spcAft>
                <a:spcPts val="0"/>
              </a:spcAft>
              <a:buFont typeface="+mj-lt"/>
              <a:buAutoNum type="arabicPeriod"/>
              <a:tabLst>
                <a:tab pos="361950" algn="l"/>
              </a:tabLst>
            </a:pPr>
            <a:r>
              <a:rPr lang="en-US" sz="1600" dirty="0">
                <a:latin typeface="Arial" panose="020B0604020202020204" pitchFamily="34" charset="0"/>
                <a:cs typeface="Arial" panose="020B0604020202020204" pitchFamily="34" charset="0"/>
              </a:rPr>
              <a:t>Increasing the recycling of steel scrap and residues, thus improving smart resources usage and further supporting a circular economy model in the EU.</a:t>
            </a:r>
          </a:p>
          <a:p>
            <a:pPr marL="704850" indent="-342900" algn="just" defTabSz="361950">
              <a:spcAft>
                <a:spcPts val="0"/>
              </a:spcAft>
              <a:buFont typeface="+mj-lt"/>
              <a:buAutoNum type="arabicPeriod"/>
              <a:tabLst>
                <a:tab pos="361950" algn="l"/>
              </a:tabLst>
            </a:pPr>
            <a:r>
              <a:rPr lang="en-US" sz="1600" dirty="0">
                <a:latin typeface="Arial" panose="020B0604020202020204" pitchFamily="34" charset="0"/>
                <a:cs typeface="Arial" panose="020B0604020202020204" pitchFamily="34" charset="0"/>
              </a:rPr>
              <a:t>Demonstrating clean steel breakthrough technologies contributing to climate-neutral steelmaking.</a:t>
            </a:r>
          </a:p>
          <a:p>
            <a:pPr marL="704850" indent="-342900" algn="just" defTabSz="361950">
              <a:spcAft>
                <a:spcPts val="600"/>
              </a:spcAft>
              <a:buFont typeface="+mj-lt"/>
              <a:buAutoNum type="arabicPeriod"/>
              <a:tabLst>
                <a:tab pos="361950" algn="l"/>
              </a:tabLst>
            </a:pPr>
            <a:r>
              <a:rPr lang="en-US" sz="1600" dirty="0">
                <a:latin typeface="Arial" panose="020B0604020202020204" pitchFamily="34" charset="0"/>
                <a:cs typeface="Arial" panose="020B0604020202020204" pitchFamily="34" charset="0"/>
              </a:rPr>
              <a:t>Strengthening the global competitiveness of the EU steel industry in line with the EU industrial strategy for steel.</a:t>
            </a:r>
          </a:p>
        </p:txBody>
      </p:sp>
    </p:spTree>
    <p:extLst>
      <p:ext uri="{BB962C8B-B14F-4D97-AF65-F5344CB8AC3E}">
        <p14:creationId xmlns:p14="http://schemas.microsoft.com/office/powerpoint/2010/main" val="398081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774-B97E-C9A3-9986-C75AD20D8A1C}"/>
              </a:ext>
            </a:extLst>
          </p:cNvPr>
          <p:cNvSpPr>
            <a:spLocks noGrp="1"/>
          </p:cNvSpPr>
          <p:nvPr>
            <p:ph type="title"/>
          </p:nvPr>
        </p:nvSpPr>
        <p:spPr>
          <a:xfrm>
            <a:off x="838200" y="3281585"/>
            <a:ext cx="9681673" cy="1160240"/>
          </a:xfrm>
        </p:spPr>
        <p:txBody>
          <a:bodyPr/>
          <a:lstStyle/>
          <a:p>
            <a:r>
              <a:rPr lang="en-GB" sz="3600" i="1" dirty="0"/>
              <a:t>Cleantech for Climate </a:t>
            </a:r>
            <a:r>
              <a:rPr lang="en-GB" sz="3600" dirty="0"/>
              <a:t>topic</a:t>
            </a:r>
            <a:endParaRPr lang="en-GB" sz="3600" i="1" strike="sngStrike" dirty="0"/>
          </a:p>
        </p:txBody>
      </p:sp>
      <p:sp>
        <p:nvSpPr>
          <p:cNvPr id="4" name="Slide Number Placeholder 5">
            <a:extLst>
              <a:ext uri="{FF2B5EF4-FFF2-40B4-BE49-F238E27FC236}">
                <a16:creationId xmlns:a16="http://schemas.microsoft.com/office/drawing/2014/main" id="{3108CC93-F8C8-3166-DBC4-1CF2E751E16D}"/>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14</a:t>
            </a:fld>
            <a:endParaRPr lang="en-IE"/>
          </a:p>
        </p:txBody>
      </p:sp>
    </p:spTree>
    <p:extLst>
      <p:ext uri="{BB962C8B-B14F-4D97-AF65-F5344CB8AC3E}">
        <p14:creationId xmlns:p14="http://schemas.microsoft.com/office/powerpoint/2010/main" val="17136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GB" sz="3600" dirty="0"/>
              <a:t>Topic: </a:t>
            </a:r>
            <a:r>
              <a:rPr lang="en-GB" sz="3600" i="1" dirty="0"/>
              <a:t>Clean Tech for Climate </a:t>
            </a:r>
            <a:br>
              <a:rPr lang="en-GB" sz="3600" i="1" dirty="0"/>
            </a:br>
            <a:r>
              <a:rPr lang="en-IE" sz="3600" b="1" dirty="0"/>
              <a:t>Expected Outcomes</a:t>
            </a:r>
          </a:p>
        </p:txBody>
      </p:sp>
      <p:sp>
        <p:nvSpPr>
          <p:cNvPr id="3" name="Content Placeholder 2">
            <a:extLst>
              <a:ext uri="{FF2B5EF4-FFF2-40B4-BE49-F238E27FC236}">
                <a16:creationId xmlns:a16="http://schemas.microsoft.com/office/drawing/2014/main" id="{13E96328-5613-560D-A1C6-F9F663E68987}"/>
              </a:ext>
            </a:extLst>
          </p:cNvPr>
          <p:cNvSpPr>
            <a:spLocks noGrp="1"/>
          </p:cNvSpPr>
          <p:nvPr>
            <p:ph idx="1"/>
          </p:nvPr>
        </p:nvSpPr>
        <p:spPr>
          <a:xfrm>
            <a:off x="650192" y="1291880"/>
            <a:ext cx="10515600" cy="3638473"/>
          </a:xfrm>
        </p:spPr>
        <p:txBody>
          <a:bodyPr vert="horz" lIns="144000" tIns="144000" rIns="144000" bIns="144000" rtlCol="0" anchor="t">
            <a:noAutofit/>
          </a:bodyPr>
          <a:lstStyle/>
          <a:p>
            <a:pPr marL="342900" lvl="0" indent="-342900" algn="l">
              <a:lnSpc>
                <a:spcPct val="115000"/>
              </a:lnSpc>
              <a:spcAft>
                <a:spcPts val="600"/>
              </a:spcAft>
              <a:buFont typeface="Symbol" panose="05050102010706020507" pitchFamily="18" charset="2"/>
              <a:buChar char=""/>
            </a:pPr>
            <a:r>
              <a:rPr lang="en-GB" sz="1800" dirty="0">
                <a:effectLst/>
                <a:ea typeface="Times New Roman" panose="02020603050405020304" pitchFamily="18" charset="0"/>
                <a:cs typeface="Arial"/>
              </a:rPr>
              <a:t>Strengthen the </a:t>
            </a:r>
            <a:r>
              <a:rPr lang="en-GB" sz="1800" b="1" dirty="0">
                <a:effectLst/>
                <a:ea typeface="Times New Roman" panose="02020603050405020304" pitchFamily="18" charset="0"/>
                <a:cs typeface="Arial"/>
              </a:rPr>
              <a:t>competitiveness, sustainability and resilience of an innovative clean tech solution </a:t>
            </a:r>
            <a:r>
              <a:rPr lang="en-GB" sz="1800" dirty="0">
                <a:effectLst/>
                <a:ea typeface="Times New Roman" panose="02020603050405020304" pitchFamily="18" charset="0"/>
                <a:cs typeface="Arial"/>
              </a:rPr>
              <a:t>by clearly demonstrating the capability to, significantly: </a:t>
            </a:r>
            <a:endParaRPr lang="en-IE" sz="1800" dirty="0">
              <a:effectLst/>
              <a:ea typeface="Yu Gothic" panose="020B0400000000000000" pitchFamily="34" charset="-128"/>
              <a:cs typeface="Arial"/>
            </a:endParaRPr>
          </a:p>
          <a:p>
            <a:pPr marL="685800" algn="just">
              <a:lnSpc>
                <a:spcPct val="115000"/>
              </a:lnSpc>
              <a:spcAft>
                <a:spcPts val="600"/>
              </a:spcAft>
            </a:pPr>
            <a:r>
              <a:rPr lang="en-GB" sz="1800" dirty="0">
                <a:effectLst/>
                <a:ea typeface="Yu Gothic" panose="020B0400000000000000" pitchFamily="34" charset="-128"/>
                <a:cs typeface="Arial" panose="020B0604020202020204" pitchFamily="34" charset="0"/>
              </a:rPr>
              <a:t>(1) </a:t>
            </a:r>
            <a:r>
              <a:rPr lang="en-GB" sz="1800" b="1" dirty="0">
                <a:effectLst/>
                <a:ea typeface="Yu Gothic" panose="020B0400000000000000" pitchFamily="34" charset="-128"/>
                <a:cs typeface="Arial" panose="020B0604020202020204" pitchFamily="34" charset="0"/>
              </a:rPr>
              <a:t>increase its circular material use rate</a:t>
            </a:r>
            <a:r>
              <a:rPr lang="en-GB" sz="1800" dirty="0">
                <a:effectLst/>
                <a:ea typeface="Yu Gothic" panose="020B0400000000000000" pitchFamily="34" charset="-128"/>
                <a:cs typeface="Arial" panose="020B0604020202020204" pitchFamily="34" charset="0"/>
              </a:rPr>
              <a:t>, based on a sound and realistic baseline; </a:t>
            </a:r>
            <a:endParaRPr lang="en-IE" sz="1800" dirty="0">
              <a:effectLst/>
              <a:ea typeface="Yu Gothic" panose="020B0400000000000000" pitchFamily="34" charset="-128"/>
              <a:cs typeface="Arial" panose="020B0604020202020204" pitchFamily="34" charset="0"/>
            </a:endParaRPr>
          </a:p>
          <a:p>
            <a:pPr marL="685800" algn="just">
              <a:lnSpc>
                <a:spcPct val="115000"/>
              </a:lnSpc>
              <a:spcAft>
                <a:spcPts val="600"/>
              </a:spcAft>
            </a:pPr>
            <a:r>
              <a:rPr lang="en-GB" sz="1800" dirty="0">
                <a:effectLst/>
                <a:ea typeface="Yu Gothic" panose="020B0400000000000000" pitchFamily="34" charset="-128"/>
                <a:cs typeface="Arial" panose="020B0604020202020204" pitchFamily="34" charset="0"/>
              </a:rPr>
              <a:t>(2) </a:t>
            </a:r>
            <a:r>
              <a:rPr lang="en-GB" sz="1800" b="1" dirty="0">
                <a:effectLst/>
                <a:ea typeface="Yu Gothic" panose="020B0400000000000000" pitchFamily="34" charset="-128"/>
                <a:cs typeface="Arial" panose="020B0604020202020204" pitchFamily="34" charset="0"/>
              </a:rPr>
              <a:t>reduce the levelized cost of energy (LCOE) delivered to end-users </a:t>
            </a:r>
            <a:r>
              <a:rPr lang="en-GB" sz="1800" dirty="0">
                <a:effectLst/>
                <a:ea typeface="Yu Gothic" panose="020B0400000000000000" pitchFamily="34" charset="-128"/>
                <a:cs typeface="Arial" panose="020B0604020202020204" pitchFamily="34" charset="0"/>
              </a:rPr>
              <a:t>- including, where relevant, production, distribution, and storage costs, based on a sound and realistic baseline and considering different geographic scenarios; and </a:t>
            </a:r>
            <a:endParaRPr lang="en-IE" sz="1800" dirty="0">
              <a:effectLst/>
              <a:ea typeface="Yu Gothic" panose="020B0400000000000000" pitchFamily="34" charset="-128"/>
              <a:cs typeface="Arial" panose="020B0604020202020204" pitchFamily="34" charset="0"/>
            </a:endParaRPr>
          </a:p>
          <a:p>
            <a:pPr marL="685800" algn="just">
              <a:lnSpc>
                <a:spcPct val="115000"/>
              </a:lnSpc>
              <a:spcAft>
                <a:spcPts val="600"/>
              </a:spcAft>
            </a:pPr>
            <a:r>
              <a:rPr lang="en-GB" sz="1800" dirty="0">
                <a:effectLst/>
                <a:ea typeface="Yu Gothic" panose="020B0400000000000000" pitchFamily="34" charset="-128"/>
                <a:cs typeface="Arial" panose="020B0604020202020204" pitchFamily="34" charset="0"/>
              </a:rPr>
              <a:t>(3) </a:t>
            </a:r>
            <a:r>
              <a:rPr lang="en-GB" sz="1800" b="1" dirty="0">
                <a:effectLst/>
                <a:ea typeface="Yu Gothic" panose="020B0400000000000000" pitchFamily="34" charset="-128"/>
                <a:cs typeface="Arial" panose="020B0604020202020204" pitchFamily="34" charset="0"/>
              </a:rPr>
              <a:t>improve Europe’s industrial leadership, resilience, and supply chain security</a:t>
            </a:r>
            <a:r>
              <a:rPr lang="en-GB" sz="1800" dirty="0">
                <a:effectLst/>
                <a:ea typeface="Yu Gothic" panose="020B0400000000000000" pitchFamily="34" charset="-128"/>
                <a:cs typeface="Arial" panose="020B0604020202020204" pitchFamily="34" charset="0"/>
              </a:rPr>
              <a:t>, in line with the objectives of Net-Zero Industry Act (NZIA) for the EU manufacturing capacity of net-zero technologies</a:t>
            </a:r>
            <a:r>
              <a:rPr lang="en-GB" sz="1800" baseline="30000" dirty="0">
                <a:effectLst/>
                <a:ea typeface="Yu Gothic" panose="020B0400000000000000" pitchFamily="34" charset="-128"/>
                <a:cs typeface="Arial" panose="020B0604020202020204" pitchFamily="34" charset="0"/>
              </a:rPr>
              <a:t>,</a:t>
            </a:r>
            <a:r>
              <a:rPr lang="en-GB" sz="1800" dirty="0">
                <a:effectLst/>
                <a:ea typeface="Yu Gothic" panose="020B0400000000000000" pitchFamily="34" charset="-128"/>
                <a:cs typeface="Arial" panose="020B0604020202020204" pitchFamily="34" charset="0"/>
              </a:rPr>
              <a:t>. </a:t>
            </a:r>
            <a:endParaRPr lang="en-IE" sz="1800" dirty="0">
              <a:effectLst/>
              <a:ea typeface="Yu Gothic" panose="020B0400000000000000" pitchFamily="34" charset="-128"/>
              <a:cs typeface="Arial" panose="020B0604020202020204" pitchFamily="34" charset="0"/>
            </a:endParaRPr>
          </a:p>
          <a:p>
            <a:pPr marL="342900" lvl="0" indent="-342900" algn="l">
              <a:lnSpc>
                <a:spcPct val="115000"/>
              </a:lnSpc>
              <a:spcAft>
                <a:spcPts val="600"/>
              </a:spcAft>
              <a:buFont typeface="Symbol" panose="05050102010706020507" pitchFamily="18" charset="2"/>
              <a:buChar char=""/>
            </a:pPr>
            <a:r>
              <a:rPr lang="en-GB" sz="1800" dirty="0">
                <a:effectLst/>
                <a:ea typeface="Times New Roman" panose="02020603050405020304" pitchFamily="18" charset="0"/>
                <a:cs typeface="Arial"/>
              </a:rPr>
              <a:t>Bring this innovative </a:t>
            </a:r>
            <a:r>
              <a:rPr lang="en-GB" sz="1800" b="1" dirty="0">
                <a:effectLst/>
                <a:ea typeface="Times New Roman" panose="02020603050405020304" pitchFamily="18" charset="0"/>
                <a:cs typeface="Arial"/>
              </a:rPr>
              <a:t>cleantech solution to full technological maturity and close to market-readiness </a:t>
            </a:r>
            <a:r>
              <a:rPr lang="en-GB" sz="1800" dirty="0">
                <a:effectLst/>
                <a:ea typeface="Times New Roman" panose="02020603050405020304" pitchFamily="18" charset="0"/>
                <a:cs typeface="Arial"/>
              </a:rPr>
              <a:t>with a view to accelerating </a:t>
            </a:r>
            <a:r>
              <a:rPr lang="en-US" sz="1800" dirty="0">
                <a:effectLst/>
                <a:ea typeface="Times New Roman" panose="02020603050405020304" pitchFamily="18" charset="0"/>
                <a:cs typeface="Arial"/>
              </a:rPr>
              <a:t>its market deployment and/or integration in key industrial sectors in Europe (e.g. manufacturing, energy and transport).</a:t>
            </a:r>
            <a:endParaRPr lang="en-IE" sz="1800" dirty="0">
              <a:effectLst/>
              <a:ea typeface="Yu Gothic" panose="020B0400000000000000" pitchFamily="34" charset="-128"/>
              <a:cs typeface="Arial"/>
            </a:endParaRPr>
          </a:p>
          <a:p>
            <a:pPr marL="342900" indent="-342900" algn="just">
              <a:spcAft>
                <a:spcPts val="600"/>
              </a:spcAft>
              <a:buFont typeface="Arial" panose="020B0604020202020204" pitchFamily="34" charset="0"/>
              <a:buChar char="•"/>
            </a:pPr>
            <a:endParaRPr lang="en-IE" dirty="0"/>
          </a:p>
        </p:txBody>
      </p:sp>
    </p:spTree>
    <p:extLst>
      <p:ext uri="{BB962C8B-B14F-4D97-AF65-F5344CB8AC3E}">
        <p14:creationId xmlns:p14="http://schemas.microsoft.com/office/powerpoint/2010/main" val="4260834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GB" sz="3600" dirty="0"/>
              <a:t>Topic: </a:t>
            </a:r>
            <a:r>
              <a:rPr lang="en-GB" sz="3600" i="1" dirty="0"/>
              <a:t>Clean Tech for Climate </a:t>
            </a:r>
            <a:br>
              <a:rPr lang="en-GB" sz="3600" i="1" dirty="0"/>
            </a:br>
            <a:r>
              <a:rPr lang="en-IE" sz="3600" b="1" dirty="0"/>
              <a:t>Scope</a:t>
            </a:r>
          </a:p>
        </p:txBody>
      </p:sp>
      <p:sp>
        <p:nvSpPr>
          <p:cNvPr id="3" name="Content Placeholder 2">
            <a:extLst>
              <a:ext uri="{FF2B5EF4-FFF2-40B4-BE49-F238E27FC236}">
                <a16:creationId xmlns:a16="http://schemas.microsoft.com/office/drawing/2014/main" id="{13E96328-5613-560D-A1C6-F9F663E68987}"/>
              </a:ext>
            </a:extLst>
          </p:cNvPr>
          <p:cNvSpPr>
            <a:spLocks noGrp="1"/>
          </p:cNvSpPr>
          <p:nvPr>
            <p:ph idx="1"/>
          </p:nvPr>
        </p:nvSpPr>
        <p:spPr>
          <a:xfrm>
            <a:off x="659245" y="1545377"/>
            <a:ext cx="10515600" cy="3638473"/>
          </a:xfrm>
        </p:spPr>
        <p:txBody>
          <a:bodyPr vert="horz" lIns="144000" tIns="144000" rIns="144000" bIns="144000" rtlCol="0" anchor="t">
            <a:noAutofit/>
          </a:bodyPr>
          <a:lstStyle/>
          <a:p>
            <a:pPr algn="just">
              <a:spcAft>
                <a:spcPts val="300"/>
              </a:spcAft>
            </a:pPr>
            <a:r>
              <a:rPr lang="en-US" b="1" u="sng" dirty="0"/>
              <a:t>Three clean tech areas</a:t>
            </a:r>
            <a:r>
              <a:rPr lang="en-US" b="1" dirty="0"/>
              <a:t> </a:t>
            </a:r>
            <a:r>
              <a:rPr lang="en-US" dirty="0"/>
              <a:t>with promising growth potential in Europe </a:t>
            </a:r>
            <a:r>
              <a:rPr lang="en-US" i="1" dirty="0"/>
              <a:t>(based on the Transition Initiatives of the Clean Energy Transition (CET) Partnership)</a:t>
            </a:r>
            <a:r>
              <a:rPr lang="en-US" dirty="0"/>
              <a:t>. Proposals are expected to address one or several of these areas:</a:t>
            </a:r>
            <a:endParaRPr lang="en-US" dirty="0">
              <a:solidFill>
                <a:srgbClr val="000000"/>
              </a:solidFill>
              <a:cs typeface="Arial"/>
            </a:endParaRPr>
          </a:p>
          <a:p>
            <a:pPr marL="342900" indent="-342900" algn="just">
              <a:spcAft>
                <a:spcPts val="300"/>
              </a:spcAft>
              <a:buChar char="•"/>
            </a:pPr>
            <a:r>
              <a:rPr lang="en-US" b="1" dirty="0"/>
              <a:t>Integrated net-zero emissions energy systems </a:t>
            </a:r>
            <a:r>
              <a:rPr lang="en-US" dirty="0"/>
              <a:t>(e.g. including energy grids, networks and systems)</a:t>
            </a:r>
          </a:p>
          <a:p>
            <a:pPr marL="342900" indent="-342900" algn="just">
              <a:spcAft>
                <a:spcPts val="300"/>
              </a:spcAft>
              <a:buChar char="•"/>
            </a:pPr>
            <a:r>
              <a:rPr lang="en-US" b="1" dirty="0"/>
              <a:t>Enhanced zero-emission power technologies </a:t>
            </a:r>
            <a:r>
              <a:rPr lang="en-US" dirty="0"/>
              <a:t>(e.g. including renewable electricity, heat and energy technologies)</a:t>
            </a:r>
          </a:p>
          <a:p>
            <a:pPr marL="342900" indent="-342900" algn="just">
              <a:spcAft>
                <a:spcPts val="300"/>
              </a:spcAft>
              <a:buChar char="•"/>
            </a:pPr>
            <a:r>
              <a:rPr lang="en-US" b="1" dirty="0"/>
              <a:t>Storage technologies, renewable fuels, and carbon capture and </a:t>
            </a:r>
            <a:r>
              <a:rPr lang="en-US" b="1" dirty="0" err="1"/>
              <a:t>utilisation</a:t>
            </a:r>
            <a:r>
              <a:rPr lang="en-US" b="1" dirty="0"/>
              <a:t> </a:t>
            </a:r>
            <a:r>
              <a:rPr lang="en-US" dirty="0"/>
              <a:t>(e.g. including batteries and other energy storage solutions, renewable hydrogen , advanced biofuels and synthetic renewable fuels) enabling climate neutrality</a:t>
            </a:r>
          </a:p>
          <a:p>
            <a:pPr algn="just">
              <a:spcAft>
                <a:spcPts val="300"/>
              </a:spcAft>
            </a:pPr>
            <a:endParaRPr lang="en-US" dirty="0">
              <a:solidFill>
                <a:srgbClr val="0D0D0D"/>
              </a:solidFill>
              <a:cs typeface="Arial"/>
            </a:endParaRPr>
          </a:p>
          <a:p>
            <a:pPr algn="just">
              <a:spcAft>
                <a:spcPts val="300"/>
              </a:spcAft>
            </a:pPr>
            <a:endParaRPr lang="en-US" b="1" dirty="0"/>
          </a:p>
        </p:txBody>
      </p:sp>
    </p:spTree>
    <p:extLst>
      <p:ext uri="{BB962C8B-B14F-4D97-AF65-F5344CB8AC3E}">
        <p14:creationId xmlns:p14="http://schemas.microsoft.com/office/powerpoint/2010/main" val="268723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D24A-5C1E-BD46-E1A6-C16FDCB92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C946B-052E-55B3-A604-D12895028ABC}"/>
              </a:ext>
            </a:extLst>
          </p:cNvPr>
          <p:cNvSpPr>
            <a:spLocks noGrp="1"/>
          </p:cNvSpPr>
          <p:nvPr>
            <p:ph type="title"/>
          </p:nvPr>
        </p:nvSpPr>
        <p:spPr>
          <a:xfrm>
            <a:off x="838200" y="3281585"/>
            <a:ext cx="9681673" cy="1160240"/>
          </a:xfrm>
        </p:spPr>
        <p:txBody>
          <a:bodyPr/>
          <a:lstStyle/>
          <a:p>
            <a:r>
              <a:rPr lang="en-GB" sz="3600" i="1" dirty="0"/>
              <a:t>Specific requirements</a:t>
            </a:r>
            <a:endParaRPr lang="en-GB" sz="3600" i="1" strike="sngStrike" dirty="0"/>
          </a:p>
        </p:txBody>
      </p:sp>
      <p:sp>
        <p:nvSpPr>
          <p:cNvPr id="4" name="Slide Number Placeholder 5">
            <a:extLst>
              <a:ext uri="{FF2B5EF4-FFF2-40B4-BE49-F238E27FC236}">
                <a16:creationId xmlns:a16="http://schemas.microsoft.com/office/drawing/2014/main" id="{347FC53B-A9DF-C640-3D88-576200837A53}"/>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17</a:t>
            </a:fld>
            <a:endParaRPr lang="en-IE"/>
          </a:p>
        </p:txBody>
      </p:sp>
    </p:spTree>
    <p:extLst>
      <p:ext uri="{BB962C8B-B14F-4D97-AF65-F5344CB8AC3E}">
        <p14:creationId xmlns:p14="http://schemas.microsoft.com/office/powerpoint/2010/main" val="365959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IE" sz="4000" dirty="0"/>
              <a:t>Balanced Portfolios (For Each Topic)</a:t>
            </a:r>
            <a:endParaRPr lang="en-IE" sz="4000" b="1" dirty="0"/>
          </a:p>
        </p:txBody>
      </p:sp>
      <p:sp>
        <p:nvSpPr>
          <p:cNvPr id="3" name="Content Placeholder 2">
            <a:extLst>
              <a:ext uri="{FF2B5EF4-FFF2-40B4-BE49-F238E27FC236}">
                <a16:creationId xmlns:a16="http://schemas.microsoft.com/office/drawing/2014/main" id="{13E96328-5613-560D-A1C6-F9F663E68987}"/>
              </a:ext>
            </a:extLst>
          </p:cNvPr>
          <p:cNvSpPr>
            <a:spLocks noGrp="1"/>
          </p:cNvSpPr>
          <p:nvPr>
            <p:ph idx="1"/>
          </p:nvPr>
        </p:nvSpPr>
        <p:spPr>
          <a:xfrm>
            <a:off x="650192" y="1182030"/>
            <a:ext cx="10515600" cy="3638473"/>
          </a:xfrm>
        </p:spPr>
        <p:txBody>
          <a:bodyPr vert="horz" lIns="144000" tIns="144000" rIns="144000" bIns="144000" rtlCol="0" anchor="t">
            <a:noAutofit/>
          </a:bodyPr>
          <a:lstStyle/>
          <a:p>
            <a:pPr algn="just">
              <a:spcAft>
                <a:spcPts val="300"/>
              </a:spcAft>
            </a:pPr>
            <a:r>
              <a:rPr lang="en-US" sz="2400" dirty="0">
                <a:solidFill>
                  <a:srgbClr val="0D0D0D"/>
                </a:solidFill>
                <a:cs typeface="Arial"/>
              </a:rPr>
              <a:t>Applicable separately to each of the two topics under the call: </a:t>
            </a:r>
          </a:p>
          <a:p>
            <a:pPr algn="just">
              <a:spcAft>
                <a:spcPts val="300"/>
              </a:spcAft>
            </a:pPr>
            <a:r>
              <a:rPr lang="en-US" dirty="0">
                <a:solidFill>
                  <a:srgbClr val="0D0D0D"/>
                </a:solidFill>
                <a:cs typeface="Arial"/>
              </a:rPr>
              <a:t>Proposals should clearly select </a:t>
            </a:r>
            <a:r>
              <a:rPr lang="en-US" b="1" dirty="0">
                <a:solidFill>
                  <a:srgbClr val="0D0D0D"/>
                </a:solidFill>
                <a:cs typeface="Arial"/>
              </a:rPr>
              <a:t>one main area </a:t>
            </a:r>
            <a:r>
              <a:rPr lang="en-US" dirty="0">
                <a:solidFill>
                  <a:srgbClr val="0D0D0D"/>
                </a:solidFill>
                <a:cs typeface="Arial"/>
              </a:rPr>
              <a:t>but can also address in an </a:t>
            </a:r>
            <a:r>
              <a:rPr lang="en-US" b="1" dirty="0">
                <a:solidFill>
                  <a:srgbClr val="0D0D0D"/>
                </a:solidFill>
                <a:cs typeface="Arial"/>
              </a:rPr>
              <a:t>integrated way a combination </a:t>
            </a:r>
            <a:r>
              <a:rPr lang="en-US" dirty="0">
                <a:solidFill>
                  <a:srgbClr val="0D0D0D"/>
                </a:solidFill>
                <a:cs typeface="Arial"/>
              </a:rPr>
              <a:t>of the three areas under the respective scopes. Applicants are </a:t>
            </a:r>
            <a:r>
              <a:rPr lang="en-US" b="1" dirty="0">
                <a:solidFill>
                  <a:srgbClr val="0D0D0D"/>
                </a:solidFill>
                <a:cs typeface="Arial"/>
              </a:rPr>
              <a:t>free to decide on the specific value chain </a:t>
            </a:r>
            <a:r>
              <a:rPr lang="en-US" dirty="0">
                <a:solidFill>
                  <a:srgbClr val="0D0D0D"/>
                </a:solidFill>
                <a:cs typeface="Arial"/>
              </a:rPr>
              <a:t>they wish to strengthen in the above tech areas. </a:t>
            </a:r>
          </a:p>
          <a:p>
            <a:pPr algn="just">
              <a:spcAft>
                <a:spcPts val="300"/>
              </a:spcAft>
            </a:pPr>
            <a:r>
              <a:rPr lang="en-US" dirty="0">
                <a:solidFill>
                  <a:srgbClr val="0D0D0D"/>
                </a:solidFill>
                <a:cs typeface="Arial"/>
              </a:rPr>
              <a:t>To contribute to a </a:t>
            </a:r>
            <a:r>
              <a:rPr lang="en-US" b="1" dirty="0">
                <a:solidFill>
                  <a:srgbClr val="0D0D0D"/>
                </a:solidFill>
                <a:cs typeface="Arial"/>
              </a:rPr>
              <a:t>balanced portfolio </a:t>
            </a:r>
            <a:r>
              <a:rPr lang="en-US" dirty="0">
                <a:solidFill>
                  <a:srgbClr val="0D0D0D"/>
                </a:solidFill>
                <a:cs typeface="Arial"/>
              </a:rPr>
              <a:t>covering the three tech areas described in the respective scopes, grants will be awarded to applications not only in order of ranking, but also at least to one (1) proposal that is the highest ranked for each main tech area, provided that the applications attain all thresholds.</a:t>
            </a:r>
          </a:p>
          <a:p>
            <a:pPr algn="just">
              <a:spcBef>
                <a:spcPts val="0"/>
              </a:spcBef>
              <a:spcAft>
                <a:spcPts val="300"/>
              </a:spcAft>
            </a:pPr>
            <a:endParaRPr lang="en-US" dirty="0">
              <a:solidFill>
                <a:srgbClr val="0D0D0D"/>
              </a:solidFill>
              <a:cs typeface="Arial"/>
            </a:endParaRPr>
          </a:p>
          <a:p>
            <a:pPr algn="just">
              <a:spcAft>
                <a:spcPts val="300"/>
              </a:spcAft>
            </a:pPr>
            <a:r>
              <a:rPr lang="en-US" sz="2400" dirty="0">
                <a:solidFill>
                  <a:srgbClr val="0D0D0D"/>
                </a:solidFill>
                <a:cs typeface="Arial"/>
              </a:rPr>
              <a:t>Synergies: </a:t>
            </a:r>
          </a:p>
          <a:p>
            <a:pPr algn="just">
              <a:spcAft>
                <a:spcPts val="300"/>
              </a:spcAft>
            </a:pPr>
            <a:r>
              <a:rPr lang="en-US" dirty="0">
                <a:cs typeface="Arial"/>
              </a:rPr>
              <a:t>Projects funded under these topics will be encouraged to </a:t>
            </a:r>
            <a:r>
              <a:rPr lang="en-US" b="1" dirty="0">
                <a:cs typeface="Arial"/>
              </a:rPr>
              <a:t>develop synergies and coordinate with similar or complementary projects </a:t>
            </a:r>
            <a:r>
              <a:rPr lang="en-US" dirty="0">
                <a:cs typeface="Arial"/>
              </a:rPr>
              <a:t>funded under the respective other topic in the call, as well as with  relevant projects funded under relevant European Partnerships.</a:t>
            </a:r>
          </a:p>
        </p:txBody>
      </p:sp>
    </p:spTree>
    <p:extLst>
      <p:ext uri="{BB962C8B-B14F-4D97-AF65-F5344CB8AC3E}">
        <p14:creationId xmlns:p14="http://schemas.microsoft.com/office/powerpoint/2010/main" val="194050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DF656-C4FC-6C90-5223-C028C791A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FAF84-AC1C-C21A-FD0F-3093C58BB4EA}"/>
              </a:ext>
            </a:extLst>
          </p:cNvPr>
          <p:cNvSpPr>
            <a:spLocks noGrp="1"/>
          </p:cNvSpPr>
          <p:nvPr>
            <p:ph type="title"/>
          </p:nvPr>
        </p:nvSpPr>
        <p:spPr/>
        <p:txBody>
          <a:bodyPr/>
          <a:lstStyle/>
          <a:p>
            <a:r>
              <a:rPr lang="en-IE" sz="4000" dirty="0"/>
              <a:t>“Go/no go” moment</a:t>
            </a:r>
            <a:endParaRPr lang="en-IE" sz="4000" b="1" dirty="0"/>
          </a:p>
        </p:txBody>
      </p:sp>
      <p:sp>
        <p:nvSpPr>
          <p:cNvPr id="3" name="Content Placeholder 2">
            <a:extLst>
              <a:ext uri="{FF2B5EF4-FFF2-40B4-BE49-F238E27FC236}">
                <a16:creationId xmlns:a16="http://schemas.microsoft.com/office/drawing/2014/main" id="{A59E7E9D-7ED8-5B09-A49A-E47021EE8532}"/>
              </a:ext>
            </a:extLst>
          </p:cNvPr>
          <p:cNvSpPr>
            <a:spLocks noGrp="1"/>
          </p:cNvSpPr>
          <p:nvPr>
            <p:ph idx="1"/>
          </p:nvPr>
        </p:nvSpPr>
        <p:spPr>
          <a:xfrm>
            <a:off x="650192" y="1182030"/>
            <a:ext cx="10515600" cy="5154115"/>
          </a:xfrm>
        </p:spPr>
        <p:txBody>
          <a:bodyPr vert="horz" lIns="144000" tIns="144000" rIns="144000" bIns="144000" rtlCol="0" anchor="t">
            <a:noAutofit/>
          </a:bodyPr>
          <a:lstStyle/>
          <a:p>
            <a:pPr algn="just">
              <a:spcAft>
                <a:spcPts val="300"/>
              </a:spcAft>
            </a:pPr>
            <a:r>
              <a:rPr lang="en-US" dirty="0">
                <a:solidFill>
                  <a:srgbClr val="0D0D0D"/>
                </a:solidFill>
                <a:cs typeface="Arial"/>
              </a:rPr>
              <a:t>Critical milestone required by some topic texts in Horizon Europe, and included in the Clean Industrial Deal (CID) call. </a:t>
            </a:r>
          </a:p>
          <a:p>
            <a:pPr algn="just">
              <a:spcAft>
                <a:spcPts val="300"/>
              </a:spcAft>
            </a:pPr>
            <a:r>
              <a:rPr lang="en-US" dirty="0">
                <a:solidFill>
                  <a:srgbClr val="0D0D0D"/>
                </a:solidFill>
                <a:cs typeface="Arial"/>
              </a:rPr>
              <a:t>Projects have to demonstrate that they comply with several requirements before entering the demonstration phase. </a:t>
            </a:r>
          </a:p>
          <a:p>
            <a:pPr algn="just">
              <a:spcAft>
                <a:spcPts val="300"/>
              </a:spcAft>
            </a:pPr>
            <a:r>
              <a:rPr lang="en-US" dirty="0">
                <a:solidFill>
                  <a:srgbClr val="0D0D0D"/>
                </a:solidFill>
                <a:cs typeface="Arial"/>
              </a:rPr>
              <a:t>These conditions vary depending on the topic text. Always check the official work </a:t>
            </a:r>
            <a:r>
              <a:rPr lang="en-US" dirty="0" err="1">
                <a:solidFill>
                  <a:srgbClr val="0D0D0D"/>
                </a:solidFill>
                <a:cs typeface="Arial"/>
              </a:rPr>
              <a:t>programme</a:t>
            </a:r>
            <a:r>
              <a:rPr lang="en-US" dirty="0">
                <a:solidFill>
                  <a:srgbClr val="0D0D0D"/>
                </a:solidFill>
                <a:cs typeface="Arial"/>
              </a:rPr>
              <a:t> and adjust to the exact conditions of your topic.</a:t>
            </a:r>
          </a:p>
          <a:p>
            <a:pPr algn="just">
              <a:spcAft>
                <a:spcPts val="300"/>
              </a:spcAft>
            </a:pPr>
            <a:r>
              <a:rPr lang="en-US" dirty="0">
                <a:solidFill>
                  <a:srgbClr val="0D0D0D"/>
                </a:solidFill>
                <a:cs typeface="Arial"/>
              </a:rPr>
              <a:t>Do not incur any costs related to the demonstration/deployment activities before obtaining a "go" decision from your granting authority. </a:t>
            </a:r>
          </a:p>
          <a:p>
            <a:pPr algn="just">
              <a:spcAft>
                <a:spcPts val="300"/>
              </a:spcAft>
            </a:pPr>
            <a:r>
              <a:rPr lang="en-US" dirty="0">
                <a:solidFill>
                  <a:srgbClr val="0D0D0D"/>
                </a:solidFill>
                <a:cs typeface="Arial"/>
              </a:rPr>
              <a:t>In practice: </a:t>
            </a:r>
          </a:p>
          <a:p>
            <a:pPr marL="342900" indent="-342900" algn="just">
              <a:spcAft>
                <a:spcPts val="300"/>
              </a:spcAft>
              <a:buFont typeface="Arial" panose="020B0604020202020204" pitchFamily="34" charset="0"/>
              <a:buChar char="•"/>
            </a:pPr>
            <a:r>
              <a:rPr lang="en-US" dirty="0"/>
              <a:t>Help proposals to think ahead introducing credible, achievable milestone with all due requirements </a:t>
            </a:r>
          </a:p>
          <a:p>
            <a:pPr marL="342900" indent="-342900" algn="just">
              <a:spcAft>
                <a:spcPts val="300"/>
              </a:spcAft>
              <a:buFont typeface="Arial" panose="020B0604020202020204" pitchFamily="34" charset="0"/>
              <a:buChar char="•"/>
            </a:pPr>
            <a:r>
              <a:rPr lang="en-US" dirty="0"/>
              <a:t>It is important to take the “go/no go" milestone seriously from the proposal stage, avoiding to assume that any issues can be rectified during the grant preparation phase or the project itself.</a:t>
            </a:r>
            <a:endParaRPr lang="en-US" dirty="0">
              <a:solidFill>
                <a:srgbClr val="0D0D0D"/>
              </a:solidFill>
              <a:cs typeface="Arial"/>
            </a:endParaRPr>
          </a:p>
        </p:txBody>
      </p:sp>
    </p:spTree>
    <p:extLst>
      <p:ext uri="{BB962C8B-B14F-4D97-AF65-F5344CB8AC3E}">
        <p14:creationId xmlns:p14="http://schemas.microsoft.com/office/powerpoint/2010/main" val="1045009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ED46-7C17-00D0-2C70-7918C90D3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76AF2-0638-5EA7-7444-D1F906FC5BC5}"/>
              </a:ext>
            </a:extLst>
          </p:cNvPr>
          <p:cNvSpPr>
            <a:spLocks noGrp="1"/>
          </p:cNvSpPr>
          <p:nvPr>
            <p:ph type="title"/>
          </p:nvPr>
        </p:nvSpPr>
        <p:spPr>
          <a:xfrm>
            <a:off x="838200" y="3281585"/>
            <a:ext cx="9681673" cy="1160240"/>
          </a:xfrm>
        </p:spPr>
        <p:txBody>
          <a:bodyPr/>
          <a:lstStyle/>
          <a:p>
            <a:r>
              <a:rPr lang="en-GB" sz="3600" dirty="0"/>
              <a:t>Policy Context </a:t>
            </a:r>
            <a:endParaRPr lang="en-GB" sz="3600" strike="sngStrike" dirty="0"/>
          </a:p>
        </p:txBody>
      </p:sp>
      <p:sp>
        <p:nvSpPr>
          <p:cNvPr id="4" name="Slide Number Placeholder 5">
            <a:extLst>
              <a:ext uri="{FF2B5EF4-FFF2-40B4-BE49-F238E27FC236}">
                <a16:creationId xmlns:a16="http://schemas.microsoft.com/office/drawing/2014/main" id="{38EB3290-CA84-30F3-B9F3-6347E5E85D1C}"/>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2</a:t>
            </a:fld>
            <a:endParaRPr lang="en-IE"/>
          </a:p>
        </p:txBody>
      </p:sp>
    </p:spTree>
    <p:extLst>
      <p:ext uri="{BB962C8B-B14F-4D97-AF65-F5344CB8AC3E}">
        <p14:creationId xmlns:p14="http://schemas.microsoft.com/office/powerpoint/2010/main" val="181660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29DB-56A6-D89A-DE84-D361AD4AA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C5FAAD-9E1D-B1D5-4DAB-CDF759403C40}"/>
              </a:ext>
            </a:extLst>
          </p:cNvPr>
          <p:cNvSpPr>
            <a:spLocks noGrp="1"/>
          </p:cNvSpPr>
          <p:nvPr>
            <p:ph type="title"/>
          </p:nvPr>
        </p:nvSpPr>
        <p:spPr>
          <a:xfrm>
            <a:off x="838200" y="3281585"/>
            <a:ext cx="9681673" cy="1160240"/>
          </a:xfrm>
        </p:spPr>
        <p:txBody>
          <a:bodyPr/>
          <a:lstStyle/>
          <a:p>
            <a:r>
              <a:rPr lang="en-GB" sz="3600" dirty="0"/>
              <a:t>Call Dates </a:t>
            </a:r>
            <a:endParaRPr lang="en-GB" sz="3600" strike="sngStrike" dirty="0"/>
          </a:p>
        </p:txBody>
      </p:sp>
      <p:sp>
        <p:nvSpPr>
          <p:cNvPr id="4" name="Slide Number Placeholder 5">
            <a:extLst>
              <a:ext uri="{FF2B5EF4-FFF2-40B4-BE49-F238E27FC236}">
                <a16:creationId xmlns:a16="http://schemas.microsoft.com/office/drawing/2014/main" id="{3FA0670E-492D-B3A6-8925-3BDC1B415907}"/>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20</a:t>
            </a:fld>
            <a:endParaRPr lang="en-IE"/>
          </a:p>
        </p:txBody>
      </p:sp>
    </p:spTree>
    <p:extLst>
      <p:ext uri="{BB962C8B-B14F-4D97-AF65-F5344CB8AC3E}">
        <p14:creationId xmlns:p14="http://schemas.microsoft.com/office/powerpoint/2010/main" val="250468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89C12-C8F2-0293-A53C-88054D0B7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29AB7-9F81-50FF-386F-1D3936696123}"/>
              </a:ext>
            </a:extLst>
          </p:cNvPr>
          <p:cNvSpPr>
            <a:spLocks noGrp="1"/>
          </p:cNvSpPr>
          <p:nvPr>
            <p:ph type="title"/>
          </p:nvPr>
        </p:nvSpPr>
        <p:spPr>
          <a:xfrm>
            <a:off x="838200" y="269591"/>
            <a:ext cx="10515600" cy="816904"/>
          </a:xfrm>
        </p:spPr>
        <p:txBody>
          <a:bodyPr/>
          <a:lstStyle/>
          <a:p>
            <a:r>
              <a:rPr lang="en-IE" sz="4000" dirty="0"/>
              <a:t>Call Dates </a:t>
            </a:r>
          </a:p>
        </p:txBody>
      </p:sp>
      <p:sp>
        <p:nvSpPr>
          <p:cNvPr id="3" name="Content Placeholder 2">
            <a:extLst>
              <a:ext uri="{FF2B5EF4-FFF2-40B4-BE49-F238E27FC236}">
                <a16:creationId xmlns:a16="http://schemas.microsoft.com/office/drawing/2014/main" id="{BEA533DC-167D-FAF4-7E6D-654E1ED796A8}"/>
              </a:ext>
            </a:extLst>
          </p:cNvPr>
          <p:cNvSpPr>
            <a:spLocks noGrp="1"/>
          </p:cNvSpPr>
          <p:nvPr>
            <p:ph idx="1"/>
          </p:nvPr>
        </p:nvSpPr>
        <p:spPr>
          <a:xfrm>
            <a:off x="622897" y="1086495"/>
            <a:ext cx="10515600" cy="3638473"/>
          </a:xfrm>
        </p:spPr>
        <p:txBody>
          <a:bodyPr vert="horz" lIns="144000" tIns="144000" rIns="144000" bIns="144000" rtlCol="0" anchor="t">
            <a:noAutofit/>
          </a:bodyPr>
          <a:lstStyle/>
          <a:p>
            <a:pPr algn="just">
              <a:spcAft>
                <a:spcPts val="600"/>
              </a:spcAft>
            </a:pPr>
            <a:r>
              <a:rPr lang="en-US" sz="2400" dirty="0"/>
              <a:t>Opening: </a:t>
            </a:r>
            <a:r>
              <a:rPr lang="en-US" sz="2400" b="1" dirty="0"/>
              <a:t>18 Dec 2025</a:t>
            </a:r>
          </a:p>
          <a:p>
            <a:pPr algn="just">
              <a:spcAft>
                <a:spcPts val="600"/>
              </a:spcAft>
            </a:pPr>
            <a:r>
              <a:rPr lang="en-US" sz="2400" dirty="0"/>
              <a:t>Deadline: </a:t>
            </a:r>
            <a:r>
              <a:rPr lang="en-US" sz="2400" b="1" dirty="0"/>
              <a:t>15 Sep 2026 </a:t>
            </a:r>
          </a:p>
          <a:p>
            <a:pPr marL="342900" indent="-342900" algn="just">
              <a:spcAft>
                <a:spcPts val="600"/>
              </a:spcAft>
              <a:buFont typeface="Arial" panose="020B0604020202020204" pitchFamily="34" charset="0"/>
              <a:buChar char="•"/>
            </a:pPr>
            <a:r>
              <a:rPr lang="en-GB" dirty="0"/>
              <a:t>HORIZON-CID-2026-01-01: R&amp;I in Support of the Clean Industrial Deal: Decarbonisation of energy intensive industries</a:t>
            </a:r>
          </a:p>
          <a:p>
            <a:pPr marL="342900" indent="-342900" algn="just">
              <a:spcAft>
                <a:spcPts val="600"/>
              </a:spcAft>
              <a:buFont typeface="Arial" panose="020B0604020202020204" pitchFamily="34" charset="0"/>
              <a:buChar char="•"/>
            </a:pPr>
            <a:r>
              <a:rPr lang="en-GB" dirty="0"/>
              <a:t>HORIZON-CID-2026-01-02: R&amp;I in Support of the Clean Industrial Deal: Clean Technologies for Climate Action</a:t>
            </a:r>
          </a:p>
          <a:p>
            <a:pPr algn="just">
              <a:spcBef>
                <a:spcPts val="0"/>
              </a:spcBef>
            </a:pPr>
            <a:endParaRPr lang="en-GB" dirty="0"/>
          </a:p>
          <a:p>
            <a:pPr algn="just">
              <a:spcAft>
                <a:spcPts val="600"/>
              </a:spcAft>
            </a:pPr>
            <a:r>
              <a:rPr lang="en-US" sz="2400" dirty="0"/>
              <a:t>Opening: </a:t>
            </a:r>
            <a:r>
              <a:rPr lang="en-US" sz="2400" b="1" dirty="0"/>
              <a:t>12 Jan 2027</a:t>
            </a:r>
          </a:p>
          <a:p>
            <a:pPr algn="just">
              <a:spcAft>
                <a:spcPts val="600"/>
              </a:spcAft>
            </a:pPr>
            <a:r>
              <a:rPr lang="en-US" sz="2400" dirty="0"/>
              <a:t>Deadline: </a:t>
            </a:r>
            <a:r>
              <a:rPr lang="en-US" sz="2400" b="1" dirty="0"/>
              <a:t>15 Sep 2027</a:t>
            </a:r>
          </a:p>
          <a:p>
            <a:pPr marL="342900" indent="-342900" algn="just">
              <a:spcAft>
                <a:spcPts val="600"/>
              </a:spcAft>
              <a:buFont typeface="Arial" panose="020B0604020202020204" pitchFamily="34" charset="0"/>
              <a:buChar char="•"/>
            </a:pPr>
            <a:r>
              <a:rPr lang="en-GB" dirty="0"/>
              <a:t>HORIZON-CID-2027-01-01: R&amp;I in Support of the Clean Industrial Deal: Decarbonisation of energy intensive industries</a:t>
            </a:r>
          </a:p>
          <a:p>
            <a:pPr marL="342900" indent="-342900" algn="just">
              <a:spcAft>
                <a:spcPts val="600"/>
              </a:spcAft>
              <a:buFont typeface="Arial" panose="020B0604020202020204" pitchFamily="34" charset="0"/>
              <a:buChar char="•"/>
            </a:pPr>
            <a:r>
              <a:rPr lang="en-GB" dirty="0"/>
              <a:t>HORIZON-CID-2027-01-02: R&amp;I in Support of the Clean Industrial Deal: Clean Technologies for Climate Action</a:t>
            </a:r>
            <a:endParaRPr lang="en-IE" sz="2400" dirty="0"/>
          </a:p>
          <a:p>
            <a:pPr algn="just">
              <a:spcAft>
                <a:spcPts val="600"/>
              </a:spcAft>
            </a:pPr>
            <a:endParaRPr lang="en-GB" sz="2400" dirty="0"/>
          </a:p>
          <a:p>
            <a:pPr algn="just">
              <a:spcAft>
                <a:spcPts val="600"/>
              </a:spcAft>
            </a:pPr>
            <a:endParaRPr lang="en-IE" sz="2400" dirty="0"/>
          </a:p>
        </p:txBody>
      </p:sp>
    </p:spTree>
    <p:extLst>
      <p:ext uri="{BB962C8B-B14F-4D97-AF65-F5344CB8AC3E}">
        <p14:creationId xmlns:p14="http://schemas.microsoft.com/office/powerpoint/2010/main" val="310356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B0441F-2716-68A8-50FC-F547C368E3A7}"/>
              </a:ext>
            </a:extLst>
          </p:cNvPr>
          <p:cNvSpPr>
            <a:spLocks noGrp="1"/>
          </p:cNvSpPr>
          <p:nvPr>
            <p:ph type="title"/>
          </p:nvPr>
        </p:nvSpPr>
        <p:spPr/>
        <p:txBody>
          <a:bodyPr/>
          <a:lstStyle/>
          <a:p>
            <a:r>
              <a:rPr lang="en-GB" sz="4000"/>
              <a:t>Policy Context – Clean Industrial Deal (CID)</a:t>
            </a:r>
          </a:p>
        </p:txBody>
      </p:sp>
      <p:sp>
        <p:nvSpPr>
          <p:cNvPr id="6" name="Content Placeholder 5">
            <a:extLst>
              <a:ext uri="{FF2B5EF4-FFF2-40B4-BE49-F238E27FC236}">
                <a16:creationId xmlns:a16="http://schemas.microsoft.com/office/drawing/2014/main" id="{CC424D1E-1996-F54A-7ADE-FB8870687770}"/>
              </a:ext>
            </a:extLst>
          </p:cNvPr>
          <p:cNvSpPr>
            <a:spLocks noGrp="1"/>
          </p:cNvSpPr>
          <p:nvPr>
            <p:ph idx="1"/>
          </p:nvPr>
        </p:nvSpPr>
        <p:spPr>
          <a:xfrm>
            <a:off x="573281" y="1272565"/>
            <a:ext cx="10865977" cy="4841908"/>
          </a:xfrm>
        </p:spPr>
        <p:txBody>
          <a:bodyPr vert="horz" lIns="144000" tIns="144000" rIns="144000" bIns="144000" rtlCol="0" anchor="t">
            <a:noAutofit/>
          </a:bodyPr>
          <a:lstStyle/>
          <a:p>
            <a:pPr marL="342900" indent="-342900" algn="just">
              <a:spcAft>
                <a:spcPts val="1200"/>
              </a:spcAft>
              <a:buFont typeface="Arial" panose="020B0604020202020204" pitchFamily="34" charset="0"/>
              <a:buChar char="•"/>
            </a:pPr>
            <a:r>
              <a:rPr lang="en-IE" dirty="0">
                <a:solidFill>
                  <a:schemeClr val="tx1"/>
                </a:solidFill>
              </a:rPr>
              <a:t>CID Communication was published on 26 February 2025 - </a:t>
            </a:r>
            <a:r>
              <a:rPr lang="en-US" dirty="0">
                <a:solidFill>
                  <a:schemeClr val="tx1"/>
                </a:solidFill>
              </a:rPr>
              <a:t>as a follow-up to the Competitiveness Compass, it aims to </a:t>
            </a:r>
            <a:r>
              <a:rPr lang="en-US" b="1" dirty="0">
                <a:solidFill>
                  <a:schemeClr val="tx1"/>
                </a:solidFill>
              </a:rPr>
              <a:t>direct investment towards infrastructure and industry in order to support the EU’s industrial </a:t>
            </a:r>
            <a:r>
              <a:rPr lang="en-US" b="1" dirty="0" err="1">
                <a:solidFill>
                  <a:schemeClr val="tx1"/>
                </a:solidFill>
              </a:rPr>
              <a:t>decarbonisation</a:t>
            </a:r>
            <a:r>
              <a:rPr lang="en-US" b="1" dirty="0">
                <a:solidFill>
                  <a:schemeClr val="tx1"/>
                </a:solidFill>
              </a:rPr>
              <a:t>, growth, and competitiveness </a:t>
            </a:r>
            <a:r>
              <a:rPr lang="en-US" b="1" u="sng" dirty="0">
                <a:solidFill>
                  <a:schemeClr val="tx1"/>
                </a:solidFill>
              </a:rPr>
              <a:t>goals</a:t>
            </a:r>
            <a:r>
              <a:rPr lang="en-US" dirty="0">
                <a:solidFill>
                  <a:schemeClr val="tx1"/>
                </a:solidFill>
              </a:rPr>
              <a:t>.</a:t>
            </a:r>
            <a:endParaRPr lang="en-US" dirty="0">
              <a:solidFill>
                <a:schemeClr val="tx1"/>
              </a:solidFill>
              <a:cs typeface="Arial"/>
            </a:endParaRPr>
          </a:p>
          <a:p>
            <a:pPr marL="342900" indent="-342900" algn="just">
              <a:spcAft>
                <a:spcPts val="1200"/>
              </a:spcAft>
              <a:buFont typeface="Arial" panose="020B0604020202020204" pitchFamily="34" charset="0"/>
              <a:buChar char="•"/>
            </a:pPr>
            <a:r>
              <a:rPr lang="en-US" dirty="0">
                <a:solidFill>
                  <a:schemeClr val="tx1"/>
                </a:solidFill>
              </a:rPr>
              <a:t>Confirms Europe’s dedication to these goals by </a:t>
            </a:r>
            <a:r>
              <a:rPr lang="en-US" b="1" dirty="0">
                <a:solidFill>
                  <a:schemeClr val="tx1"/>
                </a:solidFill>
              </a:rPr>
              <a:t>offering clear business incentives</a:t>
            </a:r>
            <a:r>
              <a:rPr lang="en-US" dirty="0">
                <a:solidFill>
                  <a:schemeClr val="tx1"/>
                </a:solidFill>
              </a:rPr>
              <a:t> to support the </a:t>
            </a:r>
            <a:r>
              <a:rPr lang="en-US" dirty="0" err="1">
                <a:solidFill>
                  <a:schemeClr val="tx1"/>
                </a:solidFill>
              </a:rPr>
              <a:t>decarbonisation</a:t>
            </a:r>
            <a:r>
              <a:rPr lang="en-US" dirty="0">
                <a:solidFill>
                  <a:schemeClr val="tx1"/>
                </a:solidFill>
              </a:rPr>
              <a:t> and competitiveness of European industry, at the same time. It will help </a:t>
            </a:r>
            <a:r>
              <a:rPr lang="en-US" b="1" dirty="0">
                <a:solidFill>
                  <a:schemeClr val="tx1"/>
                </a:solidFill>
              </a:rPr>
              <a:t>creating lead markets to boost supply and demand in clean tech, accelerate the roll-out of clean energy &amp; manufacturing, and reinforce a circular economy</a:t>
            </a:r>
            <a:r>
              <a:rPr lang="en-US" dirty="0">
                <a:solidFill>
                  <a:schemeClr val="tx1"/>
                </a:solidFill>
              </a:rPr>
              <a:t>. </a:t>
            </a:r>
            <a:endParaRPr lang="en-US" b="1" dirty="0">
              <a:solidFill>
                <a:schemeClr val="tx1"/>
              </a:solidFill>
              <a:cs typeface="Arial"/>
            </a:endParaRPr>
          </a:p>
          <a:p>
            <a:pPr marL="342900" indent="-342900" algn="just">
              <a:spcAft>
                <a:spcPts val="1200"/>
              </a:spcAft>
              <a:buFont typeface="Arial" panose="020B0604020202020204" pitchFamily="34" charset="0"/>
              <a:buChar char="•"/>
            </a:pPr>
            <a:r>
              <a:rPr lang="en-US" dirty="0">
                <a:cs typeface="Arial"/>
              </a:rPr>
              <a:t>It focuses on </a:t>
            </a:r>
            <a:r>
              <a:rPr lang="en-US" b="1" dirty="0">
                <a:cs typeface="Arial"/>
              </a:rPr>
              <a:t>energy-intensive industries</a:t>
            </a:r>
            <a:r>
              <a:rPr lang="en-US" dirty="0">
                <a:cs typeface="Arial"/>
              </a:rPr>
              <a:t> and on </a:t>
            </a:r>
            <a:r>
              <a:rPr lang="en-US" b="1" dirty="0">
                <a:cs typeface="Arial"/>
              </a:rPr>
              <a:t>clean tech sectors</a:t>
            </a:r>
            <a:endParaRPr lang="en-US" dirty="0">
              <a:solidFill>
                <a:srgbClr val="000000"/>
              </a:solidFill>
              <a:cs typeface="Arial"/>
            </a:endParaRPr>
          </a:p>
          <a:p>
            <a:pPr marL="342900" indent="-342900" algn="just">
              <a:spcAft>
                <a:spcPts val="1200"/>
              </a:spcAft>
              <a:buFont typeface="Arial" panose="020B0604020202020204" pitchFamily="34" charset="0"/>
              <a:buChar char="•"/>
            </a:pPr>
            <a:r>
              <a:rPr lang="en-US" dirty="0"/>
              <a:t>The Communication states that “</a:t>
            </a:r>
            <a:r>
              <a:rPr lang="en-US" i="1" dirty="0"/>
              <a:t>R&amp;I is a key enabler for promoting the next generation of clean tech, clean energy and </a:t>
            </a:r>
            <a:r>
              <a:rPr lang="en-US" i="1" dirty="0" err="1"/>
              <a:t>decarbonised</a:t>
            </a:r>
            <a:r>
              <a:rPr lang="en-US" i="1" dirty="0"/>
              <a:t> manufacturing in the EU. The </a:t>
            </a:r>
            <a:r>
              <a:rPr lang="en-US" b="1" i="1" dirty="0"/>
              <a:t>flagship Horizon Europe call of ca. </a:t>
            </a:r>
            <a:r>
              <a:rPr lang="en-US" b="1" i="1" u="sng" dirty="0"/>
              <a:t>EUR 600 million </a:t>
            </a:r>
            <a:r>
              <a:rPr lang="en-US" b="1" i="1" dirty="0"/>
              <a:t>under the 2026-2027 work </a:t>
            </a:r>
            <a:r>
              <a:rPr lang="en-US" b="1" i="1" dirty="0" err="1"/>
              <a:t>programme</a:t>
            </a:r>
            <a:r>
              <a:rPr lang="en-US" b="1" i="1" dirty="0"/>
              <a:t> supports </a:t>
            </a:r>
            <a:r>
              <a:rPr lang="en-US" b="1" i="1" u="sng" dirty="0"/>
              <a:t>fit-for-deployment projects</a:t>
            </a:r>
            <a:r>
              <a:rPr lang="en-US" i="1" dirty="0"/>
              <a:t>.”</a:t>
            </a:r>
          </a:p>
          <a:p>
            <a:pPr marL="342900" indent="-342900" algn="just">
              <a:spcAft>
                <a:spcPts val="1200"/>
              </a:spcAft>
              <a:buFont typeface="Arial" panose="020B0604020202020204" pitchFamily="34" charset="0"/>
              <a:buChar char="•"/>
            </a:pPr>
            <a:endParaRPr lang="en-US" i="1" dirty="0">
              <a:cs typeface="Arial"/>
            </a:endParaRPr>
          </a:p>
          <a:p>
            <a:pPr marL="342900" indent="-342900">
              <a:buFont typeface="Arial" panose="020B0604020202020204" pitchFamily="34" charset="0"/>
              <a:buChar char="•"/>
            </a:pPr>
            <a:endParaRPr lang="en-GB" dirty="0"/>
          </a:p>
        </p:txBody>
      </p:sp>
      <p:sp>
        <p:nvSpPr>
          <p:cNvPr id="2" name="Slide Number Placeholder 5">
            <a:extLst>
              <a:ext uri="{FF2B5EF4-FFF2-40B4-BE49-F238E27FC236}">
                <a16:creationId xmlns:a16="http://schemas.microsoft.com/office/drawing/2014/main" id="{8ACB27C3-32B1-B767-3226-CCC8BE5E38C6}"/>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3</a:t>
            </a:fld>
            <a:endParaRPr lang="en-IE"/>
          </a:p>
        </p:txBody>
      </p:sp>
    </p:spTree>
    <p:extLst>
      <p:ext uri="{BB962C8B-B14F-4D97-AF65-F5344CB8AC3E}">
        <p14:creationId xmlns:p14="http://schemas.microsoft.com/office/powerpoint/2010/main" val="120429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D07C4-97D2-5ED8-82CB-758D6C418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CD32D-0DBC-846D-DFB9-B456DDB7A5F8}"/>
              </a:ext>
            </a:extLst>
          </p:cNvPr>
          <p:cNvSpPr>
            <a:spLocks noGrp="1"/>
          </p:cNvSpPr>
          <p:nvPr>
            <p:ph type="title"/>
          </p:nvPr>
        </p:nvSpPr>
        <p:spPr>
          <a:xfrm>
            <a:off x="838200" y="3281585"/>
            <a:ext cx="9681673" cy="1160240"/>
          </a:xfrm>
        </p:spPr>
        <p:txBody>
          <a:bodyPr/>
          <a:lstStyle/>
          <a:p>
            <a:r>
              <a:rPr lang="en-GB" sz="3600" dirty="0"/>
              <a:t>Call Overview &amp; Principal Features </a:t>
            </a:r>
            <a:endParaRPr lang="en-GB" sz="3600" strike="sngStrike" dirty="0"/>
          </a:p>
        </p:txBody>
      </p:sp>
      <p:sp>
        <p:nvSpPr>
          <p:cNvPr id="4" name="Slide Number Placeholder 5">
            <a:extLst>
              <a:ext uri="{FF2B5EF4-FFF2-40B4-BE49-F238E27FC236}">
                <a16:creationId xmlns:a16="http://schemas.microsoft.com/office/drawing/2014/main" id="{1D024ABC-6EEC-F46E-96DE-2EA9390F59B1}"/>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4</a:t>
            </a:fld>
            <a:endParaRPr lang="en-IE"/>
          </a:p>
        </p:txBody>
      </p:sp>
    </p:spTree>
    <p:extLst>
      <p:ext uri="{BB962C8B-B14F-4D97-AF65-F5344CB8AC3E}">
        <p14:creationId xmlns:p14="http://schemas.microsoft.com/office/powerpoint/2010/main" val="86134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845F-62FB-C91F-1503-1DECDE328726}"/>
              </a:ext>
            </a:extLst>
          </p:cNvPr>
          <p:cNvSpPr>
            <a:spLocks noGrp="1"/>
          </p:cNvSpPr>
          <p:nvPr>
            <p:ph type="title"/>
          </p:nvPr>
        </p:nvSpPr>
        <p:spPr/>
        <p:txBody>
          <a:bodyPr/>
          <a:lstStyle/>
          <a:p>
            <a:r>
              <a:rPr lang="en-IE" dirty="0"/>
              <a:t>CID Horizontal Call – Overview </a:t>
            </a:r>
          </a:p>
        </p:txBody>
      </p:sp>
      <p:sp>
        <p:nvSpPr>
          <p:cNvPr id="3" name="Content Placeholder 2">
            <a:extLst>
              <a:ext uri="{FF2B5EF4-FFF2-40B4-BE49-F238E27FC236}">
                <a16:creationId xmlns:a16="http://schemas.microsoft.com/office/drawing/2014/main" id="{D89BC8E9-6393-A959-817B-CA75B574F584}"/>
              </a:ext>
            </a:extLst>
          </p:cNvPr>
          <p:cNvSpPr>
            <a:spLocks noGrp="1"/>
          </p:cNvSpPr>
          <p:nvPr>
            <p:ph idx="1"/>
          </p:nvPr>
        </p:nvSpPr>
        <p:spPr>
          <a:xfrm>
            <a:off x="838200" y="1182030"/>
            <a:ext cx="10515600" cy="3638473"/>
          </a:xfrm>
        </p:spPr>
        <p:txBody>
          <a:bodyPr/>
          <a:lstStyle/>
          <a:p>
            <a:pPr marL="342900" indent="-342900">
              <a:buFont typeface="Arial" panose="020B0604020202020204" pitchFamily="34" charset="0"/>
              <a:buChar char="•"/>
            </a:pPr>
            <a:r>
              <a:rPr lang="en-IE" sz="2400" dirty="0"/>
              <a:t>Horizontal call (between </a:t>
            </a:r>
            <a:r>
              <a:rPr lang="en-IE" sz="2400" b="1" dirty="0"/>
              <a:t>Clusters 4 and 5</a:t>
            </a:r>
            <a:r>
              <a:rPr lang="en-IE" sz="2400" dirty="0"/>
              <a:t>), with 2 topics (in each year; 2026 &amp; 2027):</a:t>
            </a:r>
          </a:p>
          <a:p>
            <a:r>
              <a:rPr lang="en-IE" sz="2400" dirty="0"/>
              <a:t>	1. </a:t>
            </a:r>
            <a:r>
              <a:rPr lang="en-IE" sz="2400" b="1" i="1" dirty="0"/>
              <a:t>Clean Technologies for Climate Action </a:t>
            </a:r>
            <a:r>
              <a:rPr lang="en-IE" sz="2400" dirty="0"/>
              <a:t>	</a:t>
            </a:r>
          </a:p>
          <a:p>
            <a:r>
              <a:rPr lang="en-IE" sz="2400" dirty="0"/>
              <a:t>	→ EUR 290 million across 2026 and 2027</a:t>
            </a:r>
          </a:p>
          <a:p>
            <a:endParaRPr lang="en-IE" sz="2400" dirty="0"/>
          </a:p>
          <a:p>
            <a:r>
              <a:rPr lang="en-IE" sz="2400" dirty="0"/>
              <a:t>	2. </a:t>
            </a:r>
            <a:r>
              <a:rPr lang="en-IE" sz="2400" b="1" i="1" dirty="0"/>
              <a:t>Decarbonisation of Energy-Intensive Industries </a:t>
            </a:r>
            <a:endParaRPr lang="en-IE" sz="2400" dirty="0"/>
          </a:p>
          <a:p>
            <a:pPr>
              <a:spcAft>
                <a:spcPts val="1200"/>
              </a:spcAft>
            </a:pPr>
            <a:r>
              <a:rPr lang="en-IE" sz="2400" dirty="0"/>
              <a:t>	→ EUR 250 million across 2026 and 2027</a:t>
            </a:r>
          </a:p>
          <a:p>
            <a:pPr marL="342900" indent="-342900">
              <a:buFont typeface="Arial" panose="020B0604020202020204" pitchFamily="34" charset="0"/>
              <a:buChar char="•"/>
            </a:pPr>
            <a:r>
              <a:rPr lang="en-IE" sz="2400" dirty="0"/>
              <a:t>Both topics are </a:t>
            </a:r>
            <a:r>
              <a:rPr lang="en-IE" sz="2400" b="1" dirty="0"/>
              <a:t>Innovation Actions </a:t>
            </a:r>
            <a:r>
              <a:rPr lang="en-IE" sz="2400" dirty="0"/>
              <a:t>targeting </a:t>
            </a:r>
            <a:r>
              <a:rPr lang="en-IE" sz="2400" b="1" dirty="0"/>
              <a:t>fit-for-deployment solutions</a:t>
            </a:r>
          </a:p>
          <a:p>
            <a:pPr marL="342900" indent="-342900">
              <a:buFont typeface="Arial" panose="020B0604020202020204" pitchFamily="34" charset="0"/>
              <a:buChar char="•"/>
            </a:pPr>
            <a:r>
              <a:rPr lang="en-US" sz="2400" dirty="0"/>
              <a:t>A complementary call of EUR 50 million in support of the Clean Industrial Deal is included in the </a:t>
            </a:r>
            <a:r>
              <a:rPr lang="en-US" sz="2400" b="1" dirty="0"/>
              <a:t>Research Fund for Coal and Steel</a:t>
            </a:r>
            <a:r>
              <a:rPr lang="en-US" sz="2400" dirty="0"/>
              <a:t>. </a:t>
            </a:r>
            <a:endParaRPr lang="en-IE" sz="2400" dirty="0"/>
          </a:p>
          <a:p>
            <a:endParaRPr lang="en-IE" sz="2400" b="1" dirty="0"/>
          </a:p>
        </p:txBody>
      </p:sp>
    </p:spTree>
    <p:extLst>
      <p:ext uri="{BB962C8B-B14F-4D97-AF65-F5344CB8AC3E}">
        <p14:creationId xmlns:p14="http://schemas.microsoft.com/office/powerpoint/2010/main" val="375352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E208-F51E-A448-C525-9834FEA9357E}"/>
              </a:ext>
            </a:extLst>
          </p:cNvPr>
          <p:cNvSpPr>
            <a:spLocks noGrp="1"/>
          </p:cNvSpPr>
          <p:nvPr>
            <p:ph type="title"/>
          </p:nvPr>
        </p:nvSpPr>
        <p:spPr/>
        <p:txBody>
          <a:bodyPr/>
          <a:lstStyle/>
          <a:p>
            <a:r>
              <a:rPr lang="en-IE" sz="4000"/>
              <a:t>Principles &amp; Features of the Call</a:t>
            </a:r>
          </a:p>
        </p:txBody>
      </p:sp>
      <p:sp>
        <p:nvSpPr>
          <p:cNvPr id="3" name="Content Placeholder 2">
            <a:extLst>
              <a:ext uri="{FF2B5EF4-FFF2-40B4-BE49-F238E27FC236}">
                <a16:creationId xmlns:a16="http://schemas.microsoft.com/office/drawing/2014/main" id="{8BC41148-3839-F28F-BDF9-18E8163CE5FD}"/>
              </a:ext>
            </a:extLst>
          </p:cNvPr>
          <p:cNvSpPr>
            <a:spLocks noGrp="1"/>
          </p:cNvSpPr>
          <p:nvPr>
            <p:ph idx="1"/>
          </p:nvPr>
        </p:nvSpPr>
        <p:spPr>
          <a:xfrm>
            <a:off x="608606" y="1041353"/>
            <a:ext cx="10515600" cy="3638473"/>
          </a:xfrm>
        </p:spPr>
        <p:txBody>
          <a:bodyPr vert="horz" lIns="144000" tIns="144000" rIns="144000" bIns="144000" rtlCol="0" anchor="t">
            <a:noAutofit/>
          </a:bodyPr>
          <a:lstStyle/>
          <a:p>
            <a:pPr algn="just">
              <a:lnSpc>
                <a:spcPct val="100000"/>
              </a:lnSpc>
              <a:spcBef>
                <a:spcPts val="600"/>
              </a:spcBef>
            </a:pPr>
            <a:r>
              <a:rPr lang="en-US" sz="2400" b="1" u="sng" dirty="0">
                <a:solidFill>
                  <a:schemeClr val="tx1"/>
                </a:solidFill>
              </a:rPr>
              <a:t>Open Character</a:t>
            </a:r>
          </a:p>
          <a:p>
            <a:pPr marL="342900" indent="-342900" algn="just">
              <a:lnSpc>
                <a:spcPct val="100000"/>
              </a:lnSpc>
              <a:spcBef>
                <a:spcPts val="600"/>
              </a:spcBef>
              <a:buFont typeface="Arial" panose="020B0604020202020204" pitchFamily="34" charset="0"/>
              <a:buChar char="•"/>
            </a:pPr>
            <a:r>
              <a:rPr lang="en-US" b="1" dirty="0">
                <a:solidFill>
                  <a:schemeClr val="tx1"/>
                </a:solidFill>
              </a:rPr>
              <a:t>Applicants are free to decide </a:t>
            </a:r>
            <a:r>
              <a:rPr lang="en-US" dirty="0">
                <a:solidFill>
                  <a:schemeClr val="tx1"/>
                </a:solidFill>
              </a:rPr>
              <a:t>on the specific tech value chain they wish to strengthen through innovative competitive &amp; decarbonization solutions </a:t>
            </a:r>
            <a:endParaRPr lang="en-US" b="1" u="sng" dirty="0">
              <a:solidFill>
                <a:schemeClr val="tx1"/>
              </a:solidFill>
              <a:cs typeface="Arial"/>
            </a:endParaRPr>
          </a:p>
          <a:p>
            <a:pPr algn="just">
              <a:lnSpc>
                <a:spcPct val="100000"/>
              </a:lnSpc>
              <a:spcBef>
                <a:spcPts val="1800"/>
              </a:spcBef>
            </a:pPr>
            <a:r>
              <a:rPr lang="en-US" sz="2400" b="1" u="sng" dirty="0">
                <a:solidFill>
                  <a:schemeClr val="tx1"/>
                </a:solidFill>
              </a:rPr>
              <a:t>Focus on Industrial Competitiveness</a:t>
            </a:r>
            <a:endParaRPr lang="en-US" sz="2400" b="1" u="sng" dirty="0">
              <a:solidFill>
                <a:schemeClr val="tx1"/>
              </a:solidFill>
              <a:cs typeface="Arial"/>
            </a:endParaRPr>
          </a:p>
          <a:p>
            <a:pPr marL="342900" indent="-342900" algn="just">
              <a:lnSpc>
                <a:spcPct val="100000"/>
              </a:lnSpc>
              <a:spcBef>
                <a:spcPts val="600"/>
              </a:spcBef>
              <a:buFont typeface="Arial" panose="020B0604020202020204" pitchFamily="34" charset="0"/>
              <a:buChar char="•"/>
            </a:pPr>
            <a:r>
              <a:rPr lang="en-IE" dirty="0">
                <a:solidFill>
                  <a:schemeClr val="tx1"/>
                </a:solidFill>
              </a:rPr>
              <a:t>Demonstrate </a:t>
            </a:r>
            <a:r>
              <a:rPr lang="en-US" b="1" dirty="0">
                <a:solidFill>
                  <a:schemeClr val="tx1"/>
                </a:solidFill>
              </a:rPr>
              <a:t>industrial leadership </a:t>
            </a:r>
            <a:r>
              <a:rPr lang="en-US" dirty="0">
                <a:solidFill>
                  <a:schemeClr val="tx1"/>
                </a:solidFill>
              </a:rPr>
              <a:t>in view of the deployment after the project (i.e. put together a consortium composition that allows for effective collaboration between relevant stakeholders and future deployment). </a:t>
            </a:r>
            <a:endParaRPr lang="en-US" dirty="0">
              <a:solidFill>
                <a:schemeClr val="tx1"/>
              </a:solidFill>
              <a:cs typeface="Arial"/>
            </a:endParaRPr>
          </a:p>
          <a:p>
            <a:pPr marL="342900" indent="-342900" algn="just">
              <a:lnSpc>
                <a:spcPct val="100000"/>
              </a:lnSpc>
              <a:spcBef>
                <a:spcPts val="600"/>
              </a:spcBef>
              <a:buFont typeface="Arial" panose="020B0604020202020204" pitchFamily="34" charset="0"/>
              <a:buChar char="•"/>
            </a:pPr>
            <a:r>
              <a:rPr lang="en-US" dirty="0">
                <a:solidFill>
                  <a:schemeClr val="tx1"/>
                </a:solidFill>
              </a:rPr>
              <a:t>Set out a sound </a:t>
            </a:r>
            <a:r>
              <a:rPr lang="en-US" b="1" dirty="0">
                <a:solidFill>
                  <a:schemeClr val="tx1"/>
                </a:solidFill>
              </a:rPr>
              <a:t>business plan </a:t>
            </a:r>
            <a:r>
              <a:rPr lang="en-US" dirty="0">
                <a:solidFill>
                  <a:schemeClr val="tx1"/>
                </a:solidFill>
              </a:rPr>
              <a:t>and </a:t>
            </a:r>
            <a:r>
              <a:rPr lang="en-US" b="1" dirty="0">
                <a:solidFill>
                  <a:schemeClr val="tx1"/>
                </a:solidFill>
              </a:rPr>
              <a:t>market-readiness strategy </a:t>
            </a:r>
            <a:r>
              <a:rPr lang="en-US" dirty="0">
                <a:solidFill>
                  <a:schemeClr val="tx1"/>
                </a:solidFill>
              </a:rPr>
              <a:t>on how to prepare and support the deployment of the proposed tech solution within/across relevant EU industrial sectors.</a:t>
            </a:r>
            <a:endParaRPr lang="en-US" dirty="0">
              <a:solidFill>
                <a:schemeClr val="tx1"/>
              </a:solidFill>
              <a:cs typeface="Arial"/>
            </a:endParaRPr>
          </a:p>
          <a:p>
            <a:pPr marL="342900" indent="-342900" algn="just">
              <a:lnSpc>
                <a:spcPct val="100000"/>
              </a:lnSpc>
              <a:spcBef>
                <a:spcPts val="600"/>
              </a:spcBef>
              <a:buFont typeface="Arial" panose="020B0604020202020204" pitchFamily="34" charset="0"/>
              <a:buChar char="•"/>
            </a:pPr>
            <a:r>
              <a:rPr lang="en-US" dirty="0">
                <a:solidFill>
                  <a:schemeClr val="tx1"/>
                </a:solidFill>
              </a:rPr>
              <a:t>Think ahead in view of </a:t>
            </a:r>
            <a:r>
              <a:rPr lang="en-US" b="1" dirty="0">
                <a:solidFill>
                  <a:schemeClr val="tx1"/>
                </a:solidFill>
              </a:rPr>
              <a:t>Leveraging investments </a:t>
            </a:r>
            <a:r>
              <a:rPr lang="en-US" dirty="0">
                <a:solidFill>
                  <a:schemeClr val="tx1"/>
                </a:solidFill>
              </a:rPr>
              <a:t>for deployment</a:t>
            </a:r>
            <a:endParaRPr lang="en-IE" b="1" u="sng" dirty="0">
              <a:solidFill>
                <a:schemeClr val="tx1"/>
              </a:solidFill>
              <a:cs typeface="Arial"/>
            </a:endParaRPr>
          </a:p>
          <a:p>
            <a:pPr algn="just">
              <a:lnSpc>
                <a:spcPct val="100000"/>
              </a:lnSpc>
              <a:spcBef>
                <a:spcPts val="1800"/>
              </a:spcBef>
            </a:pPr>
            <a:r>
              <a:rPr lang="en-IE" sz="2400" b="1" u="sng" dirty="0">
                <a:solidFill>
                  <a:schemeClr val="tx1"/>
                </a:solidFill>
              </a:rPr>
              <a:t>Value Chain &amp; Cross-Sectorial Integration </a:t>
            </a:r>
            <a:endParaRPr lang="en-IE" sz="2400" b="1" u="sng" dirty="0">
              <a:solidFill>
                <a:schemeClr val="tx1"/>
              </a:solidFill>
              <a:cs typeface="Arial"/>
            </a:endParaRPr>
          </a:p>
          <a:p>
            <a:pPr marL="342900" indent="-342900" algn="just">
              <a:lnSpc>
                <a:spcPct val="100000"/>
              </a:lnSpc>
              <a:spcBef>
                <a:spcPts val="600"/>
              </a:spcBef>
              <a:buFont typeface="Arial" panose="020B0604020202020204" pitchFamily="34" charset="0"/>
              <a:buChar char="•"/>
            </a:pPr>
            <a:r>
              <a:rPr lang="en-US" dirty="0">
                <a:solidFill>
                  <a:schemeClr val="tx1"/>
                </a:solidFill>
              </a:rPr>
              <a:t>Ensure the development of technological solutions </a:t>
            </a:r>
            <a:r>
              <a:rPr lang="en-US" b="1" dirty="0">
                <a:solidFill>
                  <a:schemeClr val="tx1"/>
                </a:solidFill>
              </a:rPr>
              <a:t>across a specific tech value chain </a:t>
            </a:r>
            <a:r>
              <a:rPr lang="en-US" dirty="0">
                <a:solidFill>
                  <a:schemeClr val="tx1"/>
                </a:solidFill>
              </a:rPr>
              <a:t>(i.e. involving adequate combination of suppliers, users &amp; relevant stakeholders).</a:t>
            </a:r>
            <a:endParaRPr lang="en-US" dirty="0">
              <a:solidFill>
                <a:schemeClr val="tx1"/>
              </a:solidFill>
              <a:cs typeface="Arial"/>
            </a:endParaRPr>
          </a:p>
          <a:p>
            <a:pPr marL="342900" indent="-342900" algn="just">
              <a:lnSpc>
                <a:spcPct val="100000"/>
              </a:lnSpc>
              <a:spcBef>
                <a:spcPts val="600"/>
              </a:spcBef>
              <a:buFont typeface="Arial" panose="020B0604020202020204" pitchFamily="34" charset="0"/>
              <a:buChar char="•"/>
            </a:pPr>
            <a:endParaRPr lang="en-US" dirty="0">
              <a:solidFill>
                <a:schemeClr val="tx1"/>
              </a:solidFill>
              <a:cs typeface="Arial"/>
            </a:endParaRPr>
          </a:p>
          <a:p>
            <a:pPr marL="342900" indent="-342900" algn="just">
              <a:lnSpc>
                <a:spcPct val="100000"/>
              </a:lnSpc>
              <a:spcBef>
                <a:spcPts val="600"/>
              </a:spcBef>
              <a:buFont typeface="Arial" panose="020B0604020202020204" pitchFamily="34" charset="0"/>
              <a:buChar char="•"/>
            </a:pPr>
            <a:endParaRPr lang="en-US" dirty="0"/>
          </a:p>
        </p:txBody>
      </p:sp>
    </p:spTree>
    <p:extLst>
      <p:ext uri="{BB962C8B-B14F-4D97-AF65-F5344CB8AC3E}">
        <p14:creationId xmlns:p14="http://schemas.microsoft.com/office/powerpoint/2010/main" val="292314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D90C-F06A-F188-88D0-B61A86EC56A6}"/>
              </a:ext>
            </a:extLst>
          </p:cNvPr>
          <p:cNvSpPr>
            <a:spLocks noGrp="1"/>
          </p:cNvSpPr>
          <p:nvPr>
            <p:ph type="title"/>
          </p:nvPr>
        </p:nvSpPr>
        <p:spPr/>
        <p:txBody>
          <a:bodyPr/>
          <a:lstStyle/>
          <a:p>
            <a:r>
              <a:rPr lang="en-IE"/>
              <a:t>Expected Impacts</a:t>
            </a:r>
          </a:p>
        </p:txBody>
      </p:sp>
      <p:sp>
        <p:nvSpPr>
          <p:cNvPr id="7" name="Content Placeholder 2">
            <a:extLst>
              <a:ext uri="{FF2B5EF4-FFF2-40B4-BE49-F238E27FC236}">
                <a16:creationId xmlns:a16="http://schemas.microsoft.com/office/drawing/2014/main" id="{FE7C9276-C51D-7924-E5A7-AF729282EBBC}"/>
              </a:ext>
            </a:extLst>
          </p:cNvPr>
          <p:cNvSpPr>
            <a:spLocks noGrp="1"/>
          </p:cNvSpPr>
          <p:nvPr>
            <p:ph idx="1"/>
          </p:nvPr>
        </p:nvSpPr>
        <p:spPr>
          <a:xfrm>
            <a:off x="639024" y="1336738"/>
            <a:ext cx="10515600" cy="3638550"/>
          </a:xfrm>
        </p:spPr>
        <p:txBody>
          <a:bodyPr vert="horz" lIns="144000" tIns="144000" rIns="144000" bIns="144000" rtlCol="0" anchor="t">
            <a:noAutofit/>
          </a:bodyPr>
          <a:lstStyle/>
          <a:p>
            <a:pPr marL="342900" indent="-342900" algn="just">
              <a:spcAft>
                <a:spcPts val="1200"/>
              </a:spcAft>
              <a:buFont typeface="Arial" panose="020B0604020202020204" pitchFamily="34" charset="0"/>
              <a:buChar char="•"/>
            </a:pPr>
            <a:r>
              <a:rPr lang="en-US" b="1" dirty="0"/>
              <a:t>Accelerate the roll-out and deployment </a:t>
            </a:r>
            <a:r>
              <a:rPr lang="en-US" dirty="0"/>
              <a:t>of </a:t>
            </a:r>
            <a:r>
              <a:rPr lang="en-US" dirty="0">
                <a:solidFill>
                  <a:srgbClr val="0D0D0D"/>
                </a:solidFill>
              </a:rPr>
              <a:t>European </a:t>
            </a:r>
            <a:r>
              <a:rPr lang="en-US" dirty="0"/>
              <a:t>industry </a:t>
            </a:r>
            <a:r>
              <a:rPr lang="en-US" dirty="0" err="1"/>
              <a:t>decarbonisation</a:t>
            </a:r>
            <a:r>
              <a:rPr lang="en-US" dirty="0"/>
              <a:t> and cleantech solutions across EU industrial sectors </a:t>
            </a:r>
            <a:r>
              <a:rPr lang="en-US"/>
              <a:t>(EII </a:t>
            </a:r>
            <a:r>
              <a:rPr lang="en-US" dirty="0"/>
              <a:t>+ manufacturing, energy and transport).</a:t>
            </a:r>
          </a:p>
          <a:p>
            <a:pPr marL="342900" indent="-342900" algn="just">
              <a:spcAft>
                <a:spcPts val="1200"/>
              </a:spcAft>
              <a:buFont typeface="Arial" panose="020B0604020202020204" pitchFamily="34" charset="0"/>
              <a:buChar char="•"/>
            </a:pPr>
            <a:r>
              <a:rPr lang="en-US" b="1" dirty="0"/>
              <a:t>Promote the competitiveness </a:t>
            </a:r>
            <a:r>
              <a:rPr lang="en-US" dirty="0"/>
              <a:t>of the cleantech and </a:t>
            </a:r>
            <a:r>
              <a:rPr lang="en-US" dirty="0" err="1"/>
              <a:t>decarbonised</a:t>
            </a:r>
            <a:r>
              <a:rPr lang="en-US" dirty="0"/>
              <a:t> industries in the EU.</a:t>
            </a:r>
          </a:p>
          <a:p>
            <a:pPr marL="342900" indent="-342900" algn="just">
              <a:spcAft>
                <a:spcPts val="1200"/>
              </a:spcAft>
              <a:buFont typeface="Arial" panose="020B0604020202020204" pitchFamily="34" charset="0"/>
              <a:buChar char="•"/>
            </a:pPr>
            <a:r>
              <a:rPr lang="en-US" b="1" dirty="0"/>
              <a:t>Support the manufacturing capacity in Europe </a:t>
            </a:r>
            <a:r>
              <a:rPr lang="en-US" dirty="0"/>
              <a:t>for industry </a:t>
            </a:r>
            <a:r>
              <a:rPr lang="en-US" dirty="0" err="1"/>
              <a:t>decarbonisation</a:t>
            </a:r>
            <a:r>
              <a:rPr lang="en-US" dirty="0"/>
              <a:t> and cleantech solutions and strengthen sustainable and resilient value chains in Europe to reduce strategic dependencies. </a:t>
            </a:r>
          </a:p>
          <a:p>
            <a:pPr marL="342900" indent="-342900" algn="just">
              <a:spcAft>
                <a:spcPts val="1200"/>
              </a:spcAft>
              <a:buFont typeface="Arial" panose="020B0604020202020204" pitchFamily="34" charset="0"/>
              <a:buChar char="•"/>
            </a:pPr>
            <a:r>
              <a:rPr lang="en-US" b="1" dirty="0"/>
              <a:t>Facilitate the </a:t>
            </a:r>
            <a:r>
              <a:rPr lang="en-US" b="1" dirty="0" err="1"/>
              <a:t>mobilisation</a:t>
            </a:r>
            <a:r>
              <a:rPr lang="en-US" b="1" dirty="0"/>
              <a:t> and alignment of public &amp; private investments </a:t>
            </a:r>
            <a:r>
              <a:rPr lang="en-US" dirty="0"/>
              <a:t>for innovative </a:t>
            </a:r>
            <a:r>
              <a:rPr lang="en-US" dirty="0" err="1"/>
              <a:t>decarbonisation</a:t>
            </a:r>
            <a:r>
              <a:rPr lang="en-US" dirty="0"/>
              <a:t> and cleantech technologies and processes in the EU. </a:t>
            </a:r>
          </a:p>
          <a:p>
            <a:pPr marL="342900" indent="-342900" algn="just">
              <a:spcAft>
                <a:spcPts val="1200"/>
              </a:spcAft>
              <a:buFont typeface="Arial" panose="020B0604020202020204" pitchFamily="34" charset="0"/>
              <a:buChar char="•"/>
            </a:pPr>
            <a:r>
              <a:rPr lang="en-US" b="1" dirty="0"/>
              <a:t>Reduce the energy price gap in Europe </a:t>
            </a:r>
            <a:r>
              <a:rPr lang="en-US" dirty="0"/>
              <a:t>via the deployment of competitive cleantech and industrial </a:t>
            </a:r>
            <a:r>
              <a:rPr lang="en-US" dirty="0" err="1"/>
              <a:t>decarbonisation</a:t>
            </a:r>
            <a:r>
              <a:rPr lang="en-US" dirty="0"/>
              <a:t> solutions.</a:t>
            </a:r>
          </a:p>
          <a:p>
            <a:pPr marL="342900" indent="-342900" algn="just">
              <a:spcAft>
                <a:spcPts val="600"/>
              </a:spcAft>
              <a:buFont typeface="Arial" panose="020B0604020202020204" pitchFamily="34" charset="0"/>
              <a:buChar char="•"/>
            </a:pPr>
            <a:endParaRPr lang="en-IE" sz="2400" dirty="0"/>
          </a:p>
        </p:txBody>
      </p:sp>
    </p:spTree>
    <p:extLst>
      <p:ext uri="{BB962C8B-B14F-4D97-AF65-F5344CB8AC3E}">
        <p14:creationId xmlns:p14="http://schemas.microsoft.com/office/powerpoint/2010/main" val="31369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774-B97E-C9A3-9986-C75AD20D8A1C}"/>
              </a:ext>
            </a:extLst>
          </p:cNvPr>
          <p:cNvSpPr>
            <a:spLocks noGrp="1"/>
          </p:cNvSpPr>
          <p:nvPr>
            <p:ph type="title"/>
          </p:nvPr>
        </p:nvSpPr>
        <p:spPr>
          <a:xfrm>
            <a:off x="838200" y="3281585"/>
            <a:ext cx="9888940" cy="1160240"/>
          </a:xfrm>
        </p:spPr>
        <p:txBody>
          <a:bodyPr/>
          <a:lstStyle/>
          <a:p>
            <a:r>
              <a:rPr lang="en-GB" sz="3600" i="1" dirty="0"/>
              <a:t>Decarbonisation of Energy-Intensive Industries </a:t>
            </a:r>
            <a:r>
              <a:rPr lang="en-GB" sz="3600" dirty="0"/>
              <a:t>topic</a:t>
            </a:r>
            <a:endParaRPr lang="en-GB" sz="3600" i="1" strike="sngStrike" dirty="0"/>
          </a:p>
        </p:txBody>
      </p:sp>
      <p:sp>
        <p:nvSpPr>
          <p:cNvPr id="4" name="Slide Number Placeholder 5">
            <a:extLst>
              <a:ext uri="{FF2B5EF4-FFF2-40B4-BE49-F238E27FC236}">
                <a16:creationId xmlns:a16="http://schemas.microsoft.com/office/drawing/2014/main" id="{3108CC93-F8C8-3166-DBC4-1CF2E751E16D}"/>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8</a:t>
            </a:fld>
            <a:endParaRPr lang="en-IE"/>
          </a:p>
        </p:txBody>
      </p:sp>
    </p:spTree>
    <p:extLst>
      <p:ext uri="{BB962C8B-B14F-4D97-AF65-F5344CB8AC3E}">
        <p14:creationId xmlns:p14="http://schemas.microsoft.com/office/powerpoint/2010/main" val="218804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481552"/>
            <a:ext cx="10515600" cy="782357"/>
          </a:xfrm>
        </p:spPr>
        <p:txBody>
          <a:bodyPr/>
          <a:lstStyle/>
          <a:p>
            <a:r>
              <a:rPr lang="fr-BE" sz="3600" dirty="0" err="1">
                <a:latin typeface="EC Square Sans Pro Medium" panose="020B0500000000020004" pitchFamily="34" charset="0"/>
              </a:rPr>
              <a:t>Context</a:t>
            </a:r>
            <a:r>
              <a:rPr lang="fr-BE" sz="3600" dirty="0">
                <a:latin typeface="EC Square Sans Pro Medium" panose="020B0500000000020004" pitchFamily="34" charset="0"/>
              </a:rPr>
              <a:t> - Energy intensive industries: </a:t>
            </a:r>
            <a:br>
              <a:rPr lang="fr-BE" sz="3600" dirty="0">
                <a:latin typeface="EC Square Sans Pro Medium" panose="020B0500000000020004" pitchFamily="34" charset="0"/>
              </a:rPr>
            </a:br>
            <a:r>
              <a:rPr lang="fr-BE" sz="3600" dirty="0" err="1">
                <a:latin typeface="EC Square Sans Pro Medium" panose="020B0500000000020004" pitchFamily="34" charset="0"/>
              </a:rPr>
              <a:t>Why</a:t>
            </a:r>
            <a:r>
              <a:rPr lang="fr-BE" sz="3600" dirty="0">
                <a:latin typeface="EC Square Sans Pro Medium" panose="020B0500000000020004" pitchFamily="34" charset="0"/>
              </a:rPr>
              <a:t> do </a:t>
            </a:r>
            <a:r>
              <a:rPr lang="fr-BE" sz="3600" dirty="0" err="1">
                <a:latin typeface="EC Square Sans Pro Medium" panose="020B0500000000020004" pitchFamily="34" charset="0"/>
              </a:rPr>
              <a:t>they</a:t>
            </a:r>
            <a:r>
              <a:rPr lang="fr-BE" sz="3600" dirty="0">
                <a:latin typeface="EC Square Sans Pro Medium" panose="020B0500000000020004" pitchFamily="34" charset="0"/>
              </a:rPr>
              <a:t> </a:t>
            </a:r>
            <a:r>
              <a:rPr lang="fr-BE" sz="3600" dirty="0" err="1">
                <a:latin typeface="EC Square Sans Pro Medium" panose="020B0500000000020004" pitchFamily="34" charset="0"/>
              </a:rPr>
              <a:t>matter</a:t>
            </a:r>
            <a:r>
              <a:rPr lang="fr-BE" sz="3600" dirty="0">
                <a:latin typeface="EC Square Sans Pro Medium" panose="020B0500000000020004" pitchFamily="34" charset="0"/>
              </a:rPr>
              <a:t> and </a:t>
            </a:r>
            <a:r>
              <a:rPr lang="fr-BE" sz="3600" dirty="0" err="1">
                <a:latin typeface="EC Square Sans Pro Medium" panose="020B0500000000020004" pitchFamily="34" charset="0"/>
              </a:rPr>
              <a:t>what</a:t>
            </a:r>
            <a:r>
              <a:rPr lang="fr-BE" sz="3600" dirty="0">
                <a:latin typeface="EC Square Sans Pro Medium" panose="020B0500000000020004" pitchFamily="34" charset="0"/>
              </a:rPr>
              <a:t> can innovation do?</a:t>
            </a:r>
            <a:endParaRPr lang="en-GB" sz="3600" dirty="0">
              <a:latin typeface="EC Square Sans Pro Medium" panose="020B0500000000020004" pitchFamily="34" charset="0"/>
            </a:endParaRPr>
          </a:p>
        </p:txBody>
      </p:sp>
      <p:pic>
        <p:nvPicPr>
          <p:cNvPr id="4" name="Picture 3"/>
          <p:cNvPicPr>
            <a:picLocks noChangeAspect="1"/>
          </p:cNvPicPr>
          <p:nvPr/>
        </p:nvPicPr>
        <p:blipFill>
          <a:blip r:embed="rId2"/>
          <a:stretch>
            <a:fillRect/>
          </a:stretch>
        </p:blipFill>
        <p:spPr>
          <a:xfrm>
            <a:off x="1488577" y="1487840"/>
            <a:ext cx="8900774" cy="4509381"/>
          </a:xfrm>
          <a:prstGeom prst="rect">
            <a:avLst/>
          </a:prstGeom>
        </p:spPr>
      </p:pic>
    </p:spTree>
    <p:extLst>
      <p:ext uri="{BB962C8B-B14F-4D97-AF65-F5344CB8AC3E}">
        <p14:creationId xmlns:p14="http://schemas.microsoft.com/office/powerpoint/2010/main" val="2849128798"/>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amp_VI_EC_Corporate_PPT_Template_2024 2.pptx" id="{82638BCC-62B9-435A-B3D4-91B8F41A0F82}" vid="{331CF50E-8039-4F5B-9C47-F59CDFBC175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7B6F83-6DDD-48D8-857B-BE72EE2D0B99}">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C578E49-555D-4D0C-B802-355039F0D82E}">
  <ds:schemaRefs>
    <ds:schemaRef ds:uri="http://schemas.microsoft.com/sharepoint/v3/contenttype/forms"/>
  </ds:schemaRefs>
</ds:datastoreItem>
</file>

<file path=customXml/itemProps3.xml><?xml version="1.0" encoding="utf-8"?>
<ds:datastoreItem xmlns:ds="http://schemas.openxmlformats.org/officeDocument/2006/customXml" ds:itemID="{4CD81E1F-6DA9-4707-BA36-9D5427D78609}">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17559</TotalTime>
  <Words>1936</Words>
  <Application>Microsoft Office PowerPoint</Application>
  <PresentationFormat>Widescreen</PresentationFormat>
  <Paragraphs>139</Paragraphs>
  <Slides>21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EC Square Sans Pro Medium</vt:lpstr>
      <vt:lpstr>Symbol</vt:lpstr>
      <vt:lpstr>Arial</vt:lpstr>
      <vt:lpstr>Yu Gothic</vt:lpstr>
      <vt:lpstr>Times New Roman</vt:lpstr>
      <vt:lpstr>colour palette new PPT</vt:lpstr>
      <vt:lpstr>Horizontal Call for WP 2026-2027: R&amp;I in Support of the Clean Industrial Deal</vt:lpstr>
      <vt:lpstr>Policy Context </vt:lpstr>
      <vt:lpstr>Policy Context – Clean Industrial Deal (CID)</vt:lpstr>
      <vt:lpstr>Call Overview &amp; Principal Features </vt:lpstr>
      <vt:lpstr>CID Horizontal Call – Overview </vt:lpstr>
      <vt:lpstr>Principles &amp; Features of the Call</vt:lpstr>
      <vt:lpstr>Expected Impacts</vt:lpstr>
      <vt:lpstr>Decarbonisation of Energy-Intensive Industries topic</vt:lpstr>
      <vt:lpstr>Context - Energy intensive industries:  Why do they matter and what can innovation do?</vt:lpstr>
      <vt:lpstr>Topic: Decarbonisation of Energy-Intensive Industries  Expected Outcomes</vt:lpstr>
      <vt:lpstr>Topic: Decarbonisation of Energy-Intensive Industries  Scope</vt:lpstr>
      <vt:lpstr>European partnership Processes4Planet</vt:lpstr>
      <vt:lpstr>European Clean Steel Partnership</vt:lpstr>
      <vt:lpstr>Cleantech for Climate topic</vt:lpstr>
      <vt:lpstr>Topic: Clean Tech for Climate  Expected Outcomes</vt:lpstr>
      <vt:lpstr>Topic: Clean Tech for Climate  Scope</vt:lpstr>
      <vt:lpstr>Specific requirements</vt:lpstr>
      <vt:lpstr>Balanced Portfolios (For Each Topic)</vt:lpstr>
      <vt:lpstr>“Go/no go” moment</vt:lpstr>
      <vt:lpstr>Call Dates </vt:lpstr>
      <vt:lpstr>Call Dates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SCHUBERT Thomas (RTD)</dc:creator>
  <cp:lastModifiedBy>FERRANDEZ GARCIA Antonio (RTD)</cp:lastModifiedBy>
  <cp:revision>35</cp:revision>
  <dcterms:created xsi:type="dcterms:W3CDTF">2025-04-10T13:34:29Z</dcterms:created>
  <dcterms:modified xsi:type="dcterms:W3CDTF">2025-12-11T11:10:29Z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0x010100AF098AE41A192E4C85C747A9850AEF9A</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