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9" r:id="rId3"/>
    <p:sldId id="257"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14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E21491-5FA3-B7B1-776A-0BA45A6E2DD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09902208-EEA4-3144-6971-C39693652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35838FDB-8E85-BEBC-F743-1D4EA64F2A2A}"/>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5" name="Segnaposto piè di pagina 4">
            <a:extLst>
              <a:ext uri="{FF2B5EF4-FFF2-40B4-BE49-F238E27FC236}">
                <a16:creationId xmlns:a16="http://schemas.microsoft.com/office/drawing/2014/main" id="{2855605A-B6FE-1D5A-3180-F6D46CDE7A6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21AEAE3-7EEF-4DB2-FBEB-0003DEFBF910}"/>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231659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19911-457F-F129-B88D-FB9FFE6F275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575E1474-10E1-5755-48A4-7109794BFCE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7AC6FDB-A617-CC14-E3A8-AB89E774723E}"/>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5" name="Segnaposto piè di pagina 4">
            <a:extLst>
              <a:ext uri="{FF2B5EF4-FFF2-40B4-BE49-F238E27FC236}">
                <a16:creationId xmlns:a16="http://schemas.microsoft.com/office/drawing/2014/main" id="{356473A3-76E2-8359-4EF4-54020293D91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BDDD1D5-E027-AD66-A477-2EA03068887D}"/>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2982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B44F89D-2B2C-24FB-3344-524025F502F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6291FA9E-97C8-70A8-6094-704F5CCDD82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DE5654D-BD3E-D009-C00E-D1C37DB92816}"/>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5" name="Segnaposto piè di pagina 4">
            <a:extLst>
              <a:ext uri="{FF2B5EF4-FFF2-40B4-BE49-F238E27FC236}">
                <a16:creationId xmlns:a16="http://schemas.microsoft.com/office/drawing/2014/main" id="{DAF6476D-B48C-D5B8-BFBB-B584AACDD1A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524C8F1-A2B6-AFAD-1435-E575845FC1B9}"/>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339884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0E9E28-95FE-A6CC-05E8-7140564D7EE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9BD7565-4C04-2009-BC39-66E456BC3F4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84E32CE-663E-4B4F-80BB-4038F96D1D11}"/>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5" name="Segnaposto piè di pagina 4">
            <a:extLst>
              <a:ext uri="{FF2B5EF4-FFF2-40B4-BE49-F238E27FC236}">
                <a16:creationId xmlns:a16="http://schemas.microsoft.com/office/drawing/2014/main" id="{09C62874-332D-DD1E-BF7F-F89D75F9112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F2C36D2-1DDB-850A-00C2-5792D008AC69}"/>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226991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32479-0659-0E48-1662-051F9E33DB8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3F04545-D451-31AE-CAA7-E6B8B08126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9516B83-6DC0-B362-B804-3431022D6710}"/>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5" name="Segnaposto piè di pagina 4">
            <a:extLst>
              <a:ext uri="{FF2B5EF4-FFF2-40B4-BE49-F238E27FC236}">
                <a16:creationId xmlns:a16="http://schemas.microsoft.com/office/drawing/2014/main" id="{8992D655-5B4C-E53E-7B26-9A8008E17EF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E87748BB-8E65-FC37-0C63-63F52B7DFF6E}"/>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204854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56430-3F74-982A-0264-180B6BC52C3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B5F222DC-367B-A348-0E03-C3DF611122A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D263660D-60EB-9E29-191F-69987575146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4D236D29-F984-52BB-644F-CA2BDD11CB99}"/>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6" name="Segnaposto piè di pagina 5">
            <a:extLst>
              <a:ext uri="{FF2B5EF4-FFF2-40B4-BE49-F238E27FC236}">
                <a16:creationId xmlns:a16="http://schemas.microsoft.com/office/drawing/2014/main" id="{1D66A917-3FF0-AC32-60DE-6ADFAD2E922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EEABEA62-1C91-35B1-ACAF-0E46CCBD346C}"/>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165845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C98A1D-C152-EDF9-C6EA-31954E757ADD}"/>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2257585B-D1B2-BA62-C4A9-0F88A82D1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07172C1-AD94-5758-8660-0933FE2F0B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C31A1F58-CF2D-CF0C-08E3-DFDB87B1B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846CB72-D61B-89DB-30F0-6446417B2B6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93166AEC-F147-73C6-77C4-A4406F180505}"/>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8" name="Segnaposto piè di pagina 7">
            <a:extLst>
              <a:ext uri="{FF2B5EF4-FFF2-40B4-BE49-F238E27FC236}">
                <a16:creationId xmlns:a16="http://schemas.microsoft.com/office/drawing/2014/main" id="{AF900F2A-5798-5D9B-B43B-5BA1667C7629}"/>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EB606805-0F56-9DE4-7894-BF39E27FCCEC}"/>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338343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5F1E1B-EEA5-BA1D-49FA-E02458A31FD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6358B33D-7AD8-E85B-6A37-63E22F67794D}"/>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4" name="Segnaposto piè di pagina 3">
            <a:extLst>
              <a:ext uri="{FF2B5EF4-FFF2-40B4-BE49-F238E27FC236}">
                <a16:creationId xmlns:a16="http://schemas.microsoft.com/office/drawing/2014/main" id="{78415941-7FC4-4EB7-DC57-A6DFFF6579C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C19B7D2D-FE9F-494E-CF40-356EF5B1E003}"/>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129013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58F52A7-B874-8DC0-2E09-CE7CCA74F6B8}"/>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3" name="Segnaposto piè di pagina 2">
            <a:extLst>
              <a:ext uri="{FF2B5EF4-FFF2-40B4-BE49-F238E27FC236}">
                <a16:creationId xmlns:a16="http://schemas.microsoft.com/office/drawing/2014/main" id="{41948BBA-F321-47F1-E4F8-E6C059BAD8A3}"/>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AA7E7684-A6BF-D5B4-6CFF-DFB4EEB9FE29}"/>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230849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C2EBE-4672-778A-0FC1-96C987D70CE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197A0E07-6879-F917-4723-C03DE4A40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64DF00AE-C84E-F203-AFA5-DB68468BE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55FC3FC-35DD-C4DF-C4BD-C0A651A72636}"/>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6" name="Segnaposto piè di pagina 5">
            <a:extLst>
              <a:ext uri="{FF2B5EF4-FFF2-40B4-BE49-F238E27FC236}">
                <a16:creationId xmlns:a16="http://schemas.microsoft.com/office/drawing/2014/main" id="{42D861D5-A2DC-B19A-7379-F0E01722D01F}"/>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3AB4001F-DD7E-CF5B-2051-B38D13746A8A}"/>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85487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36BE1D-4DA7-E23F-CF49-2455F5543B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ACD7C2C8-E1E6-1B8D-D055-E53DFD442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24B1AE90-F5B0-3D32-FDA3-B62B93D24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7F76791-D45C-3229-5D75-1B27A2BD7DBD}"/>
              </a:ext>
            </a:extLst>
          </p:cNvPr>
          <p:cNvSpPr>
            <a:spLocks noGrp="1"/>
          </p:cNvSpPr>
          <p:nvPr>
            <p:ph type="dt" sz="half" idx="10"/>
          </p:nvPr>
        </p:nvSpPr>
        <p:spPr/>
        <p:txBody>
          <a:bodyPr/>
          <a:lstStyle/>
          <a:p>
            <a:fld id="{AC89629B-D98B-4317-B7F6-25786CD109C8}" type="datetimeFigureOut">
              <a:rPr lang="en-GB" smtClean="0"/>
              <a:t>11/12/2025</a:t>
            </a:fld>
            <a:endParaRPr lang="en-GB"/>
          </a:p>
        </p:txBody>
      </p:sp>
      <p:sp>
        <p:nvSpPr>
          <p:cNvPr id="6" name="Segnaposto piè di pagina 5">
            <a:extLst>
              <a:ext uri="{FF2B5EF4-FFF2-40B4-BE49-F238E27FC236}">
                <a16:creationId xmlns:a16="http://schemas.microsoft.com/office/drawing/2014/main" id="{2AFAE80D-6454-0A55-7982-EB729262CE6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0D92D14E-678F-B21A-F298-A58E8306822E}"/>
              </a:ext>
            </a:extLst>
          </p:cNvPr>
          <p:cNvSpPr>
            <a:spLocks noGrp="1"/>
          </p:cNvSpPr>
          <p:nvPr>
            <p:ph type="sldNum" sz="quarter" idx="12"/>
          </p:nvPr>
        </p:nvSpPr>
        <p:spPr/>
        <p:txBody>
          <a:bodyPr/>
          <a:lstStyle/>
          <a:p>
            <a:fld id="{CD44438B-41DE-4EEE-B9D6-D13FDE96A27F}" type="slidenum">
              <a:rPr lang="en-GB" smtClean="0"/>
              <a:t>‹N›</a:t>
            </a:fld>
            <a:endParaRPr lang="en-GB"/>
          </a:p>
        </p:txBody>
      </p:sp>
    </p:spTree>
    <p:extLst>
      <p:ext uri="{BB962C8B-B14F-4D97-AF65-F5344CB8AC3E}">
        <p14:creationId xmlns:p14="http://schemas.microsoft.com/office/powerpoint/2010/main" val="368203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F72992B-D9E4-8F9B-9EEA-D30B2DDF5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41B470F4-D044-85D0-D8C6-8372632A3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F3D7EF0-E4BA-D311-CCB2-712A015FA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89629B-D98B-4317-B7F6-25786CD109C8}" type="datetimeFigureOut">
              <a:rPr lang="en-GB" smtClean="0"/>
              <a:t>11/12/2025</a:t>
            </a:fld>
            <a:endParaRPr lang="en-GB"/>
          </a:p>
        </p:txBody>
      </p:sp>
      <p:sp>
        <p:nvSpPr>
          <p:cNvPr id="5" name="Segnaposto piè di pagina 4">
            <a:extLst>
              <a:ext uri="{FF2B5EF4-FFF2-40B4-BE49-F238E27FC236}">
                <a16:creationId xmlns:a16="http://schemas.microsoft.com/office/drawing/2014/main" id="{90E69E6C-5C8E-B925-DB90-82E78EC060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egnaposto numero diapositiva 5">
            <a:extLst>
              <a:ext uri="{FF2B5EF4-FFF2-40B4-BE49-F238E27FC236}">
                <a16:creationId xmlns:a16="http://schemas.microsoft.com/office/drawing/2014/main" id="{87217185-168A-ADBC-56F9-0F5B75E1B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44438B-41DE-4EEE-B9D6-D13FDE96A27F}" type="slidenum">
              <a:rPr lang="en-GB" smtClean="0"/>
              <a:t>‹N›</a:t>
            </a:fld>
            <a:endParaRPr lang="en-GB"/>
          </a:p>
        </p:txBody>
      </p:sp>
    </p:spTree>
    <p:extLst>
      <p:ext uri="{BB962C8B-B14F-4D97-AF65-F5344CB8AC3E}">
        <p14:creationId xmlns:p14="http://schemas.microsoft.com/office/powerpoint/2010/main" val="262927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ission.europa.eu/topics/eu-competitiveness/draghi-report_en" TargetMode="External"/><Relationship Id="rId2" Type="http://schemas.openxmlformats.org/officeDocument/2006/relationships/hyperlink" Target="https://commission.europa.eu/document/download/10017eb1-4722-4333-add2-e0ed18105a34_en" TargetMode="External"/><Relationship Id="rId1" Type="http://schemas.openxmlformats.org/officeDocument/2006/relationships/slideLayout" Target="../slideLayouts/slideLayout2.xml"/><Relationship Id="rId4" Type="http://schemas.openxmlformats.org/officeDocument/2006/relationships/hyperlink" Target="https://commission.europa.eu/document/download/9db1c5c8-9e82-467b-ab6a-905feeb4b6b0_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2000"/>
          </a:blip>
          <a:srcRect t="28906" b="28906"/>
          <a:stretch>
            <a:fillRect/>
          </a:stretch>
        </p:blipFill>
        <p:spPr>
          <a:xfrm>
            <a:off x="0" y="0"/>
            <a:ext cx="12192000" cy="6858000"/>
          </a:xfrm>
          <a:prstGeom prst="rect">
            <a:avLst/>
          </a:prstGeom>
        </p:spPr>
      </p:pic>
      <p:grpSp>
        <p:nvGrpSpPr>
          <p:cNvPr id="3" name="Group 3"/>
          <p:cNvGrpSpPr/>
          <p:nvPr/>
        </p:nvGrpSpPr>
        <p:grpSpPr>
          <a:xfrm>
            <a:off x="-76296" y="6350"/>
            <a:ext cx="12268296" cy="6858000"/>
            <a:chOff x="0" y="0"/>
            <a:chExt cx="5959895" cy="3331592"/>
          </a:xfrm>
        </p:grpSpPr>
        <p:sp>
          <p:nvSpPr>
            <p:cNvPr id="4" name="Freeform 4"/>
            <p:cNvSpPr/>
            <p:nvPr/>
          </p:nvSpPr>
          <p:spPr>
            <a:xfrm>
              <a:off x="0" y="0"/>
              <a:ext cx="5959895" cy="3331592"/>
            </a:xfrm>
            <a:custGeom>
              <a:avLst/>
              <a:gdLst/>
              <a:ahLst/>
              <a:cxnLst/>
              <a:rect l="l" t="t" r="r" b="b"/>
              <a:pathLst>
                <a:path w="5959895" h="3331592">
                  <a:moveTo>
                    <a:pt x="0" y="0"/>
                  </a:moveTo>
                  <a:lnTo>
                    <a:pt x="5959895" y="0"/>
                  </a:lnTo>
                  <a:lnTo>
                    <a:pt x="5959895" y="3331592"/>
                  </a:lnTo>
                  <a:lnTo>
                    <a:pt x="0" y="3331592"/>
                  </a:lnTo>
                  <a:close/>
                </a:path>
              </a:pathLst>
            </a:custGeom>
            <a:solidFill>
              <a:srgbClr val="073C82">
                <a:alpha val="58824"/>
              </a:srgbClr>
            </a:solidFill>
          </p:spPr>
          <p:txBody>
            <a:bodyPr/>
            <a:lstStyle/>
            <a:p>
              <a:endParaRPr lang="en-GB"/>
            </a:p>
          </p:txBody>
        </p:sp>
      </p:grpSp>
      <p:grpSp>
        <p:nvGrpSpPr>
          <p:cNvPr id="5" name="Group 5"/>
          <p:cNvGrpSpPr/>
          <p:nvPr/>
        </p:nvGrpSpPr>
        <p:grpSpPr>
          <a:xfrm>
            <a:off x="1574800" y="1691419"/>
            <a:ext cx="8944246" cy="5039608"/>
            <a:chOff x="0" y="0"/>
            <a:chExt cx="4359699" cy="2299510"/>
          </a:xfrm>
        </p:grpSpPr>
        <p:sp>
          <p:nvSpPr>
            <p:cNvPr id="6" name="Freeform 6"/>
            <p:cNvSpPr/>
            <p:nvPr/>
          </p:nvSpPr>
          <p:spPr>
            <a:xfrm>
              <a:off x="0" y="0"/>
              <a:ext cx="4359699" cy="2299510"/>
            </a:xfrm>
            <a:custGeom>
              <a:avLst/>
              <a:gdLst/>
              <a:ahLst/>
              <a:cxnLst/>
              <a:rect l="l" t="t" r="r" b="b"/>
              <a:pathLst>
                <a:path w="4359699" h="2299510">
                  <a:moveTo>
                    <a:pt x="0" y="0"/>
                  </a:moveTo>
                  <a:lnTo>
                    <a:pt x="4359699" y="0"/>
                  </a:lnTo>
                  <a:lnTo>
                    <a:pt x="4359699" y="2299510"/>
                  </a:lnTo>
                  <a:lnTo>
                    <a:pt x="0" y="2299510"/>
                  </a:lnTo>
                  <a:close/>
                </a:path>
              </a:pathLst>
            </a:custGeom>
            <a:solidFill>
              <a:srgbClr val="80F67E">
                <a:alpha val="37647"/>
              </a:srgbClr>
            </a:solidFill>
          </p:spPr>
          <p:txBody>
            <a:bodyPr/>
            <a:lstStyle/>
            <a:p>
              <a:endParaRPr lang="en-GB"/>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86743" y="726879"/>
            <a:ext cx="736752" cy="736752"/>
          </a:xfrm>
          <a:prstGeom prst="rect">
            <a:avLst/>
          </a:prstGeom>
        </p:spPr>
      </p:pic>
      <p:grpSp>
        <p:nvGrpSpPr>
          <p:cNvPr id="9" name="Group 9"/>
          <p:cNvGrpSpPr/>
          <p:nvPr/>
        </p:nvGrpSpPr>
        <p:grpSpPr>
          <a:xfrm>
            <a:off x="2167980" y="1236633"/>
            <a:ext cx="2196666" cy="226998"/>
            <a:chOff x="0" y="0"/>
            <a:chExt cx="3957320" cy="408940"/>
          </a:xfrm>
        </p:grpSpPr>
        <p:sp>
          <p:nvSpPr>
            <p:cNvPr id="10" name="Freeform 10"/>
            <p:cNvSpPr/>
            <p:nvPr/>
          </p:nvSpPr>
          <p:spPr>
            <a:xfrm>
              <a:off x="-2540" y="0"/>
              <a:ext cx="3963670" cy="408940"/>
            </a:xfrm>
            <a:custGeom>
              <a:avLst/>
              <a:gdLst/>
              <a:ahLst/>
              <a:cxnLst/>
              <a:rect l="l" t="t" r="r" b="b"/>
              <a:pathLst>
                <a:path w="3963670" h="408940">
                  <a:moveTo>
                    <a:pt x="3848100" y="204470"/>
                  </a:moveTo>
                  <a:lnTo>
                    <a:pt x="3952240" y="60960"/>
                  </a:lnTo>
                  <a:cubicBezTo>
                    <a:pt x="3961130" y="49530"/>
                    <a:pt x="3962400" y="34290"/>
                    <a:pt x="3954780" y="21590"/>
                  </a:cubicBezTo>
                  <a:cubicBezTo>
                    <a:pt x="3947160" y="8890"/>
                    <a:pt x="3935730" y="0"/>
                    <a:pt x="3921760"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3923030" y="408940"/>
                  </a:lnTo>
                  <a:cubicBezTo>
                    <a:pt x="3937000" y="408940"/>
                    <a:pt x="3950970" y="401320"/>
                    <a:pt x="3957320" y="388620"/>
                  </a:cubicBezTo>
                  <a:cubicBezTo>
                    <a:pt x="3963670" y="375920"/>
                    <a:pt x="3962400" y="360680"/>
                    <a:pt x="3954780" y="349250"/>
                  </a:cubicBezTo>
                  <a:lnTo>
                    <a:pt x="3848100" y="204470"/>
                  </a:lnTo>
                  <a:close/>
                </a:path>
              </a:pathLst>
            </a:custGeom>
            <a:solidFill>
              <a:srgbClr val="073C82"/>
            </a:solidFill>
          </p:spPr>
          <p:txBody>
            <a:bodyPr/>
            <a:lstStyle/>
            <a:p>
              <a:endParaRPr lang="en-GB"/>
            </a:p>
          </p:txBody>
        </p:sp>
      </p:grpSp>
      <p:grpSp>
        <p:nvGrpSpPr>
          <p:cNvPr id="11" name="Group 11"/>
          <p:cNvGrpSpPr/>
          <p:nvPr/>
        </p:nvGrpSpPr>
        <p:grpSpPr>
          <a:xfrm>
            <a:off x="5533354" y="83450"/>
            <a:ext cx="2211309" cy="228511"/>
            <a:chOff x="0" y="0"/>
            <a:chExt cx="3957320" cy="408940"/>
          </a:xfrm>
        </p:grpSpPr>
        <p:sp>
          <p:nvSpPr>
            <p:cNvPr id="12" name="Freeform 12"/>
            <p:cNvSpPr/>
            <p:nvPr/>
          </p:nvSpPr>
          <p:spPr>
            <a:xfrm>
              <a:off x="-2540" y="0"/>
              <a:ext cx="3963670" cy="408940"/>
            </a:xfrm>
            <a:custGeom>
              <a:avLst/>
              <a:gdLst/>
              <a:ahLst/>
              <a:cxnLst/>
              <a:rect l="l" t="t" r="r" b="b"/>
              <a:pathLst>
                <a:path w="3963670" h="408940">
                  <a:moveTo>
                    <a:pt x="3848100" y="204470"/>
                  </a:moveTo>
                  <a:lnTo>
                    <a:pt x="3952240" y="60960"/>
                  </a:lnTo>
                  <a:cubicBezTo>
                    <a:pt x="3961130" y="49530"/>
                    <a:pt x="3962400" y="34290"/>
                    <a:pt x="3954780" y="21590"/>
                  </a:cubicBezTo>
                  <a:cubicBezTo>
                    <a:pt x="3947160" y="8890"/>
                    <a:pt x="3935730" y="0"/>
                    <a:pt x="3921760"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3923030" y="408940"/>
                  </a:lnTo>
                  <a:cubicBezTo>
                    <a:pt x="3937000" y="408940"/>
                    <a:pt x="3950970" y="401320"/>
                    <a:pt x="3957320" y="388620"/>
                  </a:cubicBezTo>
                  <a:cubicBezTo>
                    <a:pt x="3963670" y="375920"/>
                    <a:pt x="3962400" y="360680"/>
                    <a:pt x="3954780" y="349250"/>
                  </a:cubicBezTo>
                  <a:lnTo>
                    <a:pt x="3848100" y="204470"/>
                  </a:lnTo>
                  <a:close/>
                </a:path>
              </a:pathLst>
            </a:custGeom>
            <a:solidFill>
              <a:srgbClr val="073C82"/>
            </a:solidFill>
          </p:spPr>
          <p:txBody>
            <a:bodyPr/>
            <a:lstStyle/>
            <a:p>
              <a:endParaRPr lang="en-GB"/>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736894">
            <a:off x="4793698" y="73443"/>
            <a:ext cx="771590" cy="77159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7610318" y="81283"/>
            <a:ext cx="770767" cy="770767"/>
          </a:xfrm>
          <a:prstGeom prst="rect">
            <a:avLst/>
          </a:prstGeom>
        </p:spPr>
      </p:pic>
      <p:grpSp>
        <p:nvGrpSpPr>
          <p:cNvPr id="15" name="Group 15"/>
          <p:cNvGrpSpPr>
            <a:grpSpLocks noChangeAspect="1"/>
          </p:cNvGrpSpPr>
          <p:nvPr/>
        </p:nvGrpSpPr>
        <p:grpSpPr>
          <a:xfrm rot="9550592">
            <a:off x="8081871" y="642421"/>
            <a:ext cx="453611" cy="392827"/>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073C82"/>
            </a:solidFill>
          </p:spPr>
          <p:txBody>
            <a:bodyPr/>
            <a:lstStyle/>
            <a:p>
              <a:endParaRPr lang="en-GB"/>
            </a:p>
          </p:txBody>
        </p:sp>
      </p:gr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42">
            <a:off x="8299973" y="421106"/>
            <a:ext cx="2625744" cy="2472973"/>
          </a:xfrm>
          <a:prstGeom prst="rect">
            <a:avLst/>
          </a:prstGeom>
        </p:spPr>
      </p:pic>
      <p:pic>
        <p:nvPicPr>
          <p:cNvPr id="20" name="Picture 20"/>
          <p:cNvPicPr>
            <a:picLocks noChangeAspect="1"/>
          </p:cNvPicPr>
          <p:nvPr/>
        </p:nvPicPr>
        <p:blipFill>
          <a:blip r:embed="rId7">
            <a:alphaModFix amt="98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313626">
            <a:off x="42969" y="46597"/>
            <a:ext cx="2305857" cy="2305857"/>
          </a:xfrm>
          <a:prstGeom prst="rect">
            <a:avLst/>
          </a:prstGeom>
        </p:spPr>
      </p:pic>
      <p:pic>
        <p:nvPicPr>
          <p:cNvPr id="34" name="Picture 34"/>
          <p:cNvPicPr>
            <a:picLocks noChangeAspect="1"/>
          </p:cNvPicPr>
          <p:nvPr/>
        </p:nvPicPr>
        <p:blipFill>
          <a:blip r:embed="rId9">
            <a:alphaModFix amt="73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87964">
            <a:off x="-674875" y="5042498"/>
            <a:ext cx="3060365" cy="2743200"/>
          </a:xfrm>
          <a:prstGeom prst="rect">
            <a:avLst/>
          </a:prstGeom>
        </p:spPr>
      </p:pic>
      <p:pic>
        <p:nvPicPr>
          <p:cNvPr id="35" name="Picture 35"/>
          <p:cNvPicPr>
            <a:picLocks noChangeAspect="1"/>
          </p:cNvPicPr>
          <p:nvPr/>
        </p:nvPicPr>
        <p:blipFill>
          <a:blip r:embed="rId11">
            <a:alphaModFix amt="87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733549">
            <a:off x="-2903507" y="4987900"/>
            <a:ext cx="6931803" cy="5923540"/>
          </a:xfrm>
          <a:prstGeom prst="rect">
            <a:avLst/>
          </a:prstGeom>
        </p:spPr>
      </p:pic>
      <p:grpSp>
        <p:nvGrpSpPr>
          <p:cNvPr id="45" name="Group 45"/>
          <p:cNvGrpSpPr>
            <a:grpSpLocks noChangeAspect="1"/>
          </p:cNvGrpSpPr>
          <p:nvPr/>
        </p:nvGrpSpPr>
        <p:grpSpPr>
          <a:xfrm>
            <a:off x="2850018" y="5614292"/>
            <a:ext cx="903717" cy="903717"/>
            <a:chOff x="0" y="0"/>
            <a:chExt cx="495300" cy="495300"/>
          </a:xfrm>
        </p:grpSpPr>
        <p:sp>
          <p:nvSpPr>
            <p:cNvPr id="46" name="Freeform 4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73C82"/>
            </a:solidFill>
          </p:spPr>
          <p:txBody>
            <a:bodyPr/>
            <a:lstStyle/>
            <a:p>
              <a:endParaRPr lang="en-GB"/>
            </a:p>
          </p:txBody>
        </p:sp>
        <p:sp>
          <p:nvSpPr>
            <p:cNvPr id="47" name="Freeform 4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D9D9D9"/>
            </a:solidFill>
          </p:spPr>
          <p:txBody>
            <a:bodyPr/>
            <a:lstStyle/>
            <a:p>
              <a:endParaRPr lang="en-GB"/>
            </a:p>
          </p:txBody>
        </p:sp>
      </p:grpSp>
      <p:sp>
        <p:nvSpPr>
          <p:cNvPr id="53" name="TextBox 53"/>
          <p:cNvSpPr txBox="1"/>
          <p:nvPr/>
        </p:nvSpPr>
        <p:spPr>
          <a:xfrm>
            <a:off x="2200147" y="166840"/>
            <a:ext cx="2638344" cy="351763"/>
          </a:xfrm>
          <a:prstGeom prst="rect">
            <a:avLst/>
          </a:prstGeom>
        </p:spPr>
        <p:txBody>
          <a:bodyPr wrap="square" lIns="0" tIns="0" rIns="0" bIns="0" rtlCol="0" anchor="t">
            <a:spAutoFit/>
          </a:bodyPr>
          <a:lstStyle/>
          <a:p>
            <a:pPr algn="ctr">
              <a:lnSpc>
                <a:spcPts val="3030"/>
              </a:lnSpc>
            </a:pPr>
            <a:r>
              <a:rPr lang="en-US" sz="2164" dirty="0">
                <a:solidFill>
                  <a:srgbClr val="073C82"/>
                </a:solidFill>
                <a:latin typeface="ABeeZee"/>
              </a:rPr>
              <a:t>European Policy</a:t>
            </a:r>
          </a:p>
        </p:txBody>
      </p:sp>
      <p:sp>
        <p:nvSpPr>
          <p:cNvPr id="54" name="TextBox 54"/>
          <p:cNvSpPr txBox="1"/>
          <p:nvPr/>
        </p:nvSpPr>
        <p:spPr>
          <a:xfrm>
            <a:off x="2357179" y="505205"/>
            <a:ext cx="2349748" cy="424155"/>
          </a:xfrm>
          <a:prstGeom prst="rect">
            <a:avLst/>
          </a:prstGeom>
        </p:spPr>
        <p:txBody>
          <a:bodyPr lIns="0" tIns="0" rIns="0" bIns="0" rtlCol="0" anchor="t">
            <a:spAutoFit/>
          </a:bodyPr>
          <a:lstStyle/>
          <a:p>
            <a:pPr algn="ctr">
              <a:lnSpc>
                <a:spcPts val="3579"/>
              </a:lnSpc>
            </a:pPr>
            <a:r>
              <a:rPr lang="en-US" sz="2667" dirty="0">
                <a:solidFill>
                  <a:srgbClr val="073C82"/>
                </a:solidFill>
                <a:latin typeface="ABeeZee Bold"/>
              </a:rPr>
              <a:t>Twin</a:t>
            </a:r>
            <a:endParaRPr lang="en-US" sz="2400" dirty="0">
              <a:solidFill>
                <a:srgbClr val="073C82"/>
              </a:solidFill>
              <a:latin typeface="ABeeZee Bold"/>
            </a:endParaRPr>
          </a:p>
        </p:txBody>
      </p:sp>
      <p:sp>
        <p:nvSpPr>
          <p:cNvPr id="55" name="TextBox 55"/>
          <p:cNvSpPr txBox="1"/>
          <p:nvPr/>
        </p:nvSpPr>
        <p:spPr>
          <a:xfrm>
            <a:off x="5140542" y="614182"/>
            <a:ext cx="1643989" cy="455446"/>
          </a:xfrm>
          <a:prstGeom prst="rect">
            <a:avLst/>
          </a:prstGeom>
        </p:spPr>
        <p:txBody>
          <a:bodyPr lIns="0" tIns="0" rIns="0" bIns="0" rtlCol="0" anchor="t">
            <a:spAutoFit/>
          </a:bodyPr>
          <a:lstStyle/>
          <a:p>
            <a:pPr algn="ctr">
              <a:lnSpc>
                <a:spcPts val="3850"/>
              </a:lnSpc>
            </a:pPr>
            <a:r>
              <a:rPr lang="en-US" sz="2749">
                <a:solidFill>
                  <a:srgbClr val="073C82"/>
                </a:solidFill>
                <a:latin typeface="ABeeZee Bold"/>
              </a:rPr>
              <a:t>Transition</a:t>
            </a:r>
          </a:p>
        </p:txBody>
      </p:sp>
      <p:sp>
        <p:nvSpPr>
          <p:cNvPr id="56" name="TextBox 56"/>
          <p:cNvSpPr txBox="1"/>
          <p:nvPr/>
        </p:nvSpPr>
        <p:spPr>
          <a:xfrm>
            <a:off x="2451472" y="1204883"/>
            <a:ext cx="1997875" cy="216406"/>
          </a:xfrm>
          <a:prstGeom prst="rect">
            <a:avLst/>
          </a:prstGeom>
        </p:spPr>
        <p:txBody>
          <a:bodyPr lIns="0" tIns="0" rIns="0" bIns="0" rtlCol="0" anchor="t">
            <a:spAutoFit/>
          </a:bodyPr>
          <a:lstStyle/>
          <a:p>
            <a:pPr algn="ctr">
              <a:lnSpc>
                <a:spcPts val="1832"/>
              </a:lnSpc>
            </a:pPr>
            <a:r>
              <a:rPr lang="en-US" sz="1308">
                <a:solidFill>
                  <a:srgbClr val="FFFFFF"/>
                </a:solidFill>
                <a:latin typeface="Open Sans Light"/>
              </a:rPr>
              <a:t>un'Europa per l'era digitale</a:t>
            </a:r>
          </a:p>
        </p:txBody>
      </p:sp>
      <p:sp>
        <p:nvSpPr>
          <p:cNvPr id="57" name="TextBox 57"/>
          <p:cNvSpPr txBox="1"/>
          <p:nvPr/>
        </p:nvSpPr>
        <p:spPr>
          <a:xfrm>
            <a:off x="4270531" y="626322"/>
            <a:ext cx="1301774" cy="216406"/>
          </a:xfrm>
          <a:prstGeom prst="rect">
            <a:avLst/>
          </a:prstGeom>
        </p:spPr>
        <p:txBody>
          <a:bodyPr lIns="0" tIns="0" rIns="0" bIns="0" rtlCol="0" anchor="t">
            <a:spAutoFit/>
          </a:bodyPr>
          <a:lstStyle/>
          <a:p>
            <a:pPr algn="ctr">
              <a:lnSpc>
                <a:spcPts val="1832"/>
              </a:lnSpc>
            </a:pPr>
            <a:r>
              <a:rPr lang="en-US" sz="1308">
                <a:solidFill>
                  <a:srgbClr val="FFFFFF"/>
                </a:solidFill>
                <a:latin typeface="Open Sans Light"/>
              </a:rPr>
              <a:t>&amp;</a:t>
            </a:r>
          </a:p>
        </p:txBody>
      </p:sp>
      <p:sp>
        <p:nvSpPr>
          <p:cNvPr id="58" name="TextBox 58"/>
          <p:cNvSpPr txBox="1"/>
          <p:nvPr/>
        </p:nvSpPr>
        <p:spPr>
          <a:xfrm>
            <a:off x="5311802" y="88901"/>
            <a:ext cx="1568397" cy="216406"/>
          </a:xfrm>
          <a:prstGeom prst="rect">
            <a:avLst/>
          </a:prstGeom>
        </p:spPr>
        <p:txBody>
          <a:bodyPr lIns="0" tIns="0" rIns="0" bIns="0" rtlCol="0" anchor="t">
            <a:spAutoFit/>
          </a:bodyPr>
          <a:lstStyle/>
          <a:p>
            <a:pPr algn="ctr">
              <a:lnSpc>
                <a:spcPts val="1832"/>
              </a:lnSpc>
            </a:pPr>
            <a:r>
              <a:rPr lang="en-US" sz="1308">
                <a:solidFill>
                  <a:srgbClr val="FFFFFF"/>
                </a:solidFill>
                <a:latin typeface="Open Sans Light"/>
              </a:rPr>
              <a:t>Green Deal Europeo </a:t>
            </a:r>
          </a:p>
        </p:txBody>
      </p:sp>
      <p:sp>
        <p:nvSpPr>
          <p:cNvPr id="59" name="TextBox 59"/>
          <p:cNvSpPr txBox="1"/>
          <p:nvPr/>
        </p:nvSpPr>
        <p:spPr>
          <a:xfrm rot="-1501719">
            <a:off x="8490287" y="1000063"/>
            <a:ext cx="1150199" cy="746423"/>
          </a:xfrm>
          <a:prstGeom prst="rect">
            <a:avLst/>
          </a:prstGeom>
        </p:spPr>
        <p:txBody>
          <a:bodyPr lIns="0" tIns="0" rIns="0" bIns="0" rtlCol="0" anchor="t">
            <a:spAutoFit/>
          </a:bodyPr>
          <a:lstStyle/>
          <a:p>
            <a:pPr algn="ctr">
              <a:lnSpc>
                <a:spcPts val="1969"/>
              </a:lnSpc>
            </a:pPr>
            <a:r>
              <a:rPr lang="en-US" sz="1407">
                <a:solidFill>
                  <a:srgbClr val="FFFFFF"/>
                </a:solidFill>
                <a:latin typeface="ABeeZee"/>
              </a:rPr>
              <a:t>Key </a:t>
            </a:r>
          </a:p>
          <a:p>
            <a:pPr algn="ctr">
              <a:lnSpc>
                <a:spcPts val="1969"/>
              </a:lnSpc>
            </a:pPr>
            <a:r>
              <a:rPr lang="en-US" sz="1407">
                <a:solidFill>
                  <a:srgbClr val="FFFFFF"/>
                </a:solidFill>
                <a:latin typeface="ABeeZee"/>
              </a:rPr>
              <a:t>strategic</a:t>
            </a:r>
          </a:p>
          <a:p>
            <a:pPr algn="ctr">
              <a:lnSpc>
                <a:spcPts val="1969"/>
              </a:lnSpc>
            </a:pPr>
            <a:r>
              <a:rPr lang="en-US" sz="1407">
                <a:solidFill>
                  <a:srgbClr val="FFFFFF"/>
                </a:solidFill>
                <a:latin typeface="ABeeZee"/>
              </a:rPr>
              <a:t>orientation</a:t>
            </a:r>
          </a:p>
        </p:txBody>
      </p:sp>
      <p:sp>
        <p:nvSpPr>
          <p:cNvPr id="60" name="TextBox 60"/>
          <p:cNvSpPr txBox="1"/>
          <p:nvPr/>
        </p:nvSpPr>
        <p:spPr>
          <a:xfrm rot="-2143471">
            <a:off x="9951279" y="2077489"/>
            <a:ext cx="1044198" cy="441211"/>
          </a:xfrm>
          <a:prstGeom prst="rect">
            <a:avLst/>
          </a:prstGeom>
        </p:spPr>
        <p:txBody>
          <a:bodyPr lIns="0" tIns="0" rIns="0" bIns="0" rtlCol="0" anchor="t">
            <a:spAutoFit/>
          </a:bodyPr>
          <a:lstStyle/>
          <a:p>
            <a:pPr algn="r">
              <a:lnSpc>
                <a:spcPts val="1788"/>
              </a:lnSpc>
            </a:pPr>
            <a:r>
              <a:rPr lang="en-US" sz="1277">
                <a:solidFill>
                  <a:srgbClr val="FFFFFF"/>
                </a:solidFill>
                <a:latin typeface="ABeeZee"/>
              </a:rPr>
              <a:t>Expected</a:t>
            </a:r>
          </a:p>
          <a:p>
            <a:pPr algn="r">
              <a:lnSpc>
                <a:spcPts val="1788"/>
              </a:lnSpc>
            </a:pPr>
            <a:r>
              <a:rPr lang="en-US" sz="1277">
                <a:solidFill>
                  <a:srgbClr val="FFFFFF"/>
                </a:solidFill>
                <a:latin typeface="ABeeZee"/>
              </a:rPr>
              <a:t>Impacts</a:t>
            </a:r>
          </a:p>
        </p:txBody>
      </p:sp>
      <p:sp>
        <p:nvSpPr>
          <p:cNvPr id="61" name="TextBox 61"/>
          <p:cNvSpPr txBox="1"/>
          <p:nvPr/>
        </p:nvSpPr>
        <p:spPr>
          <a:xfrm>
            <a:off x="454561" y="507160"/>
            <a:ext cx="1333743" cy="362087"/>
          </a:xfrm>
          <a:prstGeom prst="rect">
            <a:avLst/>
          </a:prstGeom>
        </p:spPr>
        <p:txBody>
          <a:bodyPr wrap="square" lIns="0" tIns="0" rIns="0" bIns="0" rtlCol="0" anchor="t">
            <a:spAutoFit/>
          </a:bodyPr>
          <a:lstStyle/>
          <a:p>
            <a:pPr algn="ctr">
              <a:lnSpc>
                <a:spcPts val="3063"/>
              </a:lnSpc>
            </a:pPr>
            <a:r>
              <a:rPr lang="en-US" sz="2188" dirty="0">
                <a:solidFill>
                  <a:srgbClr val="073C82"/>
                </a:solidFill>
                <a:latin typeface="ABeeZee"/>
              </a:rPr>
              <a:t>Cluster 5</a:t>
            </a:r>
          </a:p>
        </p:txBody>
      </p:sp>
      <p:sp>
        <p:nvSpPr>
          <p:cNvPr id="62" name="TextBox 62"/>
          <p:cNvSpPr txBox="1"/>
          <p:nvPr/>
        </p:nvSpPr>
        <p:spPr>
          <a:xfrm>
            <a:off x="61834" y="976572"/>
            <a:ext cx="1767317" cy="640688"/>
          </a:xfrm>
          <a:prstGeom prst="rect">
            <a:avLst/>
          </a:prstGeom>
        </p:spPr>
        <p:txBody>
          <a:bodyPr lIns="0" tIns="0" rIns="0" bIns="0" rtlCol="0" anchor="t">
            <a:spAutoFit/>
          </a:bodyPr>
          <a:lstStyle/>
          <a:p>
            <a:pPr algn="r">
              <a:lnSpc>
                <a:spcPts val="1741"/>
              </a:lnSpc>
            </a:pPr>
            <a:r>
              <a:rPr lang="en-US" sz="1243" dirty="0">
                <a:solidFill>
                  <a:srgbClr val="073C82"/>
                </a:solidFill>
                <a:latin typeface="Open Sans Light"/>
              </a:rPr>
              <a:t>per SFIDE GLOBALI e COMPETITIVITA INDUSTRIALE</a:t>
            </a:r>
          </a:p>
        </p:txBody>
      </p:sp>
      <p:sp>
        <p:nvSpPr>
          <p:cNvPr id="64" name="TextBox 64"/>
          <p:cNvSpPr txBox="1"/>
          <p:nvPr/>
        </p:nvSpPr>
        <p:spPr>
          <a:xfrm>
            <a:off x="61835" y="5621367"/>
            <a:ext cx="2447783" cy="1025922"/>
          </a:xfrm>
          <a:prstGeom prst="rect">
            <a:avLst/>
          </a:prstGeom>
        </p:spPr>
        <p:txBody>
          <a:bodyPr wrap="square" lIns="0" tIns="0" rIns="0" bIns="0" rtlCol="0" anchor="t">
            <a:spAutoFit/>
          </a:bodyPr>
          <a:lstStyle/>
          <a:p>
            <a:pPr algn="ctr">
              <a:lnSpc>
                <a:spcPts val="1987"/>
              </a:lnSpc>
            </a:pPr>
            <a:r>
              <a:rPr lang="it-IT" dirty="0">
                <a:solidFill>
                  <a:schemeClr val="bg1"/>
                </a:solidFill>
              </a:rPr>
              <a:t>Cluster 5</a:t>
            </a:r>
          </a:p>
          <a:p>
            <a:pPr algn="ctr">
              <a:lnSpc>
                <a:spcPts val="1987"/>
              </a:lnSpc>
            </a:pPr>
            <a:r>
              <a:rPr lang="it-IT" dirty="0">
                <a:solidFill>
                  <a:schemeClr val="bg1"/>
                </a:solidFill>
              </a:rPr>
              <a:t>Rappresentante Italia</a:t>
            </a:r>
            <a:endParaRPr dirty="0">
              <a:solidFill>
                <a:schemeClr val="bg1"/>
              </a:solidFill>
            </a:endParaRPr>
          </a:p>
          <a:p>
            <a:pPr algn="ctr">
              <a:lnSpc>
                <a:spcPts val="1987"/>
              </a:lnSpc>
            </a:pPr>
            <a:r>
              <a:rPr lang="en-US" dirty="0">
                <a:solidFill>
                  <a:srgbClr val="D9D9D9"/>
                </a:solidFill>
                <a:latin typeface="Agrandir"/>
              </a:rPr>
              <a:t>Francesco Luca Basile</a:t>
            </a:r>
          </a:p>
          <a:p>
            <a:pPr algn="ctr">
              <a:lnSpc>
                <a:spcPts val="1987"/>
              </a:lnSpc>
            </a:pPr>
            <a:r>
              <a:rPr lang="en-US" dirty="0">
                <a:solidFill>
                  <a:srgbClr val="D9D9D9"/>
                </a:solidFill>
                <a:latin typeface="Agrandir"/>
              </a:rPr>
              <a:t>f.basile@unibo.it</a:t>
            </a:r>
          </a:p>
        </p:txBody>
      </p:sp>
      <p:sp>
        <p:nvSpPr>
          <p:cNvPr id="21" name="Segnaposto testo 1">
            <a:extLst>
              <a:ext uri="{FF2B5EF4-FFF2-40B4-BE49-F238E27FC236}">
                <a16:creationId xmlns:a16="http://schemas.microsoft.com/office/drawing/2014/main" id="{A76C7671-BB46-C140-680F-43B66B8BE0FA}"/>
              </a:ext>
            </a:extLst>
          </p:cNvPr>
          <p:cNvSpPr txBox="1">
            <a:spLocks/>
          </p:cNvSpPr>
          <p:nvPr/>
        </p:nvSpPr>
        <p:spPr>
          <a:xfrm>
            <a:off x="2509618" y="3721710"/>
            <a:ext cx="7718221" cy="2880320"/>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933" dirty="0">
                <a:solidFill>
                  <a:schemeClr val="bg1"/>
                </a:solidFill>
              </a:rPr>
              <a:t>Opportunità e prospettive della ricerca </a:t>
            </a:r>
          </a:p>
          <a:p>
            <a:pPr algn="ctr"/>
            <a:r>
              <a:rPr lang="it-IT" sz="2933" dirty="0">
                <a:solidFill>
                  <a:schemeClr val="bg1"/>
                </a:solidFill>
              </a:rPr>
              <a:t>WP 26/27</a:t>
            </a:r>
          </a:p>
          <a:p>
            <a:pPr algn="ctr"/>
            <a:r>
              <a:rPr lang="it-IT" sz="2933" dirty="0" err="1">
                <a:solidFill>
                  <a:schemeClr val="bg1"/>
                </a:solidFill>
              </a:rPr>
              <a:t>Clean</a:t>
            </a:r>
            <a:r>
              <a:rPr lang="it-IT" sz="2933" dirty="0">
                <a:solidFill>
                  <a:schemeClr val="bg1"/>
                </a:solidFill>
              </a:rPr>
              <a:t> Industrial Deal</a:t>
            </a:r>
          </a:p>
          <a:p>
            <a:pPr algn="ctr"/>
            <a:endParaRPr lang="it-IT" sz="2933" dirty="0">
              <a:solidFill>
                <a:schemeClr val="bg1"/>
              </a:solidFill>
            </a:endParaRPr>
          </a:p>
          <a:p>
            <a:pPr algn="ctr"/>
            <a:endParaRPr lang="it-IT" sz="2933" dirty="0">
              <a:solidFill>
                <a:schemeClr val="bg1"/>
              </a:solidFill>
            </a:endParaRPr>
          </a:p>
          <a:p>
            <a:pPr algn="ctr"/>
            <a:endParaRPr lang="it-IT" sz="2933" dirty="0">
              <a:solidFill>
                <a:schemeClr val="bg1"/>
              </a:solidFill>
            </a:endParaRPr>
          </a:p>
          <a:p>
            <a:pPr algn="ctr"/>
            <a:endParaRPr lang="it-IT" sz="2933" dirty="0">
              <a:solidFill>
                <a:schemeClr val="bg1"/>
              </a:solidFill>
            </a:endParaRPr>
          </a:p>
          <a:p>
            <a:pPr algn="ctr"/>
            <a:endParaRPr lang="it-IT" sz="2933" dirty="0">
              <a:solidFill>
                <a:schemeClr val="bg1"/>
              </a:solidFill>
            </a:endParaRPr>
          </a:p>
          <a:p>
            <a:pPr algn="ctr"/>
            <a:r>
              <a:rPr lang="it-IT" sz="2933" dirty="0">
                <a:solidFill>
                  <a:schemeClr val="bg1"/>
                </a:solidFill>
              </a:rPr>
              <a:t>11 Dicembre 2025, Confindustria</a:t>
            </a:r>
          </a:p>
          <a:p>
            <a:pPr algn="ctr"/>
            <a:endParaRPr lang="it-IT" sz="2933" dirty="0">
              <a:solidFill>
                <a:schemeClr val="bg1"/>
              </a:solidFill>
            </a:endParaRPr>
          </a:p>
          <a:p>
            <a:pPr algn="ctr"/>
            <a:endParaRPr lang="it-IT" sz="2933"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97936-375B-BAB4-EC81-FC1F54C6EF9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6208E38-7406-9EEC-8CF7-3C112883E997}"/>
              </a:ext>
            </a:extLst>
          </p:cNvPr>
          <p:cNvSpPr>
            <a:spLocks noGrp="1"/>
          </p:cNvSpPr>
          <p:nvPr>
            <p:ph type="title"/>
          </p:nvPr>
        </p:nvSpPr>
        <p:spPr>
          <a:xfrm>
            <a:off x="838200" y="365126"/>
            <a:ext cx="10515600" cy="751294"/>
          </a:xfrm>
        </p:spPr>
        <p:txBody>
          <a:bodyPr/>
          <a:lstStyle/>
          <a:p>
            <a:r>
              <a:rPr lang="en-GB" b="1" dirty="0">
                <a:solidFill>
                  <a:schemeClr val="tx2">
                    <a:lumMod val="75000"/>
                    <a:lumOff val="25000"/>
                  </a:schemeClr>
                </a:solidFill>
              </a:rPr>
              <a:t>Scope: proposals are expected to (2):</a:t>
            </a:r>
          </a:p>
        </p:txBody>
      </p:sp>
      <p:sp>
        <p:nvSpPr>
          <p:cNvPr id="3" name="Segnaposto contenuto 2">
            <a:extLst>
              <a:ext uri="{FF2B5EF4-FFF2-40B4-BE49-F238E27FC236}">
                <a16:creationId xmlns:a16="http://schemas.microsoft.com/office/drawing/2014/main" id="{60C9ADED-06CB-640A-451C-0F1769A0E276}"/>
              </a:ext>
            </a:extLst>
          </p:cNvPr>
          <p:cNvSpPr>
            <a:spLocks noGrp="1"/>
          </p:cNvSpPr>
          <p:nvPr>
            <p:ph idx="1"/>
          </p:nvPr>
        </p:nvSpPr>
        <p:spPr>
          <a:xfrm>
            <a:off x="318977" y="999460"/>
            <a:ext cx="11610753" cy="5699051"/>
          </a:xfrm>
        </p:spPr>
        <p:txBody>
          <a:bodyPr>
            <a:normAutofit fontScale="70000" lnSpcReduction="20000"/>
          </a:bodyPr>
          <a:lstStyle/>
          <a:p>
            <a:pPr lvl="0">
              <a:lnSpc>
                <a:spcPct val="120000"/>
              </a:lnSpc>
            </a:pPr>
            <a:r>
              <a:rPr lang="en-GB" dirty="0"/>
              <a:t>Ensure the development of innovative technological solutions </a:t>
            </a:r>
            <a:r>
              <a:rPr lang="en-GB" b="1" dirty="0"/>
              <a:t>along a specific value chain area. </a:t>
            </a:r>
            <a:r>
              <a:rPr lang="en-GB" dirty="0"/>
              <a:t>For this, they need to involve an adequate combination of cleantech suppliers, energy users (e.g. manufacturing, energy and transport) and other relevant stakeholders, in order to support a sound business case, taking into account a gender-sensitive approach.</a:t>
            </a:r>
            <a:endParaRPr lang="it-IT" dirty="0"/>
          </a:p>
          <a:p>
            <a:pPr lvl="0">
              <a:lnSpc>
                <a:spcPct val="120000"/>
              </a:lnSpc>
            </a:pPr>
            <a:r>
              <a:rPr lang="en-GB" dirty="0"/>
              <a:t>Demonstrate an </a:t>
            </a:r>
            <a:r>
              <a:rPr lang="en-GB" b="1" dirty="0"/>
              <a:t>adequate integration of relevant technological solutions including </a:t>
            </a:r>
            <a:r>
              <a:rPr lang="en-GB" dirty="0"/>
              <a:t>clean tech and industrial decarbonisation solutions in support of the Clean Industrial Deal, and to ensure a clear and quantifiable impact on competitiveness and reduction of GHG emissions. The integration can either be demonstrated in a direct (e.g. energy to an industrial/transport sector) or an indirect (e.g. energy to grid to an industrial/transport sector) manner. The use of relevant results of R&amp;I projects previously or ongoing funded at EU or national level is encouraged.</a:t>
            </a:r>
            <a:endParaRPr lang="it-IT" dirty="0"/>
          </a:p>
          <a:p>
            <a:pPr lvl="0">
              <a:lnSpc>
                <a:spcPct val="120000"/>
              </a:lnSpc>
            </a:pPr>
            <a:r>
              <a:rPr lang="en-GB" dirty="0"/>
              <a:t>show </a:t>
            </a:r>
            <a:r>
              <a:rPr lang="en-GB" b="1" dirty="0"/>
              <a:t>industrial leadership</a:t>
            </a:r>
            <a:r>
              <a:rPr lang="en-GB" dirty="0"/>
              <a:t> in view of the deployment after the project. To ensure market readiness and effective collaboration amongst relevant stakeholders across a specific clean tech value chain, the consortium should be industry driven and composed of a manageable number of participants (indicatively, not more than ten participants). The consortium size should be justified based on the extent of the value chain covered. The participation of SMEs is encouraged.</a:t>
            </a:r>
            <a:endParaRPr lang="it-IT" dirty="0"/>
          </a:p>
          <a:p>
            <a:pPr>
              <a:lnSpc>
                <a:spcPct val="120000"/>
              </a:lnSpc>
            </a:pPr>
            <a:r>
              <a:rPr lang="en-GB" dirty="0"/>
              <a:t>Seek coherence with the work of the Strategic Energy Technology (SET) Plan and relevant industrial alliances. </a:t>
            </a:r>
            <a:endParaRPr lang="it-IT" dirty="0"/>
          </a:p>
        </p:txBody>
      </p:sp>
    </p:spTree>
    <p:extLst>
      <p:ext uri="{BB962C8B-B14F-4D97-AF65-F5344CB8AC3E}">
        <p14:creationId xmlns:p14="http://schemas.microsoft.com/office/powerpoint/2010/main" val="112309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15BB4-118D-94EB-ACFF-8564E0574DF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98D3A74-BDA1-3525-95C7-F317976FB516}"/>
              </a:ext>
            </a:extLst>
          </p:cNvPr>
          <p:cNvSpPr>
            <a:spLocks noGrp="1"/>
          </p:cNvSpPr>
          <p:nvPr>
            <p:ph type="title"/>
          </p:nvPr>
        </p:nvSpPr>
        <p:spPr/>
        <p:txBody>
          <a:bodyPr/>
          <a:lstStyle/>
          <a:p>
            <a:r>
              <a:rPr lang="en-GB" b="1" dirty="0">
                <a:solidFill>
                  <a:schemeClr val="tx2">
                    <a:lumMod val="75000"/>
                    <a:lumOff val="25000"/>
                  </a:schemeClr>
                </a:solidFill>
              </a:rPr>
              <a:t>Scope: proposals are expected to (3):</a:t>
            </a:r>
          </a:p>
        </p:txBody>
      </p:sp>
      <p:sp>
        <p:nvSpPr>
          <p:cNvPr id="3" name="Segnaposto contenuto 2">
            <a:extLst>
              <a:ext uri="{FF2B5EF4-FFF2-40B4-BE49-F238E27FC236}">
                <a16:creationId xmlns:a16="http://schemas.microsoft.com/office/drawing/2014/main" id="{077C63C1-6FC1-85DA-604D-53031FB36E12}"/>
              </a:ext>
            </a:extLst>
          </p:cNvPr>
          <p:cNvSpPr>
            <a:spLocks noGrp="1"/>
          </p:cNvSpPr>
          <p:nvPr>
            <p:ph idx="1"/>
          </p:nvPr>
        </p:nvSpPr>
        <p:spPr>
          <a:xfrm>
            <a:off x="648586" y="1562985"/>
            <a:ext cx="11281144" cy="5156792"/>
          </a:xfrm>
        </p:spPr>
        <p:txBody>
          <a:bodyPr>
            <a:normAutofit fontScale="77500" lnSpcReduction="20000"/>
          </a:bodyPr>
          <a:lstStyle/>
          <a:p>
            <a:pPr>
              <a:lnSpc>
                <a:spcPct val="110000"/>
              </a:lnSpc>
            </a:pPr>
            <a:r>
              <a:rPr lang="en-GB" dirty="0"/>
              <a:t>The draft dissemination, exploitation and communication plan is expected to include a </a:t>
            </a:r>
            <a:r>
              <a:rPr lang="en-GB" b="1" dirty="0"/>
              <a:t>sound and convincing business plan</a:t>
            </a:r>
            <a:r>
              <a:rPr lang="en-GB" dirty="0"/>
              <a:t> and </a:t>
            </a:r>
            <a:r>
              <a:rPr lang="en-GB" b="1" dirty="0"/>
              <a:t>market-readiness strategy</a:t>
            </a:r>
            <a:r>
              <a:rPr lang="en-GB" dirty="0"/>
              <a:t> (cf. intro). They should address how to prepare and support the deployment of the proposed clean tech solution across relevant EU industrial sectors (e.g. energy, transport, manufacturing) and/or how to ensure a high potential for market uptake through further private/public investment (including relevant EU deployment programmes, such as the Innovation Fund). They should include a comprehensive analysis of the critical barriers (technological and non-technological) for the successful market deployment and the corresponding plan to address them.</a:t>
            </a:r>
            <a:endParaRPr lang="it-IT" dirty="0"/>
          </a:p>
          <a:p>
            <a:pPr>
              <a:lnSpc>
                <a:spcPct val="110000"/>
              </a:lnSpc>
            </a:pPr>
            <a:r>
              <a:rPr lang="en-GB" dirty="0"/>
              <a:t>Proposals are expected to include a clear </a:t>
            </a:r>
            <a:r>
              <a:rPr lang="en-GB" b="1" dirty="0"/>
              <a:t>go/no go moment</a:t>
            </a:r>
            <a:r>
              <a:rPr lang="en-GB" dirty="0"/>
              <a:t> ahead of the contracting and demonstration phase. </a:t>
            </a:r>
            <a:r>
              <a:rPr lang="en-GB" b="1" dirty="0"/>
              <a:t>Before this go/no-go moment, the project is expected to deliver detailed engineering plans, a techno-economic assessment, a complete business plan and market-readiness strategy, identifying clearly the industrial partner(s) that will lead the deployment</a:t>
            </a:r>
            <a:r>
              <a:rPr lang="en-GB" dirty="0"/>
              <a:t>. Projects are also expected to provide a clear and credible pathway to obtaining all needed permits for the deployment phase of the project.</a:t>
            </a:r>
            <a:endParaRPr lang="it-IT" dirty="0"/>
          </a:p>
        </p:txBody>
      </p:sp>
    </p:spTree>
    <p:extLst>
      <p:ext uri="{BB962C8B-B14F-4D97-AF65-F5344CB8AC3E}">
        <p14:creationId xmlns:p14="http://schemas.microsoft.com/office/powerpoint/2010/main" val="78389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67FBD-ABE6-1AC7-063D-2CAE4A0F41A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E384183-3E49-4E94-B88F-BD9D691557D9}"/>
              </a:ext>
            </a:extLst>
          </p:cNvPr>
          <p:cNvSpPr>
            <a:spLocks noGrp="1"/>
          </p:cNvSpPr>
          <p:nvPr>
            <p:ph type="title"/>
          </p:nvPr>
        </p:nvSpPr>
        <p:spPr>
          <a:xfrm>
            <a:off x="3432544" y="2475577"/>
            <a:ext cx="8295167" cy="1325563"/>
          </a:xfrm>
        </p:spPr>
        <p:txBody>
          <a:bodyPr>
            <a:normAutofit fontScale="90000"/>
          </a:bodyPr>
          <a:lstStyle/>
          <a:p>
            <a:pPr>
              <a:lnSpc>
                <a:spcPct val="100000"/>
              </a:lnSpc>
            </a:pPr>
            <a:r>
              <a:rPr lang="en-GB" b="1" dirty="0">
                <a:solidFill>
                  <a:schemeClr val="tx2">
                    <a:lumMod val="75000"/>
                    <a:lumOff val="25000"/>
                  </a:schemeClr>
                </a:solidFill>
              </a:rPr>
              <a:t>Grazie per </a:t>
            </a:r>
            <a:r>
              <a:rPr lang="en-GB" b="1" dirty="0" err="1">
                <a:solidFill>
                  <a:schemeClr val="tx2">
                    <a:lumMod val="75000"/>
                    <a:lumOff val="25000"/>
                  </a:schemeClr>
                </a:solidFill>
              </a:rPr>
              <a:t>l’attenzione</a:t>
            </a:r>
            <a:r>
              <a:rPr lang="en-GB" b="1" dirty="0">
                <a:solidFill>
                  <a:schemeClr val="tx2">
                    <a:lumMod val="75000"/>
                    <a:lumOff val="25000"/>
                  </a:schemeClr>
                </a:solidFill>
              </a:rPr>
              <a:t>!!!</a:t>
            </a:r>
            <a:br>
              <a:rPr lang="en-GB" b="1" dirty="0">
                <a:solidFill>
                  <a:schemeClr val="tx2">
                    <a:lumMod val="75000"/>
                    <a:lumOff val="25000"/>
                  </a:schemeClr>
                </a:solidFill>
              </a:rPr>
            </a:br>
            <a:r>
              <a:rPr lang="en-GB" b="1" dirty="0">
                <a:solidFill>
                  <a:schemeClr val="tx2">
                    <a:lumMod val="75000"/>
                    <a:lumOff val="25000"/>
                  </a:schemeClr>
                </a:solidFill>
              </a:rPr>
              <a:t>Francesco Basile</a:t>
            </a:r>
            <a:br>
              <a:rPr lang="en-GB" b="1" dirty="0">
                <a:solidFill>
                  <a:schemeClr val="tx2">
                    <a:lumMod val="75000"/>
                    <a:lumOff val="25000"/>
                  </a:schemeClr>
                </a:solidFill>
              </a:rPr>
            </a:br>
            <a:r>
              <a:rPr lang="en-GB" b="1" dirty="0">
                <a:solidFill>
                  <a:schemeClr val="tx2">
                    <a:lumMod val="75000"/>
                    <a:lumOff val="25000"/>
                  </a:schemeClr>
                </a:solidFill>
              </a:rPr>
              <a:t>f.basile@unibo.it</a:t>
            </a:r>
          </a:p>
        </p:txBody>
      </p:sp>
    </p:spTree>
    <p:extLst>
      <p:ext uri="{BB962C8B-B14F-4D97-AF65-F5344CB8AC3E}">
        <p14:creationId xmlns:p14="http://schemas.microsoft.com/office/powerpoint/2010/main" val="347183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9E445-4F81-0574-7C78-1C46C65B015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C1A8100-5B61-2FCE-F860-9B11FCF840D6}"/>
              </a:ext>
            </a:extLst>
          </p:cNvPr>
          <p:cNvSpPr>
            <a:spLocks noGrp="1"/>
          </p:cNvSpPr>
          <p:nvPr>
            <p:ph type="title"/>
          </p:nvPr>
        </p:nvSpPr>
        <p:spPr>
          <a:xfrm>
            <a:off x="838200" y="365125"/>
            <a:ext cx="10515600" cy="932047"/>
          </a:xfrm>
        </p:spPr>
        <p:txBody>
          <a:bodyPr/>
          <a:lstStyle/>
          <a:p>
            <a:r>
              <a:rPr lang="en-GB" b="1" dirty="0">
                <a:solidFill>
                  <a:schemeClr val="tx2">
                    <a:lumMod val="75000"/>
                    <a:lumOff val="25000"/>
                  </a:schemeClr>
                </a:solidFill>
              </a:rPr>
              <a:t>Policy Background</a:t>
            </a:r>
          </a:p>
        </p:txBody>
      </p:sp>
      <p:sp>
        <p:nvSpPr>
          <p:cNvPr id="3" name="Segnaposto contenuto 2">
            <a:extLst>
              <a:ext uri="{FF2B5EF4-FFF2-40B4-BE49-F238E27FC236}">
                <a16:creationId xmlns:a16="http://schemas.microsoft.com/office/drawing/2014/main" id="{D70E42D3-71C1-31F0-3477-29016CE857CB}"/>
              </a:ext>
            </a:extLst>
          </p:cNvPr>
          <p:cNvSpPr>
            <a:spLocks noGrp="1"/>
          </p:cNvSpPr>
          <p:nvPr>
            <p:ph idx="1"/>
          </p:nvPr>
        </p:nvSpPr>
        <p:spPr>
          <a:xfrm>
            <a:off x="419100" y="1212112"/>
            <a:ext cx="11353800" cy="5454502"/>
          </a:xfrm>
        </p:spPr>
        <p:txBody>
          <a:bodyPr>
            <a:normAutofit fontScale="70000" lnSpcReduction="20000"/>
          </a:bodyPr>
          <a:lstStyle/>
          <a:p>
            <a:pPr>
              <a:lnSpc>
                <a:spcPct val="120000"/>
              </a:lnSpc>
            </a:pPr>
            <a:r>
              <a:rPr lang="en-GB" dirty="0"/>
              <a:t>Green Deal: intermediate 2040 target of reducing net GHG emissions by 90%.</a:t>
            </a:r>
            <a:endParaRPr lang="it-IT" dirty="0"/>
          </a:p>
          <a:p>
            <a:pPr>
              <a:lnSpc>
                <a:spcPct val="120000"/>
              </a:lnSpc>
            </a:pPr>
            <a:r>
              <a:rPr lang="en-GB" dirty="0"/>
              <a:t>The </a:t>
            </a:r>
            <a:r>
              <a:rPr lang="en-GB" b="1" u="sng" dirty="0">
                <a:hlinkClick r:id="rId2"/>
              </a:rPr>
              <a:t>Competitiveness Compass</a:t>
            </a:r>
            <a:r>
              <a:rPr lang="en-GB" dirty="0"/>
              <a:t> sets a path for Europe to become the place where future technologies, services, and clean products are invented, manufactured, and put on the market, whilst being the first continent to become climate neutral. </a:t>
            </a:r>
          </a:p>
          <a:p>
            <a:pPr>
              <a:lnSpc>
                <a:spcPct val="120000"/>
              </a:lnSpc>
            </a:pPr>
            <a:r>
              <a:rPr lang="en-GB" dirty="0"/>
              <a:t>The </a:t>
            </a:r>
            <a:r>
              <a:rPr lang="en-GB" b="1" u="sng" dirty="0">
                <a:hlinkClick r:id="rId3"/>
              </a:rPr>
              <a:t>Draghi Report</a:t>
            </a:r>
            <a:r>
              <a:rPr lang="en-GB" dirty="0"/>
              <a:t> identifies three transformational imperatives to boost Europe’s competitiveness and resilience, and the Competitiveness Compass sets out an approach and a selection of flagship measures to translate each of these imperatives into reality: 1) Closing the innovation gap; 2) A joint roadmap for decarbonisation and competitiveness; and 3) Reducing excessive dependencies and increasing security.</a:t>
            </a:r>
            <a:endParaRPr lang="it-IT" dirty="0"/>
          </a:p>
          <a:p>
            <a:pPr>
              <a:lnSpc>
                <a:spcPct val="120000"/>
              </a:lnSpc>
            </a:pPr>
            <a:r>
              <a:rPr lang="en-GB" dirty="0"/>
              <a:t>Research and innovation are key enablers of this industrial and economic transformation. This is highlighted in the European Commission’s new political guidelines for 2024-2029, which put “</a:t>
            </a:r>
            <a:r>
              <a:rPr lang="en-GB" b="1" dirty="0"/>
              <a:t>research and innovation at the heart of Europe’s economy</a:t>
            </a:r>
            <a:r>
              <a:rPr lang="en-GB" dirty="0"/>
              <a:t>”</a:t>
            </a:r>
          </a:p>
          <a:p>
            <a:pPr>
              <a:lnSpc>
                <a:spcPct val="120000"/>
              </a:lnSpc>
            </a:pPr>
            <a:r>
              <a:rPr lang="en-GB" dirty="0"/>
              <a:t>the </a:t>
            </a:r>
            <a:r>
              <a:rPr lang="en-GB" b="1" u="sng" dirty="0">
                <a:hlinkClick r:id="rId4"/>
              </a:rPr>
              <a:t>Clean Industrial Deal</a:t>
            </a:r>
            <a:r>
              <a:rPr lang="en-GB" dirty="0"/>
              <a:t>, as a follow-up to the Competitiveness Compass, aims to direct investment towards infrastructure and industry in order to support the EU’s industrial decarbonisation, resilience, growth, and competitiveness.</a:t>
            </a:r>
            <a:endParaRPr lang="it-IT" dirty="0"/>
          </a:p>
        </p:txBody>
      </p:sp>
    </p:spTree>
    <p:extLst>
      <p:ext uri="{BB962C8B-B14F-4D97-AF65-F5344CB8AC3E}">
        <p14:creationId xmlns:p14="http://schemas.microsoft.com/office/powerpoint/2010/main" val="288516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573654-390C-EC8C-C530-0231FD38C03C}"/>
              </a:ext>
            </a:extLst>
          </p:cNvPr>
          <p:cNvSpPr>
            <a:spLocks noGrp="1"/>
          </p:cNvSpPr>
          <p:nvPr>
            <p:ph type="title"/>
          </p:nvPr>
        </p:nvSpPr>
        <p:spPr/>
        <p:txBody>
          <a:bodyPr/>
          <a:lstStyle/>
          <a:p>
            <a:r>
              <a:rPr lang="en-GB" b="1" dirty="0">
                <a:solidFill>
                  <a:schemeClr val="tx2">
                    <a:lumMod val="75000"/>
                    <a:lumOff val="25000"/>
                  </a:schemeClr>
                </a:solidFill>
              </a:rPr>
              <a:t>Basic perspective</a:t>
            </a:r>
          </a:p>
        </p:txBody>
      </p:sp>
      <p:sp>
        <p:nvSpPr>
          <p:cNvPr id="3" name="Segnaposto contenuto 2">
            <a:extLst>
              <a:ext uri="{FF2B5EF4-FFF2-40B4-BE49-F238E27FC236}">
                <a16:creationId xmlns:a16="http://schemas.microsoft.com/office/drawing/2014/main" id="{BFE902B1-9D6D-6588-9F7F-FE3988CC25D2}"/>
              </a:ext>
            </a:extLst>
          </p:cNvPr>
          <p:cNvSpPr>
            <a:spLocks noGrp="1"/>
          </p:cNvSpPr>
          <p:nvPr>
            <p:ph idx="1"/>
          </p:nvPr>
        </p:nvSpPr>
        <p:spPr>
          <a:xfrm>
            <a:off x="688458" y="1680167"/>
            <a:ext cx="10815084" cy="4667250"/>
          </a:xfrm>
        </p:spPr>
        <p:txBody>
          <a:bodyPr>
            <a:normAutofit fontScale="85000" lnSpcReduction="10000"/>
          </a:bodyPr>
          <a:lstStyle/>
          <a:p>
            <a:pPr>
              <a:lnSpc>
                <a:spcPct val="120000"/>
              </a:lnSpc>
            </a:pPr>
            <a:r>
              <a:rPr lang="en-GB" dirty="0"/>
              <a:t>2026-2027 work programme supports </a:t>
            </a:r>
            <a:r>
              <a:rPr lang="en-GB" b="1" dirty="0"/>
              <a:t>fit-for-deployment projects</a:t>
            </a:r>
          </a:p>
          <a:p>
            <a:pPr>
              <a:lnSpc>
                <a:spcPct val="120000"/>
              </a:lnSpc>
            </a:pPr>
            <a:r>
              <a:rPr lang="en-GB" dirty="0"/>
              <a:t>fostering </a:t>
            </a:r>
            <a:r>
              <a:rPr lang="en-GB" b="1" dirty="0"/>
              <a:t>synergies between the Framework Programme for R&amp;I and the Innovation Fund</a:t>
            </a:r>
            <a:r>
              <a:rPr lang="en-GB" dirty="0"/>
              <a:t>, creating a pipeline of projects from R&amp;I to deployment</a:t>
            </a:r>
          </a:p>
          <a:p>
            <a:pPr>
              <a:lnSpc>
                <a:spcPct val="120000"/>
              </a:lnSpc>
            </a:pPr>
            <a:r>
              <a:rPr lang="en-GB" dirty="0"/>
              <a:t>to </a:t>
            </a:r>
            <a:r>
              <a:rPr lang="en-GB" b="1" dirty="0"/>
              <a:t>support the development of a new generation of demonstrators in clean tech and decarbonised industry that combine technological excellence with market readiness with a view to accelerating their market deployment</a:t>
            </a:r>
          </a:p>
          <a:p>
            <a:pPr>
              <a:lnSpc>
                <a:spcPct val="120000"/>
              </a:lnSpc>
            </a:pPr>
            <a:r>
              <a:rPr lang="en-GB" b="1" dirty="0"/>
              <a:t>bottom-up and industry-led approach</a:t>
            </a:r>
            <a:r>
              <a:rPr lang="en-GB" dirty="0"/>
              <a:t> to maximise the impact on competitiveness and decarbonisation across EU industrial sectors (e.g. decarbonised industries, energy and transport), allowing for </a:t>
            </a:r>
            <a:r>
              <a:rPr lang="en-GB" b="1" dirty="0"/>
              <a:t>cross-sectorial system integration</a:t>
            </a:r>
            <a:r>
              <a:rPr lang="en-GB" dirty="0"/>
              <a:t> and a market-driven R&amp;I response to industry needs</a:t>
            </a:r>
          </a:p>
        </p:txBody>
      </p:sp>
    </p:spTree>
    <p:extLst>
      <p:ext uri="{BB962C8B-B14F-4D97-AF65-F5344CB8AC3E}">
        <p14:creationId xmlns:p14="http://schemas.microsoft.com/office/powerpoint/2010/main" val="412603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3A2AC-35CC-DC72-318B-9D4276CEB67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D10BC6C-2CC0-1FDC-6BD3-3ED6E824CECD}"/>
              </a:ext>
            </a:extLst>
          </p:cNvPr>
          <p:cNvSpPr>
            <a:spLocks noGrp="1"/>
          </p:cNvSpPr>
          <p:nvPr>
            <p:ph type="title"/>
          </p:nvPr>
        </p:nvSpPr>
        <p:spPr/>
        <p:txBody>
          <a:bodyPr/>
          <a:lstStyle/>
          <a:p>
            <a:r>
              <a:rPr lang="en-GB" b="1" dirty="0">
                <a:solidFill>
                  <a:schemeClr val="tx2">
                    <a:lumMod val="75000"/>
                    <a:lumOff val="25000"/>
                  </a:schemeClr>
                </a:solidFill>
              </a:rPr>
              <a:t>Basic perspective</a:t>
            </a:r>
          </a:p>
        </p:txBody>
      </p:sp>
      <p:sp>
        <p:nvSpPr>
          <p:cNvPr id="3" name="Segnaposto contenuto 2">
            <a:extLst>
              <a:ext uri="{FF2B5EF4-FFF2-40B4-BE49-F238E27FC236}">
                <a16:creationId xmlns:a16="http://schemas.microsoft.com/office/drawing/2014/main" id="{BA84DE50-BCE2-D868-AEDB-87D65ECA1C82}"/>
              </a:ext>
            </a:extLst>
          </p:cNvPr>
          <p:cNvSpPr>
            <a:spLocks noGrp="1"/>
          </p:cNvSpPr>
          <p:nvPr>
            <p:ph idx="1"/>
          </p:nvPr>
        </p:nvSpPr>
        <p:spPr>
          <a:xfrm>
            <a:off x="838200" y="1591709"/>
            <a:ext cx="10515600" cy="4667250"/>
          </a:xfrm>
        </p:spPr>
        <p:txBody>
          <a:bodyPr>
            <a:normAutofit fontScale="85000" lnSpcReduction="10000"/>
          </a:bodyPr>
          <a:lstStyle/>
          <a:p>
            <a:pPr>
              <a:lnSpc>
                <a:spcPct val="120000"/>
              </a:lnSpc>
            </a:pPr>
            <a:r>
              <a:rPr lang="en-GB" dirty="0"/>
              <a:t>It will be complemented by a number of specific sectorial actions within Cluster 4 (“Digital, Space, and Industry”) and Cluster 5 (“Climate, Energy, and Mobility), including the Clean Hydrogen Joint Undertaking as part of an overall coordinated </a:t>
            </a:r>
            <a:r>
              <a:rPr lang="en-GB" b="1" dirty="0"/>
              <a:t>portfolio management approach</a:t>
            </a:r>
            <a:r>
              <a:rPr lang="en-GB" dirty="0"/>
              <a:t>.</a:t>
            </a:r>
          </a:p>
          <a:p>
            <a:pPr>
              <a:lnSpc>
                <a:spcPct val="120000"/>
              </a:lnSpc>
            </a:pPr>
            <a:r>
              <a:rPr lang="en-GB" b="1" dirty="0"/>
              <a:t>“Fit for deployment”</a:t>
            </a:r>
            <a:r>
              <a:rPr lang="en-GB" dirty="0"/>
              <a:t> in terms of technological feasibility, but importantly also in terms of having a realistic business plan and a sound market-readiness strategy in the exploitation plan. This will </a:t>
            </a:r>
            <a:r>
              <a:rPr lang="en-GB" b="1" dirty="0"/>
              <a:t>support the EU innovation value</a:t>
            </a:r>
            <a:r>
              <a:rPr lang="en-GB" dirty="0"/>
              <a:t> </a:t>
            </a:r>
            <a:r>
              <a:rPr lang="en-GB" b="1" dirty="0"/>
              <a:t>chain </a:t>
            </a:r>
            <a:r>
              <a:rPr lang="en-GB" dirty="0"/>
              <a:t>to supply the deployment pipeline with suitable R&amp;I solutions ready for deployment in the market through private/public investment (including relevant EU deployment programmes, such as the Innovation Fund).</a:t>
            </a:r>
            <a:endParaRPr lang="it-IT" dirty="0"/>
          </a:p>
          <a:p>
            <a:pPr marL="0" indent="0">
              <a:lnSpc>
                <a:spcPct val="120000"/>
              </a:lnSpc>
              <a:buNone/>
            </a:pPr>
            <a:endParaRPr lang="it-IT" dirty="0"/>
          </a:p>
        </p:txBody>
      </p:sp>
    </p:spTree>
    <p:extLst>
      <p:ext uri="{BB962C8B-B14F-4D97-AF65-F5344CB8AC3E}">
        <p14:creationId xmlns:p14="http://schemas.microsoft.com/office/powerpoint/2010/main" val="193731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BE6B-7550-2F38-7B62-83AE3C7DCD0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817C8EB-79F9-2BDD-8A06-26652A103335}"/>
              </a:ext>
            </a:extLst>
          </p:cNvPr>
          <p:cNvSpPr>
            <a:spLocks noGrp="1"/>
          </p:cNvSpPr>
          <p:nvPr>
            <p:ph type="title"/>
          </p:nvPr>
        </p:nvSpPr>
        <p:spPr/>
        <p:txBody>
          <a:bodyPr/>
          <a:lstStyle/>
          <a:p>
            <a:r>
              <a:rPr lang="en-GB" b="1" dirty="0">
                <a:solidFill>
                  <a:schemeClr val="tx2">
                    <a:lumMod val="75000"/>
                    <a:lumOff val="25000"/>
                  </a:schemeClr>
                </a:solidFill>
              </a:rPr>
              <a:t>Expected impacts</a:t>
            </a:r>
            <a:r>
              <a:rPr lang="en-GB" dirty="0">
                <a:solidFill>
                  <a:schemeClr val="tx2">
                    <a:lumMod val="75000"/>
                    <a:lumOff val="25000"/>
                  </a:schemeClr>
                </a:solidFill>
              </a:rPr>
              <a:t>:</a:t>
            </a:r>
          </a:p>
        </p:txBody>
      </p:sp>
      <p:sp>
        <p:nvSpPr>
          <p:cNvPr id="3" name="Segnaposto contenuto 2">
            <a:extLst>
              <a:ext uri="{FF2B5EF4-FFF2-40B4-BE49-F238E27FC236}">
                <a16:creationId xmlns:a16="http://schemas.microsoft.com/office/drawing/2014/main" id="{AB0DF8BF-B87C-B478-2A80-36AE777F4A4F}"/>
              </a:ext>
            </a:extLst>
          </p:cNvPr>
          <p:cNvSpPr>
            <a:spLocks noGrp="1"/>
          </p:cNvSpPr>
          <p:nvPr>
            <p:ph idx="1"/>
          </p:nvPr>
        </p:nvSpPr>
        <p:spPr>
          <a:xfrm>
            <a:off x="838200" y="1690688"/>
            <a:ext cx="10515600" cy="4766561"/>
          </a:xfrm>
        </p:spPr>
        <p:txBody>
          <a:bodyPr>
            <a:normAutofit fontScale="70000" lnSpcReduction="20000"/>
          </a:bodyPr>
          <a:lstStyle/>
          <a:p>
            <a:pPr lvl="0">
              <a:lnSpc>
                <a:spcPct val="120000"/>
              </a:lnSpc>
            </a:pPr>
            <a:r>
              <a:rPr lang="en-GB" b="1" dirty="0"/>
              <a:t>Accelerating roll-out and deployment</a:t>
            </a:r>
            <a:r>
              <a:rPr lang="en-GB" dirty="0"/>
              <a:t>. Accelerate the roll-out and deployment of European decarbonised and clean tech solutions across EU industrial sectors (e.g. decarbonised industries, energy and transport).</a:t>
            </a:r>
            <a:endParaRPr lang="it-IT" dirty="0"/>
          </a:p>
          <a:p>
            <a:pPr lvl="0">
              <a:lnSpc>
                <a:spcPct val="120000"/>
              </a:lnSpc>
            </a:pPr>
            <a:r>
              <a:rPr lang="en-GB" b="1" dirty="0"/>
              <a:t>Promoting competitiveness</a:t>
            </a:r>
            <a:r>
              <a:rPr lang="en-GB" dirty="0"/>
              <a:t>. Support the European competitiveness of next generation of clean tech and decarbonised industry in the EU.</a:t>
            </a:r>
            <a:endParaRPr lang="it-IT" dirty="0"/>
          </a:p>
          <a:p>
            <a:pPr lvl="0">
              <a:lnSpc>
                <a:spcPct val="120000"/>
              </a:lnSpc>
            </a:pPr>
            <a:r>
              <a:rPr lang="en-GB" b="1" dirty="0"/>
              <a:t>Resilience and Strategic Autonomy</a:t>
            </a:r>
            <a:r>
              <a:rPr lang="en-GB" dirty="0"/>
              <a:t>. Support the expansion of the manufacturing capacity in Europe for industry decarbonisation and clean tech solutions and strengthen sustainable and resilient value chains in Europe to reduce dependencies.</a:t>
            </a:r>
            <a:endParaRPr lang="it-IT" dirty="0"/>
          </a:p>
          <a:p>
            <a:pPr lvl="0">
              <a:lnSpc>
                <a:spcPct val="120000"/>
              </a:lnSpc>
            </a:pPr>
            <a:r>
              <a:rPr lang="en-GB" b="1" dirty="0"/>
              <a:t>Leveraging Investments</a:t>
            </a:r>
            <a:r>
              <a:rPr lang="en-GB" dirty="0"/>
              <a:t>. Facilitate the mobilisation and alignment of public and private financing and investment for innovative clean energy and industry decarbonisation technologies, assets, grids, and processes in the EU.</a:t>
            </a:r>
            <a:endParaRPr lang="it-IT" dirty="0"/>
          </a:p>
          <a:p>
            <a:pPr lvl="0">
              <a:lnSpc>
                <a:spcPct val="120000"/>
              </a:lnSpc>
            </a:pPr>
            <a:r>
              <a:rPr lang="en-GB" b="1" dirty="0"/>
              <a:t>Lowering Energy Prices</a:t>
            </a:r>
            <a:r>
              <a:rPr lang="en-GB" dirty="0"/>
              <a:t>. Reduce the energy price gap in Europe via the deployment of competitive clean tech and industrial decarbonisation solutions. </a:t>
            </a:r>
            <a:endParaRPr lang="it-IT" dirty="0"/>
          </a:p>
          <a:p>
            <a:pPr>
              <a:lnSpc>
                <a:spcPct val="120000"/>
              </a:lnSpc>
            </a:pPr>
            <a:endParaRPr lang="it-IT" dirty="0"/>
          </a:p>
        </p:txBody>
      </p:sp>
    </p:spTree>
    <p:extLst>
      <p:ext uri="{BB962C8B-B14F-4D97-AF65-F5344CB8AC3E}">
        <p14:creationId xmlns:p14="http://schemas.microsoft.com/office/powerpoint/2010/main" val="285914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19AE0-F827-9AEF-7236-44905A80C69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A6F2FB6-1F6E-3A86-23D6-2F6B84A1B89F}"/>
              </a:ext>
            </a:extLst>
          </p:cNvPr>
          <p:cNvSpPr>
            <a:spLocks noGrp="1"/>
          </p:cNvSpPr>
          <p:nvPr>
            <p:ph type="title"/>
          </p:nvPr>
        </p:nvSpPr>
        <p:spPr/>
        <p:txBody>
          <a:bodyPr/>
          <a:lstStyle/>
          <a:p>
            <a:r>
              <a:rPr lang="en-GB" b="1" dirty="0">
                <a:solidFill>
                  <a:schemeClr val="tx2">
                    <a:lumMod val="75000"/>
                    <a:lumOff val="25000"/>
                  </a:schemeClr>
                </a:solidFill>
              </a:rPr>
              <a:t>Business Plan:</a:t>
            </a:r>
          </a:p>
        </p:txBody>
      </p:sp>
      <p:sp>
        <p:nvSpPr>
          <p:cNvPr id="3" name="Segnaposto contenuto 2">
            <a:extLst>
              <a:ext uri="{FF2B5EF4-FFF2-40B4-BE49-F238E27FC236}">
                <a16:creationId xmlns:a16="http://schemas.microsoft.com/office/drawing/2014/main" id="{11EC2942-54F5-72AF-03E1-471441912FE0}"/>
              </a:ext>
            </a:extLst>
          </p:cNvPr>
          <p:cNvSpPr>
            <a:spLocks noGrp="1"/>
          </p:cNvSpPr>
          <p:nvPr>
            <p:ph idx="1"/>
          </p:nvPr>
        </p:nvSpPr>
        <p:spPr/>
        <p:txBody>
          <a:bodyPr>
            <a:normAutofit fontScale="92500" lnSpcReduction="20000"/>
          </a:bodyPr>
          <a:lstStyle/>
          <a:p>
            <a:pPr lvl="0">
              <a:lnSpc>
                <a:spcPct val="110000"/>
              </a:lnSpc>
            </a:pPr>
            <a:r>
              <a:rPr lang="en-GB" dirty="0"/>
              <a:t>The </a:t>
            </a:r>
            <a:r>
              <a:rPr lang="en-GB" b="1" i="1" dirty="0"/>
              <a:t>business plan</a:t>
            </a:r>
            <a:r>
              <a:rPr lang="en-GB" dirty="0"/>
              <a:t> is expected to demonstrate the expected outcomes of the proposal in terms of enhanced competitiveness and market opportunities for the participants and deployment in the EU, in the short to medium term. </a:t>
            </a:r>
          </a:p>
          <a:p>
            <a:pPr marL="0" indent="0">
              <a:lnSpc>
                <a:spcPct val="110000"/>
              </a:lnSpc>
              <a:buNone/>
            </a:pPr>
            <a:r>
              <a:rPr lang="en-GB" dirty="0"/>
              <a:t>It should describe the targeted market(s); estimated total addressable market size in the EU and globally, including the competitive landscape; financial projections (e.g. including revenue, profitability, investment, and cash flow forecasts); user and customer needs and demonstrate that the solutions are fit for matching the market and user needs in a cost-effective manner; and describe the expected market position and any possible competitive advantage.</a:t>
            </a:r>
            <a:endParaRPr lang="it-IT" dirty="0"/>
          </a:p>
          <a:p>
            <a:pPr marL="0" lvl="0" indent="0">
              <a:lnSpc>
                <a:spcPct val="110000"/>
              </a:lnSpc>
              <a:buNone/>
            </a:pPr>
            <a:endParaRPr lang="it-IT" dirty="0"/>
          </a:p>
        </p:txBody>
      </p:sp>
    </p:spTree>
    <p:extLst>
      <p:ext uri="{BB962C8B-B14F-4D97-AF65-F5344CB8AC3E}">
        <p14:creationId xmlns:p14="http://schemas.microsoft.com/office/powerpoint/2010/main" val="302871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AFD5F-6A5C-BA95-416A-3328E94D760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90536F7-EC64-0EAD-4ECF-EECBCE2C38C1}"/>
              </a:ext>
            </a:extLst>
          </p:cNvPr>
          <p:cNvSpPr>
            <a:spLocks noGrp="1"/>
          </p:cNvSpPr>
          <p:nvPr>
            <p:ph type="title"/>
          </p:nvPr>
        </p:nvSpPr>
        <p:spPr/>
        <p:txBody>
          <a:bodyPr/>
          <a:lstStyle/>
          <a:p>
            <a:r>
              <a:rPr lang="en-GB" b="1" dirty="0">
                <a:solidFill>
                  <a:schemeClr val="tx2">
                    <a:lumMod val="75000"/>
                    <a:lumOff val="25000"/>
                  </a:schemeClr>
                </a:solidFill>
              </a:rPr>
              <a:t>Market readiness strategy </a:t>
            </a:r>
            <a:endParaRPr lang="en-GB" dirty="0">
              <a:solidFill>
                <a:schemeClr val="tx2">
                  <a:lumMod val="75000"/>
                  <a:lumOff val="25000"/>
                </a:schemeClr>
              </a:solidFill>
            </a:endParaRPr>
          </a:p>
        </p:txBody>
      </p:sp>
      <p:sp>
        <p:nvSpPr>
          <p:cNvPr id="3" name="Segnaposto contenuto 2">
            <a:extLst>
              <a:ext uri="{FF2B5EF4-FFF2-40B4-BE49-F238E27FC236}">
                <a16:creationId xmlns:a16="http://schemas.microsoft.com/office/drawing/2014/main" id="{B6037FE3-973D-46B0-9B11-83C9298C3265}"/>
              </a:ext>
            </a:extLst>
          </p:cNvPr>
          <p:cNvSpPr>
            <a:spLocks noGrp="1"/>
          </p:cNvSpPr>
          <p:nvPr>
            <p:ph idx="1"/>
          </p:nvPr>
        </p:nvSpPr>
        <p:spPr/>
        <p:txBody>
          <a:bodyPr>
            <a:normAutofit fontScale="92500" lnSpcReduction="10000"/>
          </a:bodyPr>
          <a:lstStyle/>
          <a:p>
            <a:pPr lvl="0">
              <a:lnSpc>
                <a:spcPct val="110000"/>
              </a:lnSpc>
            </a:pPr>
            <a:r>
              <a:rPr lang="en-GB" dirty="0"/>
              <a:t>The </a:t>
            </a:r>
            <a:r>
              <a:rPr lang="en-GB" b="1" i="1" dirty="0"/>
              <a:t>market-readiness strategy</a:t>
            </a:r>
            <a:r>
              <a:rPr lang="en-GB" dirty="0"/>
              <a:t> is expected to identify obstacles, requirements and necessary actions for becoming ready for market deployment.</a:t>
            </a:r>
          </a:p>
          <a:p>
            <a:pPr marL="0" lvl="0" indent="0">
              <a:lnSpc>
                <a:spcPct val="110000"/>
              </a:lnSpc>
              <a:buNone/>
            </a:pPr>
            <a:r>
              <a:rPr lang="en-GB" dirty="0"/>
              <a:t>for example: securing the required investment commitment for the next phase, including through possible synergies with other programmes; complying with relevant regulatory constraints; securing conditions for permitting; developing necessary standards; accessing and recruiting the required skills; enhancing product robustness; securing industrial integrators; securing the necessary intellectual property rights, and securing user acceptance at large.</a:t>
            </a:r>
            <a:endParaRPr lang="it-IT" dirty="0"/>
          </a:p>
        </p:txBody>
      </p:sp>
    </p:spTree>
    <p:extLst>
      <p:ext uri="{BB962C8B-B14F-4D97-AF65-F5344CB8AC3E}">
        <p14:creationId xmlns:p14="http://schemas.microsoft.com/office/powerpoint/2010/main" val="277993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164C5-D6EA-13CE-66CC-9A0C3D646EF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DAEA826-582D-0161-3C81-D054CDE20521}"/>
              </a:ext>
            </a:extLst>
          </p:cNvPr>
          <p:cNvSpPr>
            <a:spLocks noGrp="1"/>
          </p:cNvSpPr>
          <p:nvPr>
            <p:ph type="title"/>
          </p:nvPr>
        </p:nvSpPr>
        <p:spPr/>
        <p:txBody>
          <a:bodyPr/>
          <a:lstStyle/>
          <a:p>
            <a:r>
              <a:rPr lang="en-GB" b="1" dirty="0">
                <a:solidFill>
                  <a:schemeClr val="tx2">
                    <a:lumMod val="75000"/>
                    <a:lumOff val="25000"/>
                  </a:schemeClr>
                </a:solidFill>
              </a:rPr>
              <a:t>Expected Outcome</a:t>
            </a:r>
          </a:p>
        </p:txBody>
      </p:sp>
      <p:sp>
        <p:nvSpPr>
          <p:cNvPr id="3" name="Segnaposto contenuto 2">
            <a:extLst>
              <a:ext uri="{FF2B5EF4-FFF2-40B4-BE49-F238E27FC236}">
                <a16:creationId xmlns:a16="http://schemas.microsoft.com/office/drawing/2014/main" id="{FE38B72C-0F5F-E5C7-0B0F-9439A88B978C}"/>
              </a:ext>
            </a:extLst>
          </p:cNvPr>
          <p:cNvSpPr>
            <a:spLocks noGrp="1"/>
          </p:cNvSpPr>
          <p:nvPr>
            <p:ph idx="1"/>
          </p:nvPr>
        </p:nvSpPr>
        <p:spPr>
          <a:xfrm>
            <a:off x="838200" y="1562985"/>
            <a:ext cx="11091530" cy="4929889"/>
          </a:xfrm>
        </p:spPr>
        <p:txBody>
          <a:bodyPr>
            <a:normAutofit fontScale="85000" lnSpcReduction="20000"/>
          </a:bodyPr>
          <a:lstStyle/>
          <a:p>
            <a:pPr lvl="0">
              <a:lnSpc>
                <a:spcPct val="120000"/>
              </a:lnSpc>
            </a:pPr>
            <a:r>
              <a:rPr lang="en-GB" dirty="0"/>
              <a:t>Strengthen the competitiveness, sustainability and resilience of an innovative clean tech solution by clearly demonstrating the capability to, significantly:       </a:t>
            </a:r>
            <a:endParaRPr lang="it-IT" dirty="0"/>
          </a:p>
          <a:p>
            <a:pPr marL="457200" lvl="1" indent="0">
              <a:lnSpc>
                <a:spcPct val="120000"/>
              </a:lnSpc>
              <a:buNone/>
            </a:pPr>
            <a:r>
              <a:rPr lang="en-GB" b="1" dirty="0"/>
              <a:t>(1) increase its circular material use rate, based on a sound and realistic baseline;   </a:t>
            </a:r>
            <a:endParaRPr lang="it-IT" b="1" dirty="0"/>
          </a:p>
          <a:p>
            <a:pPr marL="457200" lvl="1" indent="0">
              <a:lnSpc>
                <a:spcPct val="120000"/>
              </a:lnSpc>
              <a:buNone/>
            </a:pPr>
            <a:r>
              <a:rPr lang="en-GB" b="1" dirty="0"/>
              <a:t>(2) reduce the levelized cost of energy (LCOE) delivered to end-users - </a:t>
            </a:r>
            <a:r>
              <a:rPr lang="en-GB" b="1" dirty="0">
                <a:solidFill>
                  <a:srgbClr val="FF0000"/>
                </a:solidFill>
              </a:rPr>
              <a:t>including, where relevant, production, distribution, and storage costs, based on a sound and realistic baseline and considering different geographic scenarios;</a:t>
            </a:r>
            <a:r>
              <a:rPr lang="en-GB" b="1" dirty="0">
                <a:solidFill>
                  <a:srgbClr val="FF0000"/>
                </a:solidFill>
                <a:highlight>
                  <a:srgbClr val="FFFF00"/>
                </a:highlight>
              </a:rPr>
              <a:t> </a:t>
            </a:r>
            <a:endParaRPr lang="it-IT" b="1" dirty="0">
              <a:solidFill>
                <a:srgbClr val="FF0000"/>
              </a:solidFill>
              <a:highlight>
                <a:srgbClr val="FFFF00"/>
              </a:highlight>
            </a:endParaRPr>
          </a:p>
          <a:p>
            <a:pPr marL="457200" lvl="1" indent="0">
              <a:lnSpc>
                <a:spcPct val="120000"/>
              </a:lnSpc>
              <a:buNone/>
            </a:pPr>
            <a:r>
              <a:rPr lang="en-GB" b="1" dirty="0"/>
              <a:t>(3) contribute to Europe’s industrial leadership and competitiveness, in line with the objectives of Net-Zero Industry Act (NZIA) for the EU manufacturing capacity of net-zero technologies</a:t>
            </a:r>
            <a:r>
              <a:rPr lang="en-GB" b="1" baseline="30000" dirty="0"/>
              <a:t>,</a:t>
            </a:r>
            <a:r>
              <a:rPr lang="en-GB" b="1" dirty="0"/>
              <a:t>.  </a:t>
            </a:r>
            <a:endParaRPr lang="it-IT" b="1" dirty="0"/>
          </a:p>
          <a:p>
            <a:pPr lvl="0">
              <a:lnSpc>
                <a:spcPct val="120000"/>
              </a:lnSpc>
            </a:pPr>
            <a:r>
              <a:rPr lang="en-GB" dirty="0"/>
              <a:t>Bring this innovative cleantech solution to full technological maturity and close to market-readiness with a view to accelerating its market deployment and/or integration in key industrial sectors in Europe (e.g. manufacturing, energy and transport). </a:t>
            </a:r>
            <a:endParaRPr lang="it-IT" dirty="0"/>
          </a:p>
        </p:txBody>
      </p:sp>
    </p:spTree>
    <p:extLst>
      <p:ext uri="{BB962C8B-B14F-4D97-AF65-F5344CB8AC3E}">
        <p14:creationId xmlns:p14="http://schemas.microsoft.com/office/powerpoint/2010/main" val="406512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EA99-D675-1C21-81FF-2BF2AD6A296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515BB30-31E8-F0A2-05C6-EB1D8C442EF1}"/>
              </a:ext>
            </a:extLst>
          </p:cNvPr>
          <p:cNvSpPr>
            <a:spLocks noGrp="1"/>
          </p:cNvSpPr>
          <p:nvPr>
            <p:ph type="title"/>
          </p:nvPr>
        </p:nvSpPr>
        <p:spPr/>
        <p:txBody>
          <a:bodyPr/>
          <a:lstStyle/>
          <a:p>
            <a:r>
              <a:rPr lang="en-GB" b="1" dirty="0">
                <a:solidFill>
                  <a:schemeClr val="tx2">
                    <a:lumMod val="75000"/>
                    <a:lumOff val="25000"/>
                  </a:schemeClr>
                </a:solidFill>
              </a:rPr>
              <a:t>Scope</a:t>
            </a:r>
          </a:p>
        </p:txBody>
      </p:sp>
      <p:sp>
        <p:nvSpPr>
          <p:cNvPr id="3" name="Segnaposto contenuto 2">
            <a:extLst>
              <a:ext uri="{FF2B5EF4-FFF2-40B4-BE49-F238E27FC236}">
                <a16:creationId xmlns:a16="http://schemas.microsoft.com/office/drawing/2014/main" id="{D95DA8E5-8D2D-0FD1-475D-2F83CC3A561E}"/>
              </a:ext>
            </a:extLst>
          </p:cNvPr>
          <p:cNvSpPr>
            <a:spLocks noGrp="1"/>
          </p:cNvSpPr>
          <p:nvPr>
            <p:ph idx="1"/>
          </p:nvPr>
        </p:nvSpPr>
        <p:spPr>
          <a:xfrm>
            <a:off x="838200" y="1467292"/>
            <a:ext cx="11091530" cy="5114262"/>
          </a:xfrm>
        </p:spPr>
        <p:txBody>
          <a:bodyPr>
            <a:normAutofit fontScale="70000" lnSpcReduction="20000"/>
          </a:bodyPr>
          <a:lstStyle/>
          <a:p>
            <a:pPr marL="0" indent="0">
              <a:lnSpc>
                <a:spcPct val="120000"/>
              </a:lnSpc>
              <a:buNone/>
            </a:pPr>
            <a:r>
              <a:rPr lang="en-GB" dirty="0"/>
              <a:t>The </a:t>
            </a:r>
            <a:r>
              <a:rPr lang="en-GB" b="1" dirty="0"/>
              <a:t>Clean Industrial Deal</a:t>
            </a:r>
            <a:r>
              <a:rPr lang="en-GB" dirty="0"/>
              <a:t> aims to secure the EU as an attractive location for manufacturing, including for energy-intensive industries, and to promote clean tech and new circular business models in order to meet Europe’s ambitious decarbonisation and climate neutrality targets</a:t>
            </a:r>
          </a:p>
          <a:p>
            <a:pPr>
              <a:lnSpc>
                <a:spcPct val="120000"/>
              </a:lnSpc>
            </a:pPr>
            <a:r>
              <a:rPr lang="en-GB" dirty="0"/>
              <a:t>The following three clean tech areas have a strong and promising growth potential in Europe. </a:t>
            </a:r>
            <a:r>
              <a:rPr lang="en-GB" b="1" dirty="0"/>
              <a:t>Integrated net-zero emissions energy systems (e.g. including energy grids, networks and systems)</a:t>
            </a:r>
            <a:endParaRPr lang="it-IT" b="1" dirty="0"/>
          </a:p>
          <a:p>
            <a:pPr lvl="0">
              <a:lnSpc>
                <a:spcPct val="120000"/>
              </a:lnSpc>
            </a:pPr>
            <a:r>
              <a:rPr lang="en-GB" b="1" dirty="0"/>
              <a:t>Enhanced zero-emission power technologies (e.g. including renewable electricity, heat and energy technologies)</a:t>
            </a:r>
            <a:endParaRPr lang="it-IT" b="1" dirty="0"/>
          </a:p>
          <a:p>
            <a:pPr lvl="0">
              <a:lnSpc>
                <a:spcPct val="120000"/>
              </a:lnSpc>
            </a:pPr>
            <a:r>
              <a:rPr lang="en-GB" b="1" dirty="0"/>
              <a:t>Storage technologies, renewable fuels, and carbon capture and utilisation (e.g. including batteries and other energy storage solutions, renewable hydrogen, advanced biofuels and synthetic renewable fuels) enabling climate neutrality </a:t>
            </a:r>
            <a:endParaRPr lang="en-GB" baseline="30000" dirty="0"/>
          </a:p>
          <a:p>
            <a:pPr marL="0" indent="0">
              <a:lnSpc>
                <a:spcPct val="120000"/>
              </a:lnSpc>
              <a:buNone/>
            </a:pPr>
            <a:r>
              <a:rPr lang="en-GB" dirty="0"/>
              <a:t>(Projects need to ensure complementarities with the activities under the Clean Hydrogen Joint Undertaking)</a:t>
            </a:r>
            <a:endParaRPr lang="it-IT" dirty="0"/>
          </a:p>
        </p:txBody>
      </p:sp>
    </p:spTree>
    <p:extLst>
      <p:ext uri="{BB962C8B-B14F-4D97-AF65-F5344CB8AC3E}">
        <p14:creationId xmlns:p14="http://schemas.microsoft.com/office/powerpoint/2010/main" val="40822078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1643</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ABeeZee</vt:lpstr>
      <vt:lpstr>ABeeZee Bold</vt:lpstr>
      <vt:lpstr>Agrandir</vt:lpstr>
      <vt:lpstr>Aptos</vt:lpstr>
      <vt:lpstr>Aptos Display</vt:lpstr>
      <vt:lpstr>Arial</vt:lpstr>
      <vt:lpstr>Open Sans Light</vt:lpstr>
      <vt:lpstr>Tema di Office</vt:lpstr>
      <vt:lpstr>Presentazione standard di PowerPoint</vt:lpstr>
      <vt:lpstr>Policy Background</vt:lpstr>
      <vt:lpstr>Basic perspective</vt:lpstr>
      <vt:lpstr>Basic perspective</vt:lpstr>
      <vt:lpstr>Expected impacts:</vt:lpstr>
      <vt:lpstr>Business Plan:</vt:lpstr>
      <vt:lpstr>Market readiness strategy </vt:lpstr>
      <vt:lpstr>Expected Outcome</vt:lpstr>
      <vt:lpstr>Scope</vt:lpstr>
      <vt:lpstr>Scope: proposals are expected to (2):</vt:lpstr>
      <vt:lpstr>Scope: proposals are expected to (3):</vt:lpstr>
      <vt:lpstr>Grazie per l’attenzione!!! Francesco Basile f.basile@unibo.it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Francesco Basile</dc:creator>
  <cp:lastModifiedBy>Francesco Basile</cp:lastModifiedBy>
  <cp:revision>3</cp:revision>
  <dcterms:created xsi:type="dcterms:W3CDTF">2025-12-11T09:04:58Z</dcterms:created>
  <dcterms:modified xsi:type="dcterms:W3CDTF">2025-12-11T13:35:44Z</dcterms:modified>
</cp:coreProperties>
</file>